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
  </p:sldMasterIdLst>
  <p:notesMasterIdLst>
    <p:notesMasterId r:id="rId52"/>
  </p:notesMasterIdLst>
  <p:handoutMasterIdLst>
    <p:handoutMasterId r:id="rId53"/>
  </p:handoutMasterIdLst>
  <p:sldIdLst>
    <p:sldId id="293" r:id="rId7"/>
    <p:sldId id="606" r:id="rId8"/>
    <p:sldId id="565" r:id="rId9"/>
    <p:sldId id="459" r:id="rId10"/>
    <p:sldId id="595" r:id="rId11"/>
    <p:sldId id="594" r:id="rId12"/>
    <p:sldId id="515" r:id="rId13"/>
    <p:sldId id="475" r:id="rId14"/>
    <p:sldId id="467" r:id="rId15"/>
    <p:sldId id="479" r:id="rId16"/>
    <p:sldId id="480" r:id="rId17"/>
    <p:sldId id="481" r:id="rId18"/>
    <p:sldId id="412" r:id="rId19"/>
    <p:sldId id="548" r:id="rId20"/>
    <p:sldId id="547" r:id="rId21"/>
    <p:sldId id="533" r:id="rId22"/>
    <p:sldId id="530" r:id="rId23"/>
    <p:sldId id="553" r:id="rId24"/>
    <p:sldId id="532" r:id="rId25"/>
    <p:sldId id="597" r:id="rId26"/>
    <p:sldId id="418" r:id="rId27"/>
    <p:sldId id="500" r:id="rId28"/>
    <p:sldId id="503" r:id="rId29"/>
    <p:sldId id="501" r:id="rId30"/>
    <p:sldId id="502" r:id="rId31"/>
    <p:sldId id="504" r:id="rId32"/>
    <p:sldId id="583" r:id="rId33"/>
    <p:sldId id="598" r:id="rId34"/>
    <p:sldId id="599" r:id="rId35"/>
    <p:sldId id="601" r:id="rId36"/>
    <p:sldId id="588" r:id="rId37"/>
    <p:sldId id="600" r:id="rId38"/>
    <p:sldId id="584" r:id="rId39"/>
    <p:sldId id="603" r:id="rId40"/>
    <p:sldId id="478" r:id="rId41"/>
    <p:sldId id="407" r:id="rId42"/>
    <p:sldId id="571" r:id="rId43"/>
    <p:sldId id="444" r:id="rId44"/>
    <p:sldId id="575" r:id="rId45"/>
    <p:sldId id="605" r:id="rId46"/>
    <p:sldId id="591" r:id="rId47"/>
    <p:sldId id="448" r:id="rId48"/>
    <p:sldId id="562" r:id="rId49"/>
    <p:sldId id="592" r:id="rId50"/>
    <p:sldId id="593" r:id="rId51"/>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vel 100 Customer Deck" id="{2B7A1C59-4114-4A61-A48E-90B4765F6BF1}">
          <p14:sldIdLst>
            <p14:sldId id="293"/>
          </p14:sldIdLst>
        </p14:section>
        <p14:section name="Introduction" id="{E6C1EE60-7D5C-4504-8872-A5E300264147}">
          <p14:sldIdLst>
            <p14:sldId id="606"/>
            <p14:sldId id="565"/>
            <p14:sldId id="459"/>
            <p14:sldId id="595"/>
            <p14:sldId id="594"/>
            <p14:sldId id="515"/>
            <p14:sldId id="475"/>
          </p14:sldIdLst>
        </p14:section>
        <p14:section name="How Microsoft can help" id="{429AFFBB-5FD0-49C6-98F9-464D335ECB03}">
          <p14:sldIdLst>
            <p14:sldId id="467"/>
            <p14:sldId id="479"/>
            <p14:sldId id="480"/>
            <p14:sldId id="481"/>
            <p14:sldId id="412"/>
            <p14:sldId id="548"/>
            <p14:sldId id="547"/>
            <p14:sldId id="533"/>
            <p14:sldId id="530"/>
            <p14:sldId id="553"/>
            <p14:sldId id="532"/>
            <p14:sldId id="597"/>
            <p14:sldId id="418"/>
            <p14:sldId id="500"/>
            <p14:sldId id="503"/>
            <p14:sldId id="501"/>
            <p14:sldId id="502"/>
            <p14:sldId id="504"/>
            <p14:sldId id="583"/>
            <p14:sldId id="598"/>
            <p14:sldId id="599"/>
            <p14:sldId id="601"/>
            <p14:sldId id="588"/>
            <p14:sldId id="600"/>
            <p14:sldId id="584"/>
            <p14:sldId id="603"/>
          </p14:sldIdLst>
        </p14:section>
        <p14:section name="The Microsoft Mobile DevOps Solution" id="{F2E93A4A-C737-479D-AFE2-FAFF1F8101DD}">
          <p14:sldIdLst>
            <p14:sldId id="478"/>
          </p14:sldIdLst>
        </p14:section>
        <p14:section name="High-level feature area slides" id="{B444A961-F5DD-4C88-B82C-6DF929BBB9C5}">
          <p14:sldIdLst>
            <p14:sldId id="407"/>
            <p14:sldId id="571"/>
            <p14:sldId id="444"/>
            <p14:sldId id="575"/>
            <p14:sldId id="605"/>
            <p14:sldId id="591"/>
            <p14:sldId id="448"/>
            <p14:sldId id="562"/>
            <p14:sldId id="592"/>
            <p14:sldId id="5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Anusha  Sethuraman" initials="AS [11]"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3E2"/>
    <a:srgbClr val="0078D7"/>
    <a:srgbClr val="0070C0"/>
    <a:srgbClr val="1989CA"/>
    <a:srgbClr val="00BCF2"/>
    <a:srgbClr val="FCB713"/>
    <a:srgbClr val="F68C1E"/>
    <a:srgbClr val="FFC000"/>
    <a:srgbClr val="00B093"/>
    <a:srgbClr val="EC4F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81" autoAdjust="0"/>
    <p:restoredTop sz="61518" autoAdjust="0"/>
  </p:normalViewPr>
  <p:slideViewPr>
    <p:cSldViewPr snapToGrid="0" snapToObjects="1">
      <p:cViewPr varScale="1">
        <p:scale>
          <a:sx n="76" d="100"/>
          <a:sy n="76" d="100"/>
        </p:scale>
        <p:origin x="824" y="200"/>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125" d="100"/>
        <a:sy n="125" d="100"/>
      </p:scale>
      <p:origin x="0" y="-3228"/>
    </p:cViewPr>
  </p:sorterViewPr>
  <p:notesViewPr>
    <p:cSldViewPr snapToGrid="0" snapToObjects="1" showGuides="1">
      <p:cViewPr varScale="1">
        <p:scale>
          <a:sx n="86" d="100"/>
          <a:sy n="86" d="100"/>
        </p:scale>
        <p:origin x="278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commentAuthors" Target="commentAuthors.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customXml" Target="../customXml/item5.xml"/><Relationship Id="rId6" Type="http://schemas.openxmlformats.org/officeDocument/2006/relationships/slideMaster" Target="slideMasters/slide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2/21/17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2/21/17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log.flurry.com/bid/88867/iOS-and-Android-Adoption-Explodes-Internationally" TargetMode="External"/><Relationship Id="rId4" Type="http://schemas.openxmlformats.org/officeDocument/2006/relationships/hyperlink" Target="https://intelligence.businessinsider.com/smartphones-outpacing-pcs-two-to-one-2012-11" TargetMode="External"/><Relationship Id="rId5" Type="http://schemas.openxmlformats.org/officeDocument/2006/relationships/hyperlink" Target="http://www.slideshare.net/kleinerperkins/kpcb-internet-trends-2013"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Mobile devices are now at the center of the technology ecosystem</a:t>
            </a:r>
          </a:p>
          <a:p>
            <a:pPr marL="171450" indent="-171450">
              <a:buFont typeface="Arial" panose="020B0604020202020204" pitchFamily="34" charset="0"/>
              <a:buChar char="•"/>
            </a:pPr>
            <a:r>
              <a:rPr lang="en-US" dirty="0"/>
              <a:t>Users</a:t>
            </a:r>
            <a:r>
              <a:rPr lang="en-US" baseline="0" dirty="0"/>
              <a:t> cannot live without their mobile devices and organize their lives and information with them</a:t>
            </a:r>
          </a:p>
          <a:p>
            <a:pPr marL="171450" indent="-171450">
              <a:buFont typeface="Arial" panose="020B0604020202020204" pitchFamily="34" charset="0"/>
              <a:buChar char="•"/>
            </a:pPr>
            <a:r>
              <a:rPr lang="en-US" baseline="0" dirty="0"/>
              <a:t>Employees bring them to the workplace and depend on them to get things done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888480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Building a mobile client application almost always involves a tradeoff decision right at the beginning of the project</a:t>
            </a:r>
          </a:p>
          <a:p>
            <a:pPr marL="171450" indent="-171450">
              <a:buFont typeface="Arial" panose="020B0604020202020204" pitchFamily="34" charset="0"/>
              <a:buChar char="•"/>
            </a:pPr>
            <a:r>
              <a:rPr lang="de-DE" dirty="0"/>
              <a:t>You can optimize your app for the best user experience – and provide a great, polished</a:t>
            </a:r>
            <a:r>
              <a:rPr lang="de-DE" baseline="0" dirty="0"/>
              <a:t>, native UI that excites and delights users, all the time</a:t>
            </a:r>
          </a:p>
          <a:p>
            <a:pPr marL="171450" indent="-171450">
              <a:buFont typeface="Arial" panose="020B0604020202020204" pitchFamily="34" charset="0"/>
              <a:buChar char="•"/>
            </a:pPr>
            <a:r>
              <a:rPr lang="de-DE" baseline="0" dirty="0"/>
              <a:t>However, achieving this goal requires a lot of expertise and effort – for each platform you target, you need to learn different languages, understand individual UX metaphors and apply them consistently, design great user interfaces and keep your eyes on the rest of the market to make sure your app is the latest and greatest since the competition might have come up with something in the meantime that has changed the definition of what makes a mobile app great</a:t>
            </a:r>
          </a:p>
          <a:p>
            <a:pPr marL="171450" indent="-171450">
              <a:buFont typeface="Arial" panose="020B0604020202020204" pitchFamily="34" charset="0"/>
              <a:buChar char="•"/>
            </a:pPr>
            <a:r>
              <a:rPr lang="de-DE" baseline="0" dirty="0"/>
              <a:t>Additionally, each platform forces you to learn and master different developer tools and practices</a:t>
            </a:r>
          </a:p>
          <a:p>
            <a:pPr marL="171450" indent="-171450">
              <a:buFont typeface="Arial" panose="020B0604020202020204" pitchFamily="34" charset="0"/>
              <a:buChar char="•"/>
            </a:pPr>
            <a:r>
              <a:rPr lang="de-DE" baseline="0" dirty="0"/>
              <a:t>If you are trageting multiple platforms, sharing code and logic across platforms is very difficult, and there is a high risk of duplicate work because you will need to maintain multiple codebases and keep them in sync</a:t>
            </a:r>
          </a:p>
          <a:p>
            <a:pPr marL="171450" indent="-171450">
              <a:buFont typeface="Arial" panose="020B0604020202020204" pitchFamily="34" charset="0"/>
              <a:buChar char="•"/>
            </a:pPr>
            <a:r>
              <a:rPr lang="de-DE" baseline="0" dirty="0"/>
              <a:t>The tradeoff is between </a:t>
            </a:r>
            <a:r>
              <a:rPr lang="de-DE" b="1" baseline="0" dirty="0"/>
              <a:t>best user experience</a:t>
            </a:r>
            <a:r>
              <a:rPr lang="de-DE" baseline="0" dirty="0"/>
              <a:t> and </a:t>
            </a:r>
            <a:r>
              <a:rPr lang="de-DE" b="1" baseline="0" dirty="0"/>
              <a:t>maximum productivity</a:t>
            </a:r>
          </a:p>
          <a:p>
            <a:pPr marL="171450" indent="-171450">
              <a:buFont typeface="Arial" panose="020B0604020202020204" pitchFamily="34" charset="0"/>
              <a:buChar char="•"/>
            </a:pPr>
            <a:r>
              <a:rPr lang="de-DE" baseline="0" dirty="0"/>
              <a:t>The technology choice you make at the beginning of the project optimizes either one or the other</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265844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Here is an overview of the three most common mobile approaches and their major benefits</a:t>
            </a:r>
          </a:p>
          <a:p>
            <a:pPr marL="171450" indent="-171450">
              <a:buFont typeface="Arial" panose="020B0604020202020204" pitchFamily="34" charset="0"/>
              <a:buChar char="•"/>
            </a:pPr>
            <a:r>
              <a:rPr lang="de-DE" dirty="0"/>
              <a:t>Which approach is best for your project depends on many internal and external factors - </a:t>
            </a:r>
            <a:r>
              <a:rPr lang="de-DE" baseline="0" dirty="0"/>
              <a:t>team skills, existing or legacy code, complexity of specific developer tools – all of these aspects (and more) play a role in the decision-making process</a:t>
            </a:r>
          </a:p>
          <a:p>
            <a:pPr marL="171450" indent="-171450">
              <a:buFont typeface="Arial" panose="020B0604020202020204" pitchFamily="34" charset="0"/>
              <a:buChar char="•"/>
            </a:pPr>
            <a:r>
              <a:rPr lang="de-DE" baseline="0" dirty="0"/>
              <a:t>And if you are looking to target multiple platforms with your app, a completely new level of complexity is introduced – how do you make sure that you do not duplicate effort needlessly or double or triple the number of codebases you will need to maintain? Will you have multiple teams for multiple platforms? How do you make sure apps are in sync with regards to features, versioning and in-flight releases?</a:t>
            </a:r>
          </a:p>
          <a:p>
            <a:pPr marL="171450" indent="-171450">
              <a:buFont typeface="Arial" panose="020B0604020202020204" pitchFamily="34" charset="0"/>
              <a:buChar char="•"/>
            </a:pPr>
            <a:r>
              <a:rPr lang="de-DE" baseline="0" dirty="0"/>
              <a:t>All of these questions can become potential issues and lead to project failure down the road so it is a good idea to have a plan from the beginning rather than rebooting your project in the middle</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79784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option is the </a:t>
            </a:r>
            <a:r>
              <a:rPr lang="en-US" dirty="0" err="1"/>
              <a:t>silo’ed</a:t>
            </a:r>
            <a:r>
              <a:rPr lang="en-US" dirty="0"/>
              <a:t> approach – today, it is very common to see a company or developer create the same app multiple times in different languages with different tools</a:t>
            </a:r>
            <a:r>
              <a:rPr lang="en-US" baseline="0" dirty="0"/>
              <a:t> for different platforms</a:t>
            </a:r>
          </a:p>
          <a:p>
            <a:pPr marL="171450" indent="-171450">
              <a:buFont typeface="Arial" panose="020B0604020202020204" pitchFamily="34" charset="0"/>
              <a:buChar char="•"/>
            </a:pPr>
            <a:r>
              <a:rPr lang="en-US" baseline="0" dirty="0"/>
              <a:t>While this might give you a fully native user experience and maximum performance, it is also e</a:t>
            </a:r>
            <a:r>
              <a:rPr lang="en-US" dirty="0"/>
              <a:t>xpensive, can require multiple teams</a:t>
            </a:r>
            <a:r>
              <a:rPr lang="en-US" baseline="0" dirty="0"/>
              <a:t> and generally </a:t>
            </a:r>
            <a:r>
              <a:rPr lang="en-US" dirty="0"/>
              <a:t>takes more time</a:t>
            </a:r>
          </a:p>
          <a:p>
            <a:pPr marL="171450" indent="-171450">
              <a:buFont typeface="Arial" panose="020B0604020202020204" pitchFamily="34" charset="0"/>
              <a:buChar char="•"/>
            </a:pPr>
            <a:r>
              <a:rPr lang="en-US" dirty="0"/>
              <a:t>But</a:t>
            </a:r>
            <a:r>
              <a:rPr lang="en-US" baseline="0" dirty="0"/>
              <a:t> the biggest issue of this approach is the </a:t>
            </a:r>
            <a:r>
              <a:rPr lang="en-US" dirty="0"/>
              <a:t>future maintenance overhead</a:t>
            </a:r>
            <a:r>
              <a:rPr lang="en-US" baseline="0" dirty="0"/>
              <a:t> of managing and maintaining apps and code </a:t>
            </a:r>
            <a:r>
              <a:rPr lang="en-US" dirty="0"/>
              <a:t>for multiple</a:t>
            </a:r>
            <a:r>
              <a:rPr lang="en-US" baseline="0" dirty="0"/>
              <a:t> </a:t>
            </a:r>
            <a:r>
              <a:rPr lang="en-US" dirty="0"/>
              <a:t>different platforms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451236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Modern web technologies provide an abstraction layer between the environment an app is running in and the application itself</a:t>
            </a:r>
          </a:p>
          <a:p>
            <a:pPr marL="171450" indent="-171450">
              <a:buFont typeface="Arial" panose="020B0604020202020204" pitchFamily="34" charset="0"/>
              <a:buChar char="•"/>
            </a:pPr>
            <a:r>
              <a:rPr lang="en-US" dirty="0"/>
              <a:t>This means, that web apps and web</a:t>
            </a:r>
            <a:r>
              <a:rPr lang="en-US" baseline="0" dirty="0"/>
              <a:t> sites </a:t>
            </a:r>
            <a:r>
              <a:rPr lang="en-US" i="1" baseline="0" dirty="0"/>
              <a:t>can</a:t>
            </a:r>
            <a:r>
              <a:rPr lang="en-US" baseline="0" dirty="0"/>
              <a:t> be built once and run anywhere, on any platform if they are designed to take into account the specific idiosyncrasies of different browsers and JavaScript execution engines</a:t>
            </a:r>
            <a:endParaRPr lang="en-US" dirty="0"/>
          </a:p>
          <a:p>
            <a:pPr marL="171450" indent="-171450">
              <a:buFont typeface="Arial" panose="020B0604020202020204" pitchFamily="34" charset="0"/>
              <a:buChar char="•"/>
            </a:pPr>
            <a:r>
              <a:rPr lang="en-US" dirty="0"/>
              <a:t>In recent years, web technologies have sufficiently matured that this promise is actually being fulfilled today</a:t>
            </a:r>
          </a:p>
          <a:p>
            <a:pPr marL="171450" indent="-171450">
              <a:buFont typeface="Arial" panose="020B0604020202020204" pitchFamily="34" charset="0"/>
              <a:buChar char="•"/>
            </a:pPr>
            <a:r>
              <a:rPr lang="en-US" dirty="0"/>
              <a:t>However, creating truly native experiences that are indistinguishable from native apps</a:t>
            </a:r>
            <a:r>
              <a:rPr lang="en-US" baseline="0" dirty="0"/>
              <a:t> is still very difficult – or even impossible - to achieve</a:t>
            </a:r>
          </a:p>
          <a:p>
            <a:pPr marL="171450" indent="-171450">
              <a:buFont typeface="Arial" panose="020B0604020202020204" pitchFamily="34" charset="0"/>
              <a:buChar char="•"/>
            </a:pPr>
            <a:r>
              <a:rPr lang="en-US" baseline="0" dirty="0"/>
              <a:t>There are two types of web applications:</a:t>
            </a:r>
          </a:p>
          <a:p>
            <a:pPr marL="171450" lvl="0" indent="-171450">
              <a:buFont typeface="Arial" panose="020B0604020202020204" pitchFamily="34" charset="0"/>
              <a:buChar char="•"/>
            </a:pPr>
            <a:r>
              <a:rPr lang="en-US" dirty="0"/>
              <a:t>A </a:t>
            </a:r>
            <a:r>
              <a:rPr lang="en-US" b="1" dirty="0"/>
              <a:t>responsive web application</a:t>
            </a:r>
            <a:r>
              <a:rPr lang="en-US" dirty="0"/>
              <a:t> is developed using HTML5, CSS3, and JavaScript and can be viewed on phone/tablet browsers and optionally be installed locally for offline use</a:t>
            </a:r>
          </a:p>
          <a:p>
            <a:pPr marL="171450" lvl="0" indent="-171450">
              <a:buFont typeface="Arial" panose="020B0604020202020204" pitchFamily="34" charset="0"/>
              <a:buChar char="•"/>
            </a:pPr>
            <a:r>
              <a:rPr lang="en-US" dirty="0"/>
              <a:t>To support a variety of device sizes while keeping a single code base, a web app should use responsive web technologies like CSS3 or frameworks like Bootstrap or Foundation</a:t>
            </a:r>
          </a:p>
          <a:p>
            <a:pPr marL="171450" lvl="0" indent="-171450">
              <a:buFont typeface="Arial" panose="020B0604020202020204" pitchFamily="34" charset="0"/>
              <a:buChar char="•"/>
            </a:pPr>
            <a:r>
              <a:rPr lang="de-DE" dirty="0"/>
              <a:t>A </a:t>
            </a:r>
            <a:r>
              <a:rPr lang="de-DE" b="1" dirty="0"/>
              <a:t>hybrid mobile app</a:t>
            </a:r>
            <a:r>
              <a:rPr lang="de-DE" dirty="0"/>
              <a:t> is built using HTML5, CSS3, JavaScript and a wrapper like Apache Cordova that provides access to device features like camera or geolocation</a:t>
            </a:r>
          </a:p>
          <a:p>
            <a:pPr marL="171450" lvl="0" indent="-171450">
              <a:buFont typeface="Arial" panose="020B0604020202020204" pitchFamily="34" charset="0"/>
              <a:buChar char="•"/>
            </a:pPr>
            <a:r>
              <a:rPr lang="de-DE" dirty="0"/>
              <a:t>Hybrid</a:t>
            </a:r>
            <a:r>
              <a:rPr lang="de-DE" baseline="0" dirty="0"/>
              <a:t> apps can </a:t>
            </a:r>
            <a:r>
              <a:rPr lang="de-DE" dirty="0"/>
              <a:t>run on iOS, Android, Windows Phone and Black Berry</a:t>
            </a:r>
          </a:p>
          <a:p>
            <a:pPr marL="171450" lvl="0" indent="-171450">
              <a:buFont typeface="Arial" panose="020B0604020202020204" pitchFamily="34" charset="0"/>
              <a:buChar char="•"/>
            </a:pPr>
            <a:r>
              <a:rPr lang="de-DE" dirty="0"/>
              <a:t>A hybrid app is 'hybrid' because it uses HTML 5 &amp; CSS3 for the mobile UI and JavaScript for the app logic and to communicate with the native device SDK</a:t>
            </a:r>
          </a:p>
          <a:p>
            <a:pPr marL="171450" lvl="0" indent="-171450">
              <a:buFont typeface="Arial" panose="020B0604020202020204" pitchFamily="34" charset="0"/>
              <a:buChar char="•"/>
            </a:pPr>
            <a:r>
              <a:rPr lang="de-DE" dirty="0"/>
              <a:t>A hybrid app is</a:t>
            </a:r>
            <a:r>
              <a:rPr lang="de-DE" baseline="0" dirty="0"/>
              <a:t> a</a:t>
            </a:r>
            <a:r>
              <a:rPr lang="de-DE" dirty="0"/>
              <a:t> single page application (SPA)</a:t>
            </a:r>
            <a:r>
              <a:rPr lang="de-DE" baseline="0" dirty="0"/>
              <a:t> - </a:t>
            </a:r>
            <a:r>
              <a:rPr lang="de-DE" dirty="0"/>
              <a:t>basically a web application that lives within a single HTML page</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05975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Mobile is transformative because mobile apps are context-aware</a:t>
            </a:r>
            <a:r>
              <a:rPr lang="en-US" baseline="0" dirty="0"/>
              <a:t> – and c</a:t>
            </a:r>
            <a:r>
              <a:rPr lang="en-US" dirty="0"/>
              <a:t>ontext-aware apps require full access to native device capabilities</a:t>
            </a:r>
          </a:p>
          <a:p>
            <a:pPr marL="171450" indent="-171450">
              <a:buFont typeface="Arial" panose="020B0604020202020204" pitchFamily="34" charset="0"/>
              <a:buChar char="•"/>
            </a:pPr>
            <a:r>
              <a:rPr lang="en-US" dirty="0"/>
              <a:t>Mobile users - consumers and employees alike - are more likely to abandon apps that show poor performance or non-standard UI, navigation and controls because it slows them down and forces them to re-learn things they already know</a:t>
            </a:r>
          </a:p>
          <a:p>
            <a:pPr marL="171450" indent="-171450">
              <a:buFont typeface="Arial" panose="020B0604020202020204" pitchFamily="34" charset="0"/>
              <a:buChar char="•"/>
            </a:pPr>
            <a:r>
              <a:rPr lang="en-US" dirty="0" err="1"/>
              <a:t>Xamarin</a:t>
            </a:r>
            <a:r>
              <a:rPr lang="en-US" dirty="0"/>
              <a:t> takes .NET to the next level and extends it to iOS and Android</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err="1"/>
              <a:t>Xamarin</a:t>
            </a:r>
            <a:r>
              <a:rPr lang="en-US" dirty="0"/>
              <a:t> apps are 100% C# and 100% of Android + iOS platform APIs are exposed</a:t>
            </a:r>
          </a:p>
          <a:p>
            <a:pPr marL="171450" indent="-171450">
              <a:buFont typeface="Arial" panose="020B0604020202020204" pitchFamily="34" charset="0"/>
              <a:buChar char="•"/>
            </a:pPr>
            <a:r>
              <a:rPr lang="en-US" dirty="0"/>
              <a:t>With </a:t>
            </a:r>
            <a:r>
              <a:rPr lang="en-US" dirty="0" err="1"/>
              <a:t>Xamarin</a:t>
            </a:r>
            <a:r>
              <a:rPr lang="en-US" dirty="0"/>
              <a:t>, everything you can do </a:t>
            </a:r>
            <a:r>
              <a:rPr lang="en-US" baseline="0" dirty="0"/>
              <a:t>with Objective-C or Java, you can do with .NET</a:t>
            </a:r>
          </a:p>
          <a:p>
            <a:pPr marL="171450" indent="-171450">
              <a:buFont typeface="Arial" panose="020B0604020202020204" pitchFamily="34" charset="0"/>
              <a:buChar char="•"/>
            </a:pPr>
            <a:r>
              <a:rPr lang="en-US" baseline="0" dirty="0" err="1"/>
              <a:t>Xamarin</a:t>
            </a:r>
            <a:r>
              <a:rPr lang="en-US" baseline="0" dirty="0"/>
              <a:t> apps are 100% native apps, indistinguishable from platform-native apps created with Android Studio, Eclipse or </a:t>
            </a:r>
            <a:r>
              <a:rPr lang="en-US" baseline="0" dirty="0" err="1"/>
              <a:t>Xcode</a:t>
            </a:r>
            <a:endParaRPr lang="en-US" baseline="0" dirty="0"/>
          </a:p>
          <a:p>
            <a:pPr marL="171450" indent="-171450">
              <a:buFont typeface="Arial" panose="020B0604020202020204" pitchFamily="34" charset="0"/>
              <a:buChar char="•"/>
            </a:pPr>
            <a:r>
              <a:rPr lang="en-US" baseline="0" dirty="0" err="1"/>
              <a:t>Xamarin</a:t>
            </a:r>
            <a:r>
              <a:rPr lang="en-US" baseline="0" dirty="0"/>
              <a:t> also includes powerful iOS and Android UI designers that enable you to c</a:t>
            </a:r>
            <a:r>
              <a:rPr lang="en-US" dirty="0"/>
              <a:t>reate beautiful user</a:t>
            </a:r>
            <a:r>
              <a:rPr lang="en-US" baseline="0" dirty="0"/>
              <a:t> experiences</a:t>
            </a:r>
            <a:r>
              <a:rPr lang="en-US" dirty="0"/>
              <a:t> for Windows, iOS and Android in a visual designer with drag-and-drop simplicity</a:t>
            </a:r>
          </a:p>
          <a:p>
            <a:pPr marL="171450" indent="-171450">
              <a:buFont typeface="Arial" panose="020B0604020202020204" pitchFamily="34" charset="0"/>
              <a:buChar char="•"/>
            </a:pPr>
            <a:r>
              <a:rPr lang="en-US" dirty="0" err="1"/>
              <a:t>Xamarin</a:t>
            </a:r>
            <a:r>
              <a:rPr lang="en-US" dirty="0"/>
              <a:t> enables developers to use the same languages, libraries, and tools for all major mobile platforms, unlocking the extraordinary productivity of .NET for any iOS and Android while using existing skills and enabling effortless sharing of code among platforms</a:t>
            </a:r>
          </a:p>
          <a:p>
            <a:pPr marL="171450" indent="-171450">
              <a:buFont typeface="Arial" panose="020B0604020202020204" pitchFamily="34" charset="0"/>
              <a:buChar char="•"/>
            </a:pPr>
            <a:r>
              <a:rPr lang="en-US" dirty="0"/>
              <a:t>With</a:t>
            </a:r>
            <a:r>
              <a:rPr lang="en-US" baseline="0" dirty="0"/>
              <a:t> </a:t>
            </a:r>
            <a:r>
              <a:rPr lang="en-US" baseline="0" dirty="0" err="1"/>
              <a:t>Xamarin</a:t>
            </a:r>
            <a:r>
              <a:rPr lang="en-US" baseline="0" dirty="0"/>
              <a:t>, you can build native apps once and run them everywhere </a:t>
            </a:r>
            <a:r>
              <a:rPr lang="en-US" dirty="0"/>
              <a:t>– giving developers the most productive and powerful platform for creating native cross-platform applications</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The cross-platform native approach combines the benefits of both worlds - </a:t>
            </a:r>
            <a:r>
              <a:rPr lang="en-US" sz="900" baseline="0" dirty="0">
                <a:solidFill>
                  <a:srgbClr val="9B9B9B"/>
                </a:solidFill>
                <a:latin typeface="Segoe UI" charset="0"/>
                <a:cs typeface="Segoe UI" charset="0"/>
              </a:rPr>
              <a:t>y</a:t>
            </a:r>
            <a:r>
              <a:rPr lang="en-US" sz="900" dirty="0">
                <a:solidFill>
                  <a:srgbClr val="9B9B9B"/>
                </a:solidFill>
                <a:latin typeface="Segoe UI" charset="0"/>
                <a:ea typeface="Segoe UI" charset="0"/>
                <a:cs typeface="Segoe UI" charset="0"/>
              </a:rPr>
              <a:t>ou get the native user experience for each individual platform, and</a:t>
            </a:r>
            <a:r>
              <a:rPr lang="en-US" sz="900" baseline="0" dirty="0">
                <a:solidFill>
                  <a:srgbClr val="9B9B9B"/>
                </a:solidFill>
                <a:latin typeface="Segoe UI" charset="0"/>
                <a:ea typeface="Segoe UI" charset="0"/>
                <a:cs typeface="Segoe UI" charset="0"/>
              </a:rPr>
              <a:t> you also </a:t>
            </a:r>
            <a:r>
              <a:rPr lang="en-US" sz="900" dirty="0">
                <a:solidFill>
                  <a:srgbClr val="9B9B9B"/>
                </a:solidFill>
                <a:latin typeface="Segoe UI" charset="0"/>
                <a:ea typeface="Segoe UI" charset="0"/>
                <a:cs typeface="Segoe UI" charset="0"/>
              </a:rPr>
              <a:t>eliminate rework and increase organizational innovation and responsiveness by delivering more apps faster</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96615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You have seen the different options – now all you need to do is select the strategy that best fits your needs – it’s easy, right </a:t>
            </a:r>
            <a:r>
              <a:rPr lang="en-US" dirty="0">
                <a:sym typeface="Wingdings" panose="05000000000000000000" pitchFamily="2" charset="2"/>
              </a:rPr>
              <a:t></a:t>
            </a:r>
            <a:endParaRPr lang="en-US" baseline="0" dirty="0"/>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t>N</a:t>
            </a:r>
            <a:r>
              <a:rPr lang="en-US" dirty="0"/>
              <a:t>o matter which approach you take, Microsoft supports your choice</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Develop multi-device apps that are native, browser-based, or hybrid, and use your existing skills and knowledge of .NET or HTML and JavaScript development</a:t>
            </a:r>
          </a:p>
          <a:p>
            <a:pPr marL="171450" indent="-171450">
              <a:buFont typeface="Arial" panose="020B0604020202020204" pitchFamily="34" charset="0"/>
              <a:buChar char="•"/>
            </a:pPr>
            <a:r>
              <a:rPr lang="en-US" dirty="0"/>
              <a:t>Our tools and services are tailored to the needs of your application, building on your skills</a:t>
            </a:r>
            <a:r>
              <a:rPr lang="en-US" baseline="0" dirty="0"/>
              <a:t> and enable you to c</a:t>
            </a:r>
            <a:r>
              <a:rPr lang="en-US" dirty="0"/>
              <a:t>reate and deliver amazing mobile experiences for Android, iOS or Windows without sacrificing productivity or slowing time to market</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52801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huge benefit of .NET is that you can use one platform for both the mobile client and backend!</a:t>
            </a:r>
          </a:p>
          <a:p>
            <a:pPr marL="171450" indent="-171450">
              <a:buFont typeface="Arial" panose="020B0604020202020204" pitchFamily="34" charset="0"/>
              <a:buChar char="•"/>
            </a:pPr>
            <a:r>
              <a:rPr lang="en-US" dirty="0"/>
              <a:t>This</a:t>
            </a:r>
            <a:r>
              <a:rPr lang="en-US" baseline="0" dirty="0"/>
              <a:t> means only on set of tools, one set of skills and one codebase for your entire solution which saves huge amounts of time, effort and lowers complexity</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91713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a:t>
            </a:r>
            <a:r>
              <a:rPr lang="en-US" baseline="0" dirty="0"/>
              <a:t> have talked about frontend and backend, client and service – the </a:t>
            </a:r>
            <a:r>
              <a:rPr lang="en-US" b="1" baseline="0" dirty="0"/>
              <a:t>what</a:t>
            </a:r>
            <a:r>
              <a:rPr lang="en-US" b="0" baseline="0" dirty="0"/>
              <a:t> of we are building</a:t>
            </a:r>
          </a:p>
          <a:p>
            <a:pPr marL="171450" indent="-171450">
              <a:buFont typeface="Arial" panose="020B0604020202020204" pitchFamily="34" charset="0"/>
              <a:buChar char="•"/>
            </a:pPr>
            <a:r>
              <a:rPr lang="en-US" baseline="0" dirty="0"/>
              <a:t>Let’s now take a step back and examine the </a:t>
            </a:r>
            <a:r>
              <a:rPr lang="en-US" b="1" baseline="0" dirty="0"/>
              <a:t>how</a:t>
            </a:r>
            <a:r>
              <a:rPr lang="en-US" baseline="0" dirty="0"/>
              <a:t> – how to build and deliver successful mobile applications</a:t>
            </a:r>
            <a:endParaRPr lang="en-US" dirty="0"/>
          </a:p>
          <a:p>
            <a:pPr marL="171450" indent="-171450">
              <a:buFont typeface="Arial" panose="020B0604020202020204" pitchFamily="34" charset="0"/>
              <a:buChar char="•"/>
            </a:pPr>
            <a:r>
              <a:rPr lang="en-US" dirty="0"/>
              <a:t>In the first decade of Agile, development teams have become extremely efficient at developing software faster through agile practices</a:t>
            </a:r>
          </a:p>
          <a:p>
            <a:pPr marL="171450" indent="-171450">
              <a:buFont typeface="Arial" panose="020B0604020202020204" pitchFamily="34" charset="0"/>
              <a:buChar char="•"/>
            </a:pPr>
            <a:r>
              <a:rPr lang="en-US" dirty="0"/>
              <a:t>What we also saw in the first decade of Agile were two distinct lifecycles: application development and operations</a:t>
            </a:r>
          </a:p>
          <a:p>
            <a:pPr marL="171450" indent="-171450">
              <a:buFont typeface="Arial" panose="020B0604020202020204" pitchFamily="34" charset="0"/>
              <a:buChar char="•"/>
            </a:pPr>
            <a:r>
              <a:rPr lang="en-US" dirty="0"/>
              <a:t>As we move into the second decade of Agile, we are seeing a convergence of these two lifecycles into a single unified lifecycle called </a:t>
            </a:r>
            <a:r>
              <a:rPr lang="en-US" b="1" dirty="0"/>
              <a:t>DevOps</a:t>
            </a:r>
          </a:p>
          <a:p>
            <a:pPr marL="171450" indent="-171450">
              <a:buFont typeface="Arial" panose="020B0604020202020204" pitchFamily="34" charset="0"/>
              <a:buChar char="•"/>
            </a:pPr>
            <a:r>
              <a:rPr lang="en-US" dirty="0"/>
              <a:t>In the mobile app space</a:t>
            </a:r>
            <a:r>
              <a:rPr lang="en-US" baseline="0" dirty="0"/>
              <a:t> – even more than for other application types - Agile and DevOps are absolutely central for success</a:t>
            </a:r>
          </a:p>
          <a:p>
            <a:pPr marL="171450" indent="-171450">
              <a:buFont typeface="Arial" panose="020B0604020202020204" pitchFamily="34" charset="0"/>
              <a:buChar char="•"/>
            </a:pPr>
            <a:r>
              <a:rPr lang="en-US" dirty="0"/>
              <a:t>Rapid implementation and continuous iteration are the new normal in mobile app development</a:t>
            </a:r>
            <a:endParaRPr lang="de-DE"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21090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How is it that some companies like Netflix, Amazon, Etsy, and Facebook regularly deliver new features and innovation to their customers while other companies must wait weeks or months to release software updates?</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Today, we see continual frustration in all phases of the software development lifecycle:</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Business, customers and IT all suffer from a lack of collaboration and communication between development and operations in software projects</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This increases time and labor involved in delivering and maintaining software – not a good thing in a world where fast time to market is key</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Add to that the problem that much of what we build is based on assumptions instead of hard data and you can see how this could easily lead a team to build the wrong thing</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The inability to deliver software efficiently and react quickly to changes can lead to much more than just frustration – in the long run, this can threaten an entire business!</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DevOps is not new – and it promises to solve these problems</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What we see - especially in larger organizations – are two distinct lifecycles existing side-by-side: development and IT operations, with clear demarcations and barriers between them</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For Microsoft - the world’s largest software company - DevOps has always been about unifying those two worlds</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A </a:t>
            </a:r>
            <a:r>
              <a:rPr kumimoji="0" lang="en-US" sz="900" b="1" i="0" u="none" strike="noStrike" kern="1200" cap="none" spc="0" normalizeH="0" baseline="0" noProof="0" dirty="0">
                <a:ln>
                  <a:noFill/>
                </a:ln>
                <a:solidFill>
                  <a:prstClr val="black"/>
                </a:solidFill>
                <a:effectLst/>
                <a:uLnTx/>
                <a:uFillTx/>
                <a:latin typeface="Segoe UI Light" pitchFamily="34" charset="0"/>
                <a:ea typeface="+mn-ea"/>
                <a:cs typeface="+mn-cs"/>
              </a:rPr>
              <a:t>converged DevOps lifecycle</a:t>
            </a:r>
            <a:r>
              <a:rPr kumimoji="0" lang="en-US" sz="900" b="0" i="0" u="none" strike="noStrike" kern="1200" cap="none" spc="0" normalizeH="0" baseline="0" noProof="0" dirty="0">
                <a:ln>
                  <a:noFill/>
                </a:ln>
                <a:solidFill>
                  <a:prstClr val="black"/>
                </a:solidFill>
                <a:effectLst/>
                <a:uLnTx/>
                <a:uFillTx/>
                <a:latin typeface="Segoe UI Light" pitchFamily="34" charset="0"/>
                <a:ea typeface="+mn-ea"/>
                <a:cs typeface="+mn-cs"/>
              </a:rPr>
              <a:t> gives you the ability to execute on ideas quickly, iterate on feedback rapidly, with minimum friction while at the same time maintaining the highest levels of quality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257951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Here is an example how a groundbreaking mobile application coupled</a:t>
            </a:r>
            <a:r>
              <a:rPr lang="en-US" baseline="0" dirty="0"/>
              <a:t> with digital-era development practices </a:t>
            </a:r>
            <a:r>
              <a:rPr lang="en-US" dirty="0"/>
              <a:t>has successfully enabled a new way of doing business in an established industry</a:t>
            </a:r>
          </a:p>
          <a:p>
            <a:pPr marL="171450" indent="-171450">
              <a:buFont typeface="Arial" panose="020B0604020202020204" pitchFamily="34" charset="0"/>
              <a:buChar char="•"/>
            </a:pPr>
            <a:r>
              <a:rPr lang="en-US" dirty="0"/>
              <a:t>The taxi industry</a:t>
            </a:r>
            <a:r>
              <a:rPr lang="en-US" baseline="0" dirty="0"/>
              <a:t> has been disrupted by an innovator that relies on software to do things differently</a:t>
            </a:r>
          </a:p>
          <a:p>
            <a:pPr marL="171450" indent="-171450">
              <a:buFont typeface="Arial" panose="020B0604020202020204" pitchFamily="34" charset="0"/>
              <a:buChar char="•"/>
            </a:pPr>
            <a:r>
              <a:rPr lang="en-US" baseline="0" dirty="0"/>
              <a:t>What’s more, this mobile entrepreneur’s success is almost entirely attributable to their mobile app which made their unique business idea possible - without their mobile app, Uber would not exist</a:t>
            </a:r>
          </a:p>
          <a:p>
            <a:pPr marL="171450" indent="-171450">
              <a:buFont typeface="Arial" panose="020B0604020202020204" pitchFamily="34" charset="0"/>
              <a:buChar char="•"/>
            </a:pPr>
            <a:r>
              <a:rPr lang="en-US" dirty="0"/>
              <a:t>For</a:t>
            </a:r>
            <a:r>
              <a:rPr lang="en-US" baseline="0" dirty="0"/>
              <a:t> Uber, being s</a:t>
            </a:r>
            <a:r>
              <a:rPr lang="en-US" dirty="0"/>
              <a:t>uccessful in the transportation market - first</a:t>
            </a:r>
            <a:r>
              <a:rPr lang="en-US" baseline="0" dirty="0"/>
              <a:t> of all - </a:t>
            </a:r>
            <a:r>
              <a:rPr lang="en-US" dirty="0"/>
              <a:t>meant short time to market</a:t>
            </a:r>
          </a:p>
          <a:p>
            <a:pPr marL="171450" indent="-171450">
              <a:buFont typeface="Arial" panose="020B0604020202020204" pitchFamily="34" charset="0"/>
              <a:buChar char="•"/>
            </a:pPr>
            <a:r>
              <a:rPr lang="en-US" dirty="0"/>
              <a:t>They successfully</a:t>
            </a:r>
            <a:r>
              <a:rPr lang="en-US" baseline="0" dirty="0"/>
              <a:t> exploited the first-mover advantage by releasing their app very quickly</a:t>
            </a:r>
            <a:endParaRPr lang="en-US" dirty="0"/>
          </a:p>
          <a:p>
            <a:pPr marL="171450" indent="-171450">
              <a:buFont typeface="Arial" panose="020B0604020202020204" pitchFamily="34" charset="0"/>
              <a:buChar char="•"/>
            </a:pPr>
            <a:r>
              <a:rPr lang="en-US" dirty="0"/>
              <a:t>After</a:t>
            </a:r>
            <a:r>
              <a:rPr lang="en-US" baseline="0" dirty="0"/>
              <a:t> that, r</a:t>
            </a:r>
            <a:r>
              <a:rPr lang="en-US" dirty="0"/>
              <a:t>apid implementation and continuous iteration helped them solidify their lead over their competition by adding more</a:t>
            </a:r>
            <a:r>
              <a:rPr lang="en-US" baseline="0" dirty="0"/>
              <a:t> value over time and adjusting their app based on user and customer behavior and feedback</a:t>
            </a:r>
            <a:endParaRPr lang="en-US" dirty="0"/>
          </a:p>
          <a:p>
            <a:pPr marL="171450" indent="-171450">
              <a:buFont typeface="Arial" panose="020B0604020202020204" pitchFamily="34" charset="0"/>
              <a:buChar char="•"/>
            </a:pPr>
            <a:r>
              <a:rPr lang="en-US" dirty="0"/>
              <a:t>Digital-era velocity in software delivery – the</a:t>
            </a:r>
            <a:r>
              <a:rPr lang="en-US" baseline="0" dirty="0"/>
              <a:t> ability to </a:t>
            </a:r>
            <a:r>
              <a:rPr lang="en-US" dirty="0"/>
              <a:t>deliver high-value applications quickly, without sacrificing quality</a:t>
            </a:r>
            <a:r>
              <a:rPr lang="en-US" baseline="0" dirty="0"/>
              <a:t> - </a:t>
            </a:r>
            <a:r>
              <a:rPr lang="en-US" dirty="0"/>
              <a:t>is a crucial competitive advantage for any business, and agile development and DevOps practices stand at the center of success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96264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u="none" kern="1200" dirty="0">
                <a:solidFill>
                  <a:schemeClr val="tx1"/>
                </a:solidFill>
                <a:effectLst/>
                <a:latin typeface="Segoe UI Light" pitchFamily="34" charset="0"/>
                <a:ea typeface="+mn-ea"/>
                <a:cs typeface="+mn-cs"/>
              </a:rPr>
              <a:t>In fact, the mobile revolution is not “coming”</a:t>
            </a:r>
            <a:r>
              <a:rPr lang="en-US" sz="900" u="none" kern="1200" baseline="0" dirty="0">
                <a:solidFill>
                  <a:schemeClr val="tx1"/>
                </a:solidFill>
                <a:effectLst/>
                <a:latin typeface="Segoe UI Light" pitchFamily="34" charset="0"/>
                <a:ea typeface="+mn-ea"/>
                <a:cs typeface="+mn-cs"/>
              </a:rPr>
              <a:t> or “under way”, it has already happened!</a:t>
            </a:r>
          </a:p>
          <a:p>
            <a:pPr marL="171450" indent="-171450">
              <a:buFont typeface="Arial" panose="020B0604020202020204" pitchFamily="34" charset="0"/>
              <a:buChar char="•"/>
            </a:pPr>
            <a:r>
              <a:rPr lang="en-US" sz="900" u="none" kern="1200" baseline="0" dirty="0">
                <a:solidFill>
                  <a:schemeClr val="tx1"/>
                </a:solidFill>
                <a:effectLst/>
                <a:latin typeface="Segoe UI Light" pitchFamily="34" charset="0"/>
                <a:ea typeface="+mn-ea"/>
                <a:cs typeface="+mn-cs"/>
              </a:rPr>
              <a:t>And the mobile tidal wave proved to be faster and bigger than anything that came before it</a:t>
            </a:r>
          </a:p>
          <a:p>
            <a:pPr marL="171450" indent="-171450">
              <a:buFont typeface="Arial" panose="020B0604020202020204" pitchFamily="34" charset="0"/>
              <a:buChar char="•"/>
            </a:pPr>
            <a:endParaRPr lang="en-US" sz="900" u="none" kern="1200" baseline="0" dirty="0">
              <a:solidFill>
                <a:schemeClr val="tx1"/>
              </a:solidFill>
              <a:effectLst/>
              <a:latin typeface="Segoe UI Light" pitchFamily="34" charset="0"/>
              <a:ea typeface="+mn-ea"/>
              <a:cs typeface="+mn-cs"/>
            </a:endParaRPr>
          </a:p>
          <a:p>
            <a:r>
              <a:rPr lang="en-US" sz="900" kern="1200" baseline="30000" dirty="0">
                <a:solidFill>
                  <a:schemeClr val="tx1"/>
                </a:solidFill>
                <a:effectLst/>
                <a:latin typeface="Segoe UI Light" pitchFamily="34" charset="0"/>
                <a:ea typeface="+mn-ea"/>
                <a:cs typeface="+mn-cs"/>
              </a:rPr>
              <a:t>1</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3"/>
              </a:rPr>
              <a:t>http://blog.flurry.com/bid/88867/iOS-and-Android-Adoption-Explodes-Internationally</a:t>
            </a:r>
            <a:endParaRPr lang="en-US" sz="900" kern="1200" dirty="0">
              <a:solidFill>
                <a:schemeClr val="tx1"/>
              </a:solidFill>
              <a:effectLst/>
              <a:latin typeface="Segoe UI Light" pitchFamily="34" charset="0"/>
              <a:ea typeface="+mn-ea"/>
              <a:cs typeface="+mn-cs"/>
            </a:endParaRPr>
          </a:p>
          <a:p>
            <a:r>
              <a:rPr lang="en-US" sz="900" kern="1200" baseline="30000" dirty="0">
                <a:solidFill>
                  <a:schemeClr val="tx1"/>
                </a:solidFill>
                <a:effectLst/>
                <a:latin typeface="Segoe UI Light" pitchFamily="34" charset="0"/>
                <a:ea typeface="+mn-ea"/>
                <a:cs typeface="+mn-cs"/>
              </a:rPr>
              <a:t>2</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4"/>
              </a:rPr>
              <a:t>https://intelligence.businessinsider.com/smartphones-outpacing-pcs-two-to-one-2012-11</a:t>
            </a:r>
            <a:endParaRPr lang="en-US" sz="900" kern="1200" dirty="0">
              <a:solidFill>
                <a:schemeClr val="tx1"/>
              </a:solidFill>
              <a:effectLst/>
              <a:latin typeface="Segoe UI Light" pitchFamily="34" charset="0"/>
              <a:ea typeface="+mn-ea"/>
              <a:cs typeface="+mn-cs"/>
            </a:endParaRPr>
          </a:p>
          <a:p>
            <a:r>
              <a:rPr lang="en-US" sz="900" kern="1200" baseline="30000" dirty="0">
                <a:solidFill>
                  <a:schemeClr val="tx1"/>
                </a:solidFill>
                <a:effectLst/>
                <a:latin typeface="Segoe UI Light" pitchFamily="34" charset="0"/>
                <a:ea typeface="+mn-ea"/>
                <a:cs typeface="+mn-cs"/>
              </a:rPr>
              <a:t>3</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5"/>
              </a:rPr>
              <a:t>http://www.slideshare.net/kleinerperkins/kpcb-internet-trends-2013</a:t>
            </a:r>
            <a:endParaRPr lang="en-US" sz="900" u="sng"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94296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Whether you are building your first mobile business app or whether your business</a:t>
            </a:r>
            <a:r>
              <a:rPr lang="en-US" baseline="0" dirty="0"/>
              <a:t> is already </a:t>
            </a:r>
            <a:r>
              <a:rPr lang="en-US" i="1" baseline="0" dirty="0" err="1"/>
              <a:t>appified</a:t>
            </a:r>
            <a:r>
              <a:rPr lang="en-US" baseline="0" dirty="0"/>
              <a:t> - </a:t>
            </a:r>
            <a:r>
              <a:rPr lang="en-US" dirty="0"/>
              <a:t>in order to achieve scale, you need to build an </a:t>
            </a:r>
            <a:r>
              <a:rPr lang="en-US" i="1" dirty="0"/>
              <a:t>app factory mindset</a:t>
            </a:r>
            <a:r>
              <a:rPr lang="en-US" i="0" dirty="0"/>
              <a:t>:</a:t>
            </a:r>
          </a:p>
          <a:p>
            <a:pPr marL="171450" lvl="0" indent="-171450">
              <a:buFont typeface="Arial" panose="020B0604020202020204" pitchFamily="34" charset="0"/>
              <a:buChar char="•"/>
            </a:pPr>
            <a:r>
              <a:rPr lang="en-US" dirty="0"/>
              <a:t>You have to be prepared to build not one app but many</a:t>
            </a:r>
          </a:p>
          <a:p>
            <a:pPr marL="171450" lvl="0" indent="-171450">
              <a:buFont typeface="Arial" panose="020B0604020202020204" pitchFamily="34" charset="0"/>
              <a:buChar char="•"/>
            </a:pPr>
            <a:r>
              <a:rPr lang="en-US" dirty="0"/>
              <a:t>You need a plan for scaling up to meet business demand</a:t>
            </a:r>
          </a:p>
          <a:p>
            <a:pPr marL="171450" lvl="0" indent="-171450">
              <a:buFont typeface="Arial" panose="020B0604020202020204" pitchFamily="34" charset="0"/>
              <a:buChar char="•"/>
            </a:pPr>
            <a:r>
              <a:rPr lang="en-US" dirty="0"/>
              <a:t>You need to optimize for maximum output and shortest lead times</a:t>
            </a:r>
          </a:p>
          <a:p>
            <a:pPr marL="171450" lvl="0" indent="-171450">
              <a:buFont typeface="Arial" panose="020B0604020202020204" pitchFamily="34" charset="0"/>
              <a:buChar char="•"/>
            </a:pPr>
            <a:r>
              <a:rPr lang="en-US" dirty="0"/>
              <a:t>You need have to have a plan for quality assurance</a:t>
            </a:r>
            <a:r>
              <a:rPr lang="en-US" baseline="0" dirty="0"/>
              <a:t> - y</a:t>
            </a:r>
            <a:r>
              <a:rPr lang="en-US" dirty="0"/>
              <a:t>our customers, suppliers, and employees want the best experience, on any device</a:t>
            </a:r>
          </a:p>
          <a:p>
            <a:pPr marL="171450" lvl="0" indent="-171450">
              <a:buFont typeface="Arial" panose="020B0604020202020204" pitchFamily="34" charset="0"/>
              <a:buChar char="•"/>
            </a:pPr>
            <a:r>
              <a:rPr lang="en-US" dirty="0"/>
              <a:t>You need accelerators</a:t>
            </a:r>
            <a:r>
              <a:rPr lang="en-US" baseline="0" dirty="0"/>
              <a:t> - </a:t>
            </a:r>
            <a:r>
              <a:rPr lang="en-US" dirty="0"/>
              <a:t>pre-built integrations and service providers who can help you get started quickly and support you at inflection points along the way</a:t>
            </a:r>
          </a:p>
          <a:p>
            <a:endParaRPr lang="de-DE"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129519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Every project starts with an idea - and a plan how to turn this idea into reality – a new product or app feature</a:t>
            </a:r>
          </a:p>
          <a:p>
            <a:pPr marL="171450" indent="-171450">
              <a:buFont typeface="Arial" panose="020B0604020202020204" pitchFamily="34" charset="0"/>
              <a:buChar char="•"/>
            </a:pPr>
            <a:r>
              <a:rPr lang="en-US" dirty="0"/>
              <a:t>Developers</a:t>
            </a:r>
            <a:r>
              <a:rPr lang="en-US" baseline="0" dirty="0"/>
              <a:t> track and manage work in a dynamic backlog that is constantly updated</a:t>
            </a:r>
          </a:p>
          <a:p>
            <a:pPr marL="171450" indent="-171450">
              <a:buFont typeface="Arial" panose="020B0604020202020204" pitchFamily="34" charset="0"/>
              <a:buChar char="•"/>
            </a:pPr>
            <a:r>
              <a:rPr lang="en-US" dirty="0"/>
              <a:t>Once an iteration starts, developers turn great ideas into features</a:t>
            </a:r>
            <a:endParaRPr lang="en-US" baseline="0" dirty="0"/>
          </a:p>
          <a:p>
            <a:pPr marL="171450" indent="-171450">
              <a:buFont typeface="Arial" panose="020B0604020202020204" pitchFamily="34" charset="0"/>
              <a:buChar char="•"/>
            </a:pPr>
            <a:r>
              <a:rPr lang="en-US" baseline="0" dirty="0"/>
              <a:t>For this, they need shared services – for example source control - that enable them to collaborate as a team, write and test code and build functionality</a:t>
            </a:r>
          </a:p>
          <a:p>
            <a:pPr marL="171450" indent="-171450">
              <a:buFont typeface="Arial" panose="020B0604020202020204" pitchFamily="34" charset="0"/>
              <a:buChar char="•"/>
            </a:pPr>
            <a:r>
              <a:rPr lang="en-US" baseline="0" dirty="0"/>
              <a:t>Whenever a developer checks in new code to the source control repository, a build is automatically triggered and after each successful build, automated integration and build verification tests run</a:t>
            </a:r>
          </a:p>
          <a:p>
            <a:pPr marL="171450" indent="-171450">
              <a:buFont typeface="Arial" panose="020B0604020202020204" pitchFamily="34" charset="0"/>
              <a:buChar char="•"/>
            </a:pPr>
            <a:r>
              <a:rPr lang="en-US" baseline="0" dirty="0"/>
              <a:t>After the build has been successfully verified, it is automatically deployed to pre-production environments and app testing commences – manual or automated UI testing on different devices, form factors and platforms</a:t>
            </a:r>
          </a:p>
          <a:p>
            <a:pPr marL="171450" indent="-171450">
              <a:buFont typeface="Arial" panose="020B0604020202020204" pitchFamily="34" charset="0"/>
              <a:buChar char="•"/>
            </a:pPr>
            <a:r>
              <a:rPr lang="en-US" baseline="0" dirty="0"/>
              <a:t>The next step involves user beta testing – selected users and groups get access to the app, install and use it on their devices and provide valuable feedback that the development team reviews and actions</a:t>
            </a:r>
          </a:p>
          <a:p>
            <a:pPr marL="171450" indent="-171450">
              <a:buFont typeface="Arial" panose="020B0604020202020204" pitchFamily="34" charset="0"/>
              <a:buChar char="•"/>
            </a:pPr>
            <a:r>
              <a:rPr lang="en-US" baseline="0" dirty="0"/>
              <a:t>Once a pre-defined quality bar has been reached, the app is deployed to the respective app stores and users and customers can install and use this app or update to the newest version</a:t>
            </a:r>
          </a:p>
          <a:p>
            <a:pPr marL="171450" indent="-171450">
              <a:buFont typeface="Arial" panose="020B0604020202020204" pitchFamily="34" charset="0"/>
              <a:buChar char="•"/>
            </a:pPr>
            <a:r>
              <a:rPr lang="en-US" baseline="0" dirty="0"/>
              <a:t>Once installed, the app collects telemetry data and performance and usage are monitored so that the development team can learn from real user interaction and evolve and improve the app in the next iteration – discovered bugs and issues flow directly into the project backlog where they can be triaged and actioned appropriately</a:t>
            </a:r>
          </a:p>
          <a:p>
            <a:pPr marL="171450" indent="-171450">
              <a:buFont typeface="Arial" panose="020B0604020202020204" pitchFamily="34" charset="0"/>
              <a:buChar char="•"/>
            </a:pPr>
            <a:r>
              <a:rPr lang="en-US" baseline="0" dirty="0"/>
              <a:t>Crash analytics helps developers identify app issues or bugs and enables fast root cause analysis to push out a fix or app update quickly</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098739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Building high-quality apps is hard</a:t>
            </a:r>
            <a:r>
              <a:rPr lang="en-US" baseline="0" dirty="0"/>
              <a:t> – but users expect the best experience everywhere and do not tolerate bugs</a:t>
            </a:r>
            <a:endParaRPr lang="en-US" dirty="0"/>
          </a:p>
          <a:p>
            <a:pPr marL="171450" lvl="0" indent="-171450">
              <a:buFont typeface="Arial" panose="020B0604020202020204" pitchFamily="34" charset="0"/>
              <a:buChar char="•"/>
            </a:pPr>
            <a:r>
              <a:rPr lang="en-US" dirty="0"/>
              <a:t>Each</a:t>
            </a:r>
            <a:r>
              <a:rPr lang="en-US" baseline="0" dirty="0"/>
              <a:t> platform has d</a:t>
            </a:r>
            <a:r>
              <a:rPr lang="en-US" dirty="0"/>
              <a:t>ifferent presentation styles, interaction styles and software stacks</a:t>
            </a:r>
          </a:p>
          <a:p>
            <a:pPr marL="171450" lvl="0" indent="-171450">
              <a:buFont typeface="Arial" panose="020B0604020202020204" pitchFamily="34" charset="0"/>
              <a:buChar char="•"/>
            </a:pPr>
            <a:r>
              <a:rPr lang="en-US" dirty="0"/>
              <a:t>Devices have different screen sizes, input modes and hardware capabilities</a:t>
            </a:r>
          </a:p>
          <a:p>
            <a:pPr marL="171450" lvl="0" indent="-171450">
              <a:buFont typeface="Arial" panose="020B0604020202020204" pitchFamily="34" charset="0"/>
              <a:buChar char="•"/>
            </a:pPr>
            <a:r>
              <a:rPr lang="en-US" dirty="0"/>
              <a:t>New devices and OS versions are introduced multiple times per year</a:t>
            </a:r>
          </a:p>
          <a:p>
            <a:pPr marL="171450" lvl="0" indent="-171450">
              <a:buFont typeface="Arial" panose="020B0604020202020204" pitchFamily="34" charset="0"/>
              <a:buChar char="•"/>
            </a:pPr>
            <a:r>
              <a:rPr lang="en-US" dirty="0"/>
              <a:t>Network connectivity and power levels can fluctuate widely in typical usage scenarios</a:t>
            </a:r>
          </a:p>
          <a:p>
            <a:pPr marL="171450" lvl="0" indent="-171450">
              <a:buFont typeface="Arial" panose="020B0604020202020204" pitchFamily="34" charset="0"/>
              <a:buChar char="•"/>
            </a:pPr>
            <a:r>
              <a:rPr lang="en-US" dirty="0"/>
              <a:t>New consumer applications regularly</a:t>
            </a:r>
            <a:r>
              <a:rPr lang="en-US" baseline="0" dirty="0"/>
              <a:t> </a:t>
            </a:r>
            <a:r>
              <a:rPr lang="en-US" dirty="0"/>
              <a:t>extend and revise the standards and</a:t>
            </a:r>
            <a:r>
              <a:rPr lang="en-US" baseline="0" dirty="0"/>
              <a:t> </a:t>
            </a:r>
            <a:r>
              <a:rPr lang="en-US" dirty="0"/>
              <a:t>set the bar higher for good mobile applications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2332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26086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a market that</a:t>
            </a:r>
            <a:r>
              <a:rPr lang="en-US" baseline="0" dirty="0"/>
              <a:t> is</a:t>
            </a:r>
            <a:r>
              <a:rPr lang="en-US" dirty="0"/>
              <a:t> as dynamic and fast-moving as mobile, the majority of app developers are following agile delivery methods</a:t>
            </a:r>
          </a:p>
          <a:p>
            <a:pPr marL="171450" indent="-171450">
              <a:buFont typeface="Arial" panose="020B0604020202020204" pitchFamily="34" charset="0"/>
              <a:buChar char="•"/>
            </a:pPr>
            <a:r>
              <a:rPr lang="en-US" dirty="0"/>
              <a:t>Agile methodologies put quality right at the center,</a:t>
            </a:r>
            <a:r>
              <a:rPr lang="en-US" baseline="0" dirty="0"/>
              <a:t> you are not really agile if you do not focus heavily on quality and testing</a:t>
            </a:r>
          </a:p>
          <a:p>
            <a:pPr marL="171450" lvl="0" indent="-171450">
              <a:buFont typeface="Arial" panose="020B0604020202020204" pitchFamily="34" charset="0"/>
              <a:buChar char="•"/>
            </a:pPr>
            <a:r>
              <a:rPr lang="en-US" dirty="0"/>
              <a:t>Ensuring quality for mobile is now at the forefront of DevOps best practices and many cutting-edge app developers have established Mobile Centers of Excellence or have placed significant emphasis on their testing discipline and processes</a:t>
            </a:r>
          </a:p>
          <a:p>
            <a:pPr marL="171450" lvl="0" indent="-171450">
              <a:buFont typeface="Arial" panose="020B0604020202020204" pitchFamily="34" charset="0"/>
              <a:buChar char="•"/>
            </a:pPr>
            <a:r>
              <a:rPr lang="en-US" dirty="0"/>
              <a:t>The reason for this focus on quality is clear - </a:t>
            </a:r>
            <a:r>
              <a:rPr lang="en-US" baseline="0" dirty="0"/>
              <a:t>software quality has direct and measurable business impact:</a:t>
            </a:r>
            <a:endParaRPr lang="en-US" dirty="0"/>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Having a consumer-grade,</a:t>
            </a:r>
            <a:r>
              <a:rPr lang="en-US" baseline="0" dirty="0"/>
              <a:t> top-notch </a:t>
            </a:r>
            <a:r>
              <a:rPr lang="en-US" dirty="0"/>
              <a:t>user experience directly impacts brand perception, usage, conversion and engagement rates</a:t>
            </a:r>
          </a:p>
          <a:p>
            <a:pPr marL="171450" lvl="0" indent="-171450">
              <a:buFont typeface="Arial" panose="020B0604020202020204" pitchFamily="34" charset="0"/>
              <a:buChar char="•"/>
            </a:pPr>
            <a:r>
              <a:rPr lang="en-US" dirty="0"/>
              <a:t>Happy users have a positive impact – for example, referrals can boost app adoption by up to 45%</a:t>
            </a:r>
          </a:p>
          <a:p>
            <a:pPr marL="171450" lvl="0" indent="-171450">
              <a:buFont typeface="Arial" panose="020B0604020202020204" pitchFamily="34" charset="0"/>
              <a:buChar char="•"/>
            </a:pPr>
            <a:r>
              <a:rPr lang="en-US" dirty="0"/>
              <a:t>Unhappy users</a:t>
            </a:r>
            <a:r>
              <a:rPr lang="en-US" baseline="0" dirty="0"/>
              <a:t> </a:t>
            </a:r>
            <a:r>
              <a:rPr lang="en-US" dirty="0"/>
              <a:t>are lost customers – for example, 60% of users</a:t>
            </a:r>
            <a:r>
              <a:rPr lang="en-US" baseline="0" dirty="0"/>
              <a:t> </a:t>
            </a:r>
            <a:r>
              <a:rPr lang="en-US" dirty="0"/>
              <a:t>will abandon your app if it doesn’t load within 3 seconds</a:t>
            </a:r>
          </a:p>
          <a:p>
            <a:pPr marL="171450" lvl="0" indent="-171450">
              <a:buFont typeface="Arial" panose="020B0604020202020204" pitchFamily="34" charset="0"/>
              <a:buChar char="•"/>
            </a:pPr>
            <a:r>
              <a:rPr lang="en-US" dirty="0"/>
              <a:t>67% of users who encounter a bug never come back</a:t>
            </a:r>
          </a:p>
          <a:p>
            <a:pPr marL="171450" lvl="0" indent="-171450">
              <a:buFont typeface="Arial" panose="020B0604020202020204" pitchFamily="34" charset="0"/>
              <a:buChar char="•"/>
            </a:pPr>
            <a:r>
              <a:rPr lang="en-US" dirty="0"/>
              <a:t>Finally, within specific industries like healthcare or defense, companies are required to keep a well-defined and auditable trail of what’s been tested and when</a:t>
            </a:r>
          </a:p>
          <a:p>
            <a:endParaRPr lang="en-US" dirty="0"/>
          </a:p>
          <a:p>
            <a:endParaRPr lang="en-US" dirty="0"/>
          </a:p>
          <a:p>
            <a:endParaRPr lang="en-US" dirty="0"/>
          </a:p>
          <a:p>
            <a:r>
              <a:rPr lang="en-US" dirty="0"/>
              <a:t>COST SAVINGS</a:t>
            </a:r>
          </a:p>
          <a:p>
            <a:endParaRPr lang="en-US" dirty="0"/>
          </a:p>
          <a:p>
            <a:r>
              <a:rPr lang="en-US" dirty="0"/>
              <a:t>Another key benefit is cost savings. There’s a few ways to look at this.</a:t>
            </a:r>
          </a:p>
          <a:p>
            <a:endParaRPr lang="en-US" dirty="0"/>
          </a:p>
          <a:p>
            <a:r>
              <a:rPr lang="en-US" dirty="0"/>
              <a:t>1) There’s the obvious ones like the cost for physical ownership/maintenance of devices, which we previously mentioned runs up to $1,400 per device annually. Running everything in the cloud completely eliminates this.</a:t>
            </a:r>
          </a:p>
          <a:p>
            <a:r>
              <a:rPr lang="en-US" dirty="0"/>
              <a:t>2) There’s also the time and costs associated with QA specialists executing manual tests that won’t have the same app coverage as automated testing. Quote from MixRadio CTO: ‘Saved 2000 hours of manual testing’</a:t>
            </a:r>
          </a:p>
          <a:p>
            <a:r>
              <a:rPr lang="en-US" dirty="0"/>
              <a:t>3) From a macro level, there’s the opportunity cost of not getting to market fast enough – this leads to lost market share, user attrition, loss of competitive advantage, decrease in brand equity.</a:t>
            </a:r>
          </a:p>
          <a:p>
            <a:endParaRPr lang="en-US" dirty="0"/>
          </a:p>
          <a:p>
            <a:r>
              <a:rPr lang="en-US" dirty="0"/>
              <a:t>Overall, we’re seeing dev organizations re-evaluate looking at the testing discipline as a cost center – to making it an integral part of the DevOps lifecycle in a modern software organization. </a:t>
            </a:r>
            <a:r>
              <a:rPr lang="en-US" dirty="0" err="1"/>
              <a:t>OpEx</a:t>
            </a:r>
            <a:endParaRPr lang="en-US" dirty="0"/>
          </a:p>
          <a:p>
            <a:endParaRPr lang="en-US" dirty="0"/>
          </a:p>
          <a:p>
            <a:r>
              <a:rPr lang="en-US" dirty="0"/>
              <a:t>QUALITY</a:t>
            </a:r>
          </a:p>
          <a:p>
            <a:endParaRPr lang="en-US" dirty="0"/>
          </a:p>
          <a:p>
            <a:endParaRPr lang="en-US" dirty="0"/>
          </a:p>
          <a:p>
            <a:r>
              <a:rPr lang="en-US" dirty="0"/>
              <a:t>Goal: </a:t>
            </a:r>
          </a:p>
          <a:p>
            <a:r>
              <a:rPr lang="en-US" dirty="0"/>
              <a:t>Highest quality, lowest cost, shortest lead time</a:t>
            </a:r>
          </a:p>
          <a:p>
            <a:endParaRPr lang="en-US" dirty="0"/>
          </a:p>
          <a:p>
            <a:r>
              <a:rPr lang="en-US" dirty="0"/>
              <a:t>Maximize output and shrink time between releases</a:t>
            </a:r>
          </a:p>
          <a:p>
            <a:r>
              <a:rPr lang="en-US" dirty="0"/>
              <a:t>Ensure a quality user experience on any device</a:t>
            </a:r>
          </a:p>
          <a:p>
            <a:r>
              <a:rPr lang="en-US" dirty="0"/>
              <a:t>Eliminate risk and improve predictability</a:t>
            </a:r>
          </a:p>
          <a:p>
            <a:endParaRPr lang="en-US" dirty="0"/>
          </a:p>
          <a:p>
            <a:endParaRPr lang="de-DE"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438556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Once an app has been delivered into the hands of users,</a:t>
            </a:r>
            <a:r>
              <a:rPr lang="en-US" baseline="0" dirty="0"/>
              <a:t> the project is by no means finished!</a:t>
            </a:r>
          </a:p>
          <a:p>
            <a:pPr marL="171450" indent="-171450">
              <a:buFont typeface="Arial" panose="020B0604020202020204" pitchFamily="34" charset="0"/>
              <a:buChar char="•"/>
            </a:pPr>
            <a:r>
              <a:rPr lang="en-US" baseline="0" dirty="0"/>
              <a:t>Instead, apps in production need to be monitored 24x7 and the data that is collected needs to inform the decisions for the next iteration of the product</a:t>
            </a:r>
          </a:p>
          <a:p>
            <a:pPr marL="171450" indent="-171450">
              <a:buFont typeface="Arial" panose="020B0604020202020204" pitchFamily="34" charset="0"/>
              <a:buChar char="•"/>
            </a:pPr>
            <a:r>
              <a:rPr lang="en-US" baseline="0" dirty="0"/>
              <a:t>In addition, experimentation can yield valuable data that makes the end product better</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390107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The Microsoft Mobile DevOps Solution - everything you need to meet the mobile challenge and delight your customers</a:t>
            </a:r>
          </a:p>
          <a:p>
            <a:pPr marL="171450" indent="-171450">
              <a:buFont typeface="Arial" panose="020B0604020202020204" pitchFamily="34" charset="0"/>
              <a:buChar char="•"/>
            </a:pPr>
            <a:r>
              <a:rPr lang="en-US" dirty="0"/>
              <a:t>Microsoft provides an end-to-end solution for creating state-of-the-art mobile experiences across any device (Android, iOS, and Windows)</a:t>
            </a:r>
          </a:p>
          <a:p>
            <a:pPr marL="171450" indent="-171450">
              <a:buFont typeface="Arial" panose="020B0604020202020204" pitchFamily="34" charset="0"/>
              <a:buChar char="•"/>
            </a:pPr>
            <a:r>
              <a:rPr lang="en-US" dirty="0"/>
              <a:t>The Microsoft Mobile DevOps solution maximizes development productivity and adapts to your needs and skills, and features powerful cloud services that make it easy to securely extend your business to mobile</a:t>
            </a:r>
          </a:p>
          <a:p>
            <a:pPr marL="171450" indent="-171450">
              <a:buFont typeface="Arial" panose="020B0604020202020204" pitchFamily="34" charset="0"/>
              <a:buChar char="•"/>
            </a:pPr>
            <a:r>
              <a:rPr lang="en-US" dirty="0"/>
              <a:t>The Microsoft solution adapts to the needs of your organization and the app being built, supporting a flexible set of mobile development options from multi-device native applications to mobile web and hybrid apps</a:t>
            </a:r>
          </a:p>
          <a:p>
            <a:pPr marL="171450" indent="-171450">
              <a:buFont typeface="Arial" panose="020B0604020202020204" pitchFamily="34" charset="0"/>
              <a:buChar char="•"/>
            </a:pPr>
            <a:r>
              <a:rPr lang="en-US" dirty="0"/>
              <a:t>Together with the Microsoft cloud platform and our integrated DevOps tooling, it provides a comprehensive solution for developers to plan, build, test, deploy, operate, and monitor mobile business-to-business as well as business-to-consumer applications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232666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Create rich, cross-platform mobile experiences</a:t>
            </a:r>
            <a:endParaRPr lang="en-US" b="0" dirty="0"/>
          </a:p>
          <a:p>
            <a:pPr marL="171450" indent="-171450">
              <a:buFont typeface="Arial" panose="020B0604020202020204" pitchFamily="34" charset="0"/>
              <a:buChar char="•"/>
            </a:pPr>
            <a:r>
              <a:rPr lang="en-US" b="0" dirty="0"/>
              <a:t>Tailored to the needs of your application, building on your skills</a:t>
            </a:r>
          </a:p>
          <a:p>
            <a:pPr marL="171450" indent="-171450">
              <a:buFont typeface="Arial" panose="020B0604020202020204" pitchFamily="34" charset="0"/>
              <a:buChar char="•"/>
            </a:pPr>
            <a:r>
              <a:rPr lang="en-US" dirty="0"/>
              <a:t>Create amazing mobile experiences for Android, iOS or Windows without sacrificing productivity or slowing time to market</a:t>
            </a:r>
          </a:p>
          <a:p>
            <a:pPr marL="171450" indent="-171450">
              <a:buFont typeface="Arial" panose="020B0604020202020204" pitchFamily="34" charset="0"/>
              <a:buChar char="•"/>
            </a:pPr>
            <a:r>
              <a:rPr lang="en-US" dirty="0"/>
              <a:t>Select the strategy that best fits your needs: develop multi-device apps that are native, browser-based, or hybrid, and use your existing skills and knowledge of .NET or HTML and JavaScript development</a:t>
            </a:r>
          </a:p>
          <a:p>
            <a:pPr marL="171450" indent="-171450">
              <a:buFont typeface="Arial" panose="020B0604020202020204" pitchFamily="34" charset="0"/>
              <a:buChar char="•"/>
            </a:pPr>
            <a:r>
              <a:rPr lang="en-US" dirty="0"/>
              <a:t>Deliver high-quality, consumer-grade native mobile experiences</a:t>
            </a:r>
          </a:p>
          <a:p>
            <a:pPr marL="171450" indent="-171450">
              <a:buFont typeface="Arial" panose="020B0604020202020204" pitchFamily="34" charset="0"/>
              <a:buChar char="•"/>
            </a:pPr>
            <a:r>
              <a:rPr lang="en-US" dirty="0"/>
              <a:t>Share app logic and code across device platforms and build your app once instead of multiplying effort and cost</a:t>
            </a:r>
          </a:p>
          <a:p>
            <a:pPr marL="171450" indent="-171450">
              <a:buFont typeface="Arial" panose="020B0604020202020204" pitchFamily="34" charset="0"/>
              <a:buChar char="•"/>
            </a:pPr>
            <a:r>
              <a:rPr lang="en-US" dirty="0"/>
              <a:t>Create compelling mobile and web experiences that take advantage of unique device features</a:t>
            </a:r>
          </a:p>
          <a:p>
            <a:pPr marL="171450" indent="-171450">
              <a:buFont typeface="Arial" panose="020B0604020202020204" pitchFamily="34" charset="0"/>
              <a:buChar char="•"/>
            </a:pPr>
            <a:r>
              <a:rPr lang="en-US" dirty="0"/>
              <a:t>Build mobile apps for Android and iOS devices with all the power and productivity of Visual Studio</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4581759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Connect mobile experiences to business data and applications</a:t>
            </a:r>
          </a:p>
          <a:p>
            <a:pPr marL="171450" indent="-171450">
              <a:buFont typeface="Arial" panose="020B0604020202020204" pitchFamily="34" charset="0"/>
              <a:buChar char="•"/>
            </a:pPr>
            <a:r>
              <a:rPr lang="en-US" dirty="0"/>
              <a:t>Extend your business to mobile</a:t>
            </a:r>
            <a:r>
              <a:rPr lang="en-US" baseline="0" dirty="0"/>
              <a:t> </a:t>
            </a:r>
            <a:r>
              <a:rPr lang="en-US" dirty="0"/>
              <a:t>with powerful cloud services</a:t>
            </a:r>
          </a:p>
          <a:p>
            <a:pPr marL="171450" indent="-171450">
              <a:buFont typeface="Arial" panose="020B0604020202020204" pitchFamily="34" charset="0"/>
              <a:buChar char="•"/>
            </a:pPr>
            <a:r>
              <a:rPr lang="en-US" dirty="0"/>
              <a:t>Connect your mobile applications to powerful cloud services that scale instantly and are securely connected to enterprise data, LOB applications and identity – and maximize developer productivity and code and skill set reuse across client and cloud</a:t>
            </a:r>
          </a:p>
          <a:p>
            <a:pPr marL="171450" indent="-171450">
              <a:buFont typeface="Arial" panose="020B0604020202020204" pitchFamily="34" charset="0"/>
              <a:buChar char="•"/>
            </a:pPr>
            <a:r>
              <a:rPr lang="en-US" dirty="0"/>
              <a:t>Scale instantly with a back end hosted in Microsoft Azure while always staying connected to your on-premises data</a:t>
            </a:r>
          </a:p>
          <a:p>
            <a:pPr marL="171450" indent="-171450">
              <a:buFont typeface="Arial" panose="020B0604020202020204" pitchFamily="34" charset="0"/>
              <a:buChar char="•"/>
            </a:pPr>
            <a:r>
              <a:rPr lang="en-US" dirty="0"/>
              <a:t>Use cloud services to connect mobile applications to your organization’s IT infrastructure, LOB applications and identity</a:t>
            </a:r>
          </a:p>
          <a:p>
            <a:pPr marL="171450" indent="-171450">
              <a:buFont typeface="Arial" panose="020B0604020202020204" pitchFamily="34" charset="0"/>
              <a:buChar char="•"/>
            </a:pPr>
            <a:r>
              <a:rPr lang="en-US" dirty="0"/>
              <a:t>Automate business processes and integrate with SaaS and enterprise applications with out-of-the-box connectivity to dozens of cloud-based services and applications</a:t>
            </a:r>
          </a:p>
          <a:p>
            <a:pPr marL="171450" indent="-171450">
              <a:buFont typeface="Arial" panose="020B0604020202020204" pitchFamily="34" charset="0"/>
              <a:buChar char="•"/>
            </a:pPr>
            <a:r>
              <a:rPr lang="en-US" dirty="0"/>
              <a:t>Accelerate developer productivity with a unified developer experience across client and backend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9533769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Microsoft cloud offers many different options and services, from out-of-box SaaS to IaaS and PaaS</a:t>
            </a:r>
          </a:p>
          <a:p>
            <a:pPr marL="171450" indent="-171450">
              <a:buFont typeface="Arial" panose="020B0604020202020204" pitchFamily="34" charset="0"/>
              <a:buChar char="•"/>
            </a:pPr>
            <a:r>
              <a:rPr lang="en-US" dirty="0"/>
              <a:t>For app developers, the Microsoft App Platform gives you a wide range of services tat you can use to infuse your app with advanced features and capabilities without requiring you to build everything from scratch</a:t>
            </a:r>
          </a:p>
          <a:p>
            <a:pPr marL="171450" indent="-171450">
              <a:buFont typeface="Arial" panose="020B0604020202020204" pitchFamily="34" charset="0"/>
              <a:buChar char="•"/>
            </a:pPr>
            <a:r>
              <a:rPr lang="en-US" dirty="0"/>
              <a:t>The complexity required for applications nowadays grows by leaps and bounds</a:t>
            </a:r>
          </a:p>
          <a:p>
            <a:pPr marL="171450" indent="-171450">
              <a:buFont typeface="Arial" panose="020B0604020202020204" pitchFamily="34" charset="0"/>
              <a:buChar char="•"/>
            </a:pPr>
            <a:r>
              <a:rPr lang="en-US" dirty="0"/>
              <a:t>Applications not only need to be able to be consumed from any device, but are required to offer more and more intelligence and sophistication in the capabilities they provide</a:t>
            </a:r>
          </a:p>
          <a:p>
            <a:pPr marL="171450" indent="-171450">
              <a:buFont typeface="Arial" panose="020B0604020202020204" pitchFamily="34" charset="0"/>
              <a:buChar char="•"/>
            </a:pPr>
            <a:r>
              <a:rPr lang="en-US" dirty="0"/>
              <a:t>Scenarios like Big Data, machine learning, </a:t>
            </a:r>
            <a:r>
              <a:rPr lang="en-US" dirty="0" err="1"/>
              <a:t>IoT</a:t>
            </a:r>
            <a:r>
              <a:rPr lang="en-US" dirty="0"/>
              <a:t>, analytics … and challenges like identity</a:t>
            </a:r>
            <a:r>
              <a:rPr lang="en-US" baseline="0" dirty="0"/>
              <a:t> </a:t>
            </a:r>
            <a:r>
              <a:rPr lang="en-US" dirty="0"/>
              <a:t>integration, handling of structured and unstructured data … are all examples of capabilities we now expect in almost any application</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192231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Every business</a:t>
            </a:r>
            <a:r>
              <a:rPr lang="de-DE" baseline="0" dirty="0"/>
              <a:t> today is also a mobile business – and it‘s really just common sense: if users and customers go mobile, business will follow</a:t>
            </a:r>
          </a:p>
          <a:p>
            <a:pPr marL="171450" indent="-171450">
              <a:buFont typeface="Arial" panose="020B0604020202020204" pitchFamily="34" charset="0"/>
              <a:buChar char="•"/>
            </a:pPr>
            <a:r>
              <a:rPr lang="de-DE" baseline="0" dirty="0"/>
              <a:t>But there are marked differences in how individual organizations tackle mobile</a:t>
            </a:r>
          </a:p>
          <a:p>
            <a:pPr marL="171450" indent="-171450">
              <a:buFont typeface="Arial" panose="020B0604020202020204" pitchFamily="34" charset="0"/>
              <a:buChar char="•"/>
            </a:pPr>
            <a:r>
              <a:rPr lang="de-DE" i="1" baseline="0" dirty="0"/>
              <a:t>Mobile entrepreneurs</a:t>
            </a:r>
            <a:r>
              <a:rPr lang="de-DE" baseline="0" dirty="0"/>
              <a:t> disrupt the status quo in their field with a mobile-first strategy and revolutionary mobile apps</a:t>
            </a:r>
          </a:p>
          <a:p>
            <a:pPr marL="171450" indent="-171450">
              <a:buFont typeface="Arial" panose="020B0604020202020204" pitchFamily="34" charset="0"/>
              <a:buChar char="•"/>
            </a:pPr>
            <a:r>
              <a:rPr lang="de-DE" baseline="0" dirty="0"/>
              <a:t>In many cases, they can start from scratch and focus fully on their vision without being bogged down by legacy systems or processes</a:t>
            </a:r>
          </a:p>
          <a:p>
            <a:pPr marL="171450" indent="-171450">
              <a:buFont typeface="Arial" panose="020B0604020202020204" pitchFamily="34" charset="0"/>
              <a:buChar char="•"/>
            </a:pPr>
            <a:r>
              <a:rPr lang="en-US" baseline="0" dirty="0"/>
              <a:t>Mobile entrepreneurs relentlessly experiment, unencumbered by history</a:t>
            </a:r>
          </a:p>
          <a:p>
            <a:pPr marL="171450" indent="-171450">
              <a:buFont typeface="Arial" panose="020B0604020202020204" pitchFamily="34" charset="0"/>
              <a:buChar char="•"/>
            </a:pPr>
            <a:r>
              <a:rPr lang="en-US" baseline="0" dirty="0"/>
              <a:t>Companies like Uber set the standard for how an app should function</a:t>
            </a:r>
            <a:endParaRPr lang="de-DE" baseline="0" dirty="0"/>
          </a:p>
          <a:p>
            <a:pPr marL="171450" indent="-171450">
              <a:buFont typeface="Arial" panose="020B0604020202020204" pitchFamily="34" charset="0"/>
              <a:buChar char="•"/>
            </a:pPr>
            <a:r>
              <a:rPr lang="de-DE" i="1" baseline="0" dirty="0"/>
              <a:t>Enterprises</a:t>
            </a:r>
            <a:r>
              <a:rPr lang="de-DE" baseline="0" dirty="0"/>
              <a:t> face a very different challenge – they are already well established in their industries and look for a way to extend their existing business to mobile</a:t>
            </a:r>
          </a:p>
          <a:p>
            <a:pPr marL="171450" indent="-171450">
              <a:buFont typeface="Arial" panose="020B0604020202020204" pitchFamily="34" charset="0"/>
              <a:buChar char="•"/>
            </a:pPr>
            <a:r>
              <a:rPr lang="de-DE" baseline="0" dirty="0"/>
              <a:t>Rather than starting with a blank slate as entrepreneurs do, enterprises need to take into account existing infrastructure, systems and processes and find the best way to adapt those to the fast-paced mobile world</a:t>
            </a:r>
          </a:p>
          <a:p>
            <a:pPr marL="171450" indent="-171450">
              <a:buFont typeface="Arial" panose="020B0604020202020204" pitchFamily="34" charset="0"/>
              <a:buChar char="•"/>
            </a:pPr>
            <a:r>
              <a:rPr lang="en-US" dirty="0"/>
              <a:t>Enterprise success is really about mobilizing backend systems and data to increase revenue, decrease costs, and improve productivity</a:t>
            </a:r>
          </a:p>
          <a:p>
            <a:pPr marL="171450" indent="-171450">
              <a:buFont typeface="Arial" panose="020B0604020202020204" pitchFamily="34" charset="0"/>
              <a:buChar char="•"/>
            </a:pPr>
            <a:r>
              <a:rPr lang="en-US" dirty="0"/>
              <a:t>To do this they have to be thoughtful in their mobile approach across the enterprise:</a:t>
            </a:r>
          </a:p>
          <a:p>
            <a:pPr marL="171450" lvl="0" indent="-171450">
              <a:buFont typeface="Arial" panose="020B0604020202020204" pitchFamily="34" charset="0"/>
              <a:buChar char="•"/>
            </a:pPr>
            <a:r>
              <a:rPr lang="en-US" dirty="0"/>
              <a:t>They have to consider things like integration with backend systems – and whether those systems should remain on premises or move to the cloud</a:t>
            </a:r>
          </a:p>
          <a:p>
            <a:pPr marL="171450" lvl="0" indent="-171450">
              <a:buFont typeface="Arial" panose="020B0604020202020204" pitchFamily="34" charset="0"/>
              <a:buChar char="•"/>
            </a:pPr>
            <a:r>
              <a:rPr lang="en-US" dirty="0"/>
              <a:t>They have to consider their users</a:t>
            </a:r>
            <a:r>
              <a:rPr lang="en-US" baseline="0" dirty="0"/>
              <a:t> – customers and partners as well as employees - </a:t>
            </a:r>
            <a:r>
              <a:rPr lang="en-US" dirty="0"/>
              <a:t>who are expecting a great user experience and want to bring their own devices</a:t>
            </a:r>
          </a:p>
          <a:p>
            <a:pPr marL="171450" lvl="0" indent="-171450">
              <a:buFont typeface="Arial" panose="020B0604020202020204" pitchFamily="34" charset="0"/>
              <a:buChar char="•"/>
            </a:pPr>
            <a:r>
              <a:rPr lang="en-US" dirty="0"/>
              <a:t>They have to consider security and management in an environment where they have less control over user devices and access points</a:t>
            </a:r>
          </a:p>
          <a:p>
            <a:pPr marL="171450" lvl="0" indent="-171450">
              <a:buFont typeface="Arial" panose="020B0604020202020204" pitchFamily="34" charset="0"/>
              <a:buChar char="•"/>
            </a:pPr>
            <a:r>
              <a:rPr lang="en-US" dirty="0"/>
              <a:t>They have to take into account existing skills and processes so they can get the most out of prior  investments and people</a:t>
            </a:r>
            <a:endParaRPr lang="de-DE"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203727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App Service is a cloud platform to build powerful web and mobile apps that connect to data anywhere, in the cloud or on-premises</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Web Apps</a:t>
            </a:r>
            <a:r>
              <a:rPr lang="en-US" b="0" baseline="0" dirty="0"/>
              <a:t> allow you to quickly create and deploy mission critical web apps and web service </a:t>
            </a:r>
            <a:r>
              <a:rPr lang="en-US" b="0" baseline="0" dirty="0" err="1"/>
              <a:t>backends</a:t>
            </a:r>
            <a:r>
              <a:rPr lang="en-US" b="0" baseline="0" dirty="0"/>
              <a:t> that scale  with your business</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Mobile Apps</a:t>
            </a:r>
            <a:r>
              <a:rPr lang="en-US" b="0" baseline="0" dirty="0"/>
              <a:t> allow you to quickly build and host the backend for any mobile app and add must-have functionality to your app</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Logic Apps</a:t>
            </a:r>
            <a:r>
              <a:rPr lang="en-US" b="0" baseline="0" dirty="0"/>
              <a:t> help you automate business processes across SaaS and on-premises</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a:t>API Apps</a:t>
            </a:r>
            <a:r>
              <a:rPr lang="en-US" b="0" baseline="0" dirty="0"/>
              <a:t> enable you to easily build and consume APIs in the cloud</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6978071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the Mobile Apps feature of Azure App Service, it’s easy to rapidly build engaging cross-platform and native apps for iOS, Android, Windows, or Mac; store app data in the cloud or on-premises; authenticate users; send push notifications; or add your custom backend logic in C# or Node.js</a:t>
            </a:r>
          </a:p>
          <a:p>
            <a:pPr marL="171450" indent="-171450">
              <a:buFont typeface="Arial" panose="020B0604020202020204" pitchFamily="34" charset="0"/>
              <a:buChar char="•"/>
            </a:pPr>
            <a:r>
              <a:rPr lang="en-US" b="1" dirty="0"/>
              <a:t>Add corporate sign-on in seconds</a:t>
            </a:r>
          </a:p>
          <a:p>
            <a:pPr marL="171450" indent="-171450">
              <a:buFont typeface="Arial" panose="020B0604020202020204" pitchFamily="34" charset="0"/>
              <a:buChar char="•"/>
            </a:pPr>
            <a:r>
              <a:rPr lang="en-US" dirty="0"/>
              <a:t>Easily authenticate your users with Active Directory; securely connect to on-premises resources like SAP, Oracle, SQL Server, and SharePoint; and leverage cross-platform frameworks like </a:t>
            </a:r>
            <a:r>
              <a:rPr lang="en-US" dirty="0" err="1"/>
              <a:t>Xamarin</a:t>
            </a:r>
            <a:r>
              <a:rPr lang="en-US" dirty="0"/>
              <a:t> and Apache Cordova to build enterprise-grade apps for your employees</a:t>
            </a:r>
          </a:p>
          <a:p>
            <a:pPr marL="171450" indent="-171450">
              <a:buFont typeface="Arial" panose="020B0604020202020204" pitchFamily="34" charset="0"/>
              <a:buChar char="•"/>
            </a:pPr>
            <a:r>
              <a:rPr lang="en-US" b="1" dirty="0"/>
              <a:t>Use offline data sync to build responsive apps</a:t>
            </a:r>
          </a:p>
          <a:p>
            <a:pPr marL="171450" indent="-171450">
              <a:buFont typeface="Arial" panose="020B0604020202020204" pitchFamily="34" charset="0"/>
              <a:buChar char="•"/>
            </a:pPr>
            <a:r>
              <a:rPr lang="en-US" dirty="0"/>
              <a:t>Create robust apps that remain useful when there are network issues, so that users can create and modify data even when they're offline</a:t>
            </a:r>
          </a:p>
          <a:p>
            <a:pPr marL="171450" indent="-171450">
              <a:buFont typeface="Arial" panose="020B0604020202020204" pitchFamily="34" charset="0"/>
              <a:buChar char="•"/>
            </a:pPr>
            <a:r>
              <a:rPr lang="en-US" dirty="0"/>
              <a:t>Improve app responsiveness by caching server data locally on the device</a:t>
            </a:r>
          </a:p>
          <a:p>
            <a:pPr marL="171450" indent="-171450">
              <a:buFont typeface="Arial" panose="020B0604020202020204" pitchFamily="34" charset="0"/>
              <a:buChar char="•"/>
            </a:pPr>
            <a:r>
              <a:rPr lang="en-US" dirty="0"/>
              <a:t>With Mobile Apps you can easily provide a native sync experience across your iOS, Android, and Windows apps</a:t>
            </a:r>
          </a:p>
          <a:p>
            <a:pPr marL="171450" indent="-171450">
              <a:buFont typeface="Arial" panose="020B0604020202020204" pitchFamily="34" charset="0"/>
              <a:buChar char="•"/>
            </a:pPr>
            <a:r>
              <a:rPr lang="en-US" b="1" dirty="0"/>
              <a:t>Connect your apps to on-premises data</a:t>
            </a:r>
          </a:p>
          <a:p>
            <a:pPr marL="171450" indent="-171450">
              <a:buFont typeface="Arial" panose="020B0604020202020204" pitchFamily="34" charset="0"/>
              <a:buChar char="•"/>
            </a:pPr>
            <a:r>
              <a:rPr lang="en-US" dirty="0"/>
              <a:t>Azure lets you build mobile apps that can consume data from your own data center</a:t>
            </a:r>
          </a:p>
          <a:p>
            <a:pPr marL="171450" indent="-171450">
              <a:buFont typeface="Arial" panose="020B0604020202020204" pitchFamily="34" charset="0"/>
              <a:buChar char="•"/>
            </a:pPr>
            <a:r>
              <a:rPr lang="en-US" dirty="0"/>
              <a:t>With Hybrid Connections and VPN, it's easy to access your data securely from your on-premises data centers from anywhere in the world</a:t>
            </a:r>
          </a:p>
          <a:p>
            <a:pPr marL="171450" indent="-171450">
              <a:buFont typeface="Arial" panose="020B0604020202020204" pitchFamily="34" charset="0"/>
              <a:buChar char="•"/>
            </a:pPr>
            <a:r>
              <a:rPr lang="en-US" b="1" dirty="0"/>
              <a:t>Broadcast personalized push notifications to millions in minutes</a:t>
            </a:r>
          </a:p>
          <a:p>
            <a:pPr marL="171450" indent="-171450">
              <a:buFont typeface="Arial" panose="020B0604020202020204" pitchFamily="34" charset="0"/>
              <a:buChar char="•"/>
            </a:pPr>
            <a:r>
              <a:rPr lang="en-US" dirty="0"/>
              <a:t>Notification Hubs is a massively scalable mobile-push notification engine capable of sending millions of push notifications to iOS, Android, Windows, or Nokia X devices within seconds</a:t>
            </a:r>
          </a:p>
          <a:p>
            <a:pPr marL="171450" indent="-171450">
              <a:buFont typeface="Arial" panose="020B0604020202020204" pitchFamily="34" charset="0"/>
              <a:buChar char="•"/>
            </a:pPr>
            <a:r>
              <a:rPr lang="en-US" dirty="0"/>
              <a:t>You can easily hook Notification Hubs into any existing app backend, whether that backend is hosted on-premises or in Azure</a:t>
            </a:r>
          </a:p>
          <a:p>
            <a:pPr marL="171450" indent="-171450">
              <a:buFont typeface="Arial" panose="020B0604020202020204" pitchFamily="34" charset="0"/>
              <a:buChar char="•"/>
            </a:pPr>
            <a:r>
              <a:rPr lang="en-US" b="1" dirty="0" err="1"/>
              <a:t>Autoscale</a:t>
            </a:r>
            <a:r>
              <a:rPr lang="en-US" b="1" dirty="0"/>
              <a:t> to fit your business</a:t>
            </a:r>
          </a:p>
          <a:p>
            <a:pPr marL="171450" indent="-171450">
              <a:buFont typeface="Arial" panose="020B0604020202020204" pitchFamily="34" charset="0"/>
              <a:buChar char="•"/>
            </a:pPr>
            <a:r>
              <a:rPr lang="en-US" dirty="0"/>
              <a:t>Easily configure built-in </a:t>
            </a:r>
            <a:r>
              <a:rPr lang="en-US" dirty="0" err="1"/>
              <a:t>autoscale</a:t>
            </a:r>
            <a:r>
              <a:rPr lang="en-US" dirty="0"/>
              <a:t> for both Mobile Apps and Notification Hubs to match your app needs</a:t>
            </a:r>
          </a:p>
          <a:p>
            <a:pPr marL="171450" indent="-171450">
              <a:buFont typeface="Arial" panose="020B0604020202020204" pitchFamily="34" charset="0"/>
              <a:buChar char="•"/>
            </a:pPr>
            <a:r>
              <a:rPr lang="en-US" dirty="0"/>
              <a:t>Spin up/down resources based on actual usage and pay only for what you need</a:t>
            </a:r>
          </a:p>
          <a:p>
            <a:pPr marL="171450" indent="-171450">
              <a:buFont typeface="Arial" panose="020B0604020202020204" pitchFamily="34" charset="0"/>
              <a:buChar char="•"/>
            </a:pPr>
            <a:r>
              <a:rPr lang="en-US" dirty="0"/>
              <a:t>With access to the global network of Microsoft managed data centers, you can reach users anywhere in the world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de-DE"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410735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Deliver mobile experiences with digital-era agility and velocity</a:t>
            </a:r>
          </a:p>
          <a:p>
            <a:pPr marL="171450" indent="-171450">
              <a:buFont typeface="Arial" panose="020B0604020202020204" pitchFamily="34" charset="0"/>
              <a:buChar char="•"/>
            </a:pPr>
            <a:r>
              <a:rPr lang="en-US" dirty="0"/>
              <a:t>Shorten your development cycles and deliver better apps, more frequently</a:t>
            </a:r>
          </a:p>
          <a:p>
            <a:pPr marL="171450" indent="-171450">
              <a:buFont typeface="Arial" panose="020B0604020202020204" pitchFamily="34" charset="0"/>
              <a:buChar char="•"/>
            </a:pPr>
            <a:r>
              <a:rPr lang="en-US" dirty="0"/>
              <a:t>The Microsoft cloud platform, development tools, and DevOps services are an end-to-end solution for teams of any size to plan, build, test, deploy, operate, and monitor mobile applications across client and backend</a:t>
            </a:r>
          </a:p>
          <a:p>
            <a:pPr marL="171450" indent="-171450">
              <a:buFont typeface="Arial" panose="020B0604020202020204" pitchFamily="34" charset="0"/>
              <a:buChar char="•"/>
            </a:pPr>
            <a:r>
              <a:rPr lang="en-US" dirty="0"/>
              <a:t>Achieve faster development cycles with state-of-the art DevOps tools and an agile, end-to-end, tools-to-platforms solution</a:t>
            </a:r>
          </a:p>
          <a:p>
            <a:pPr marL="171450" indent="-171450">
              <a:buFont typeface="Arial" panose="020B0604020202020204" pitchFamily="34" charset="0"/>
              <a:buChar char="•"/>
            </a:pPr>
            <a:r>
              <a:rPr lang="en-US" dirty="0"/>
              <a:t>Streamline application delivery and boost the productivity and quality of any mobile project with a full range of integrated, mobile-specific QA tools, including test management, exploratory testing, performance testing, automated UI testing on thousands of real devices, and beta testing</a:t>
            </a:r>
          </a:p>
          <a:p>
            <a:pPr marL="171450" indent="-171450">
              <a:buFont typeface="Arial" panose="020B0604020202020204" pitchFamily="34" charset="0"/>
              <a:buChar char="•"/>
            </a:pPr>
            <a:r>
              <a:rPr lang="en-US" dirty="0"/>
              <a:t>Close the loop between development and production, fix bugs faster and evolve your application over time with insights and learnings captured directly in production.</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4253481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de-DE" dirty="0"/>
              <a:t>How can enterprises </a:t>
            </a:r>
            <a:r>
              <a:rPr lang="de-DE" baseline="0" dirty="0"/>
              <a:t>respond to the mobile phenomenon and understand what to keep and what to change in their current approach to business?</a:t>
            </a:r>
          </a:p>
          <a:p>
            <a:pPr marL="171450" indent="-171450">
              <a:buFont typeface="Arial" panose="020B0604020202020204" pitchFamily="34" charset="0"/>
              <a:buChar char="•"/>
            </a:pPr>
            <a:r>
              <a:rPr lang="de-DE" baseline="0" dirty="0"/>
              <a:t>Putting an isolated, one-off mobile app out there is not enough to be successful</a:t>
            </a:r>
          </a:p>
          <a:p>
            <a:pPr marL="171450" indent="-171450">
              <a:buFont typeface="Arial" panose="020B0604020202020204" pitchFamily="34" charset="0"/>
              <a:buChar char="•"/>
            </a:pPr>
            <a:r>
              <a:rPr lang="de-DE" baseline="0" dirty="0"/>
              <a:t>Forrester Research defines mobile apps as </a:t>
            </a:r>
            <a:r>
              <a:rPr lang="de-DE" i="1" baseline="0" dirty="0"/>
              <a:t>one aspect of a much bigger, omnichannel business strategy</a:t>
            </a:r>
          </a:p>
          <a:p>
            <a:pPr marL="171450" indent="-171450">
              <a:buFont typeface="Arial" panose="020B0604020202020204" pitchFamily="34" charset="0"/>
              <a:buChar char="•"/>
            </a:pPr>
            <a:r>
              <a:rPr lang="de-DE" baseline="0" dirty="0"/>
              <a:t>This means that businesses need to think about more than just the mobile app, they need to take a holistic approach when it comes to their business application ecosystem</a:t>
            </a:r>
          </a:p>
          <a:p>
            <a:pPr marL="171450" indent="-171450">
              <a:buFont typeface="Arial" panose="020B0604020202020204" pitchFamily="34" charset="0"/>
              <a:buChar char="•"/>
            </a:pPr>
            <a:r>
              <a:rPr lang="de-DE" baseline="0" dirty="0"/>
              <a:t>They need to find the best way to extend their existing business to mobile which means embarking on a quest of </a:t>
            </a:r>
            <a:r>
              <a:rPr lang="de-DE" b="1" i="0" baseline="0" dirty="0"/>
              <a:t>broader infrastructure modernization</a:t>
            </a:r>
            <a:r>
              <a:rPr lang="de-DE" b="0" i="1" baseline="0" dirty="0"/>
              <a:t> </a:t>
            </a:r>
            <a:r>
              <a:rPr lang="de-DE" baseline="0" dirty="0"/>
              <a:t>that includes all application and infrastructure layers, starting with the </a:t>
            </a:r>
            <a:r>
              <a:rPr lang="de-DE" b="1" baseline="0" dirty="0"/>
              <a:t>mobile client</a:t>
            </a:r>
            <a:r>
              <a:rPr lang="de-DE" baseline="0" dirty="0"/>
              <a:t> and </a:t>
            </a:r>
            <a:r>
              <a:rPr lang="de-DE" b="1" baseline="0" dirty="0"/>
              <a:t>app backend</a:t>
            </a:r>
            <a:r>
              <a:rPr lang="de-DE" baseline="0" dirty="0"/>
              <a:t> – but also review the </a:t>
            </a:r>
            <a:r>
              <a:rPr lang="de-DE" b="1" baseline="0" dirty="0"/>
              <a:t>processes</a:t>
            </a:r>
            <a:r>
              <a:rPr lang="de-DE" baseline="0" dirty="0"/>
              <a:t> that are in place for building, testing and delivering complex, interconnected multi-channel business applications</a:t>
            </a:r>
            <a:endParaRPr lang="de-DE"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2/21/17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01400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businesses have already started their journey to mobile with consumer apps some time ago, so they are familiar with some of the biggest challenges</a:t>
            </a:r>
          </a:p>
          <a:p>
            <a:pPr marL="171450" indent="-171450">
              <a:buFont typeface="Arial" panose="020B0604020202020204" pitchFamily="34" charset="0"/>
              <a:buChar char="•"/>
            </a:pPr>
            <a:r>
              <a:rPr lang="en-US" dirty="0"/>
              <a:t>When the iPhone came out there was “an app for that”</a:t>
            </a:r>
          </a:p>
          <a:p>
            <a:pPr marL="171450" indent="-171450">
              <a:buFont typeface="Arial" panose="020B0604020202020204" pitchFamily="34" charset="0"/>
              <a:buChar char="•"/>
            </a:pPr>
            <a:r>
              <a:rPr lang="en-US" dirty="0"/>
              <a:t>And now the same thing is happening across every aspect of the modern business</a:t>
            </a:r>
          </a:p>
          <a:p>
            <a:pPr marL="171450" indent="-171450">
              <a:buFont typeface="Arial" panose="020B0604020202020204" pitchFamily="34" charset="0"/>
              <a:buChar char="•"/>
            </a:pPr>
            <a:r>
              <a:rPr lang="en-US" dirty="0"/>
              <a:t>Businesses are realizing that in order to be successful and thrive they will have to support not just one mobile app but a multi-app mobile strategy</a:t>
            </a:r>
          </a:p>
          <a:p>
            <a:pPr marL="171450" indent="-171450">
              <a:buFont typeface="Arial" panose="020B0604020202020204" pitchFamily="34" charset="0"/>
              <a:buChar char="•"/>
            </a:pPr>
            <a:r>
              <a:rPr lang="en-US" dirty="0"/>
              <a:t>We call this the </a:t>
            </a:r>
            <a:r>
              <a:rPr lang="en-US" i="1" dirty="0" err="1"/>
              <a:t>appification</a:t>
            </a:r>
            <a:r>
              <a:rPr lang="en-US" i="1" dirty="0"/>
              <a:t> of modern business</a:t>
            </a:r>
            <a:r>
              <a:rPr lang="en-US" baseline="0" dirty="0"/>
              <a:t> – the proliferation of targeted, highly optimized apps designed for a particular group of users or specific task or purpose</a:t>
            </a:r>
            <a:endParaRPr lang="en-US" dirty="0"/>
          </a:p>
          <a:p>
            <a:pPr marL="171450" indent="-171450">
              <a:buFont typeface="Arial" panose="020B0604020202020204" pitchFamily="34" charset="0"/>
              <a:buChar char="•"/>
            </a:pPr>
            <a:r>
              <a:rPr lang="en-US" dirty="0"/>
              <a:t>But what does an </a:t>
            </a:r>
            <a:r>
              <a:rPr lang="en-US" i="1" dirty="0" err="1"/>
              <a:t>appified</a:t>
            </a:r>
            <a:r>
              <a:rPr lang="en-US" dirty="0"/>
              <a:t> business look like - and how can this state be achieved in a quick and efficient</a:t>
            </a:r>
            <a:r>
              <a:rPr lang="en-US" baseline="0" dirty="0"/>
              <a:t> manner</a:t>
            </a:r>
            <a:r>
              <a:rPr lang="en-US" dirty="0"/>
              <a:t>?</a:t>
            </a:r>
          </a:p>
          <a:p>
            <a:pPr marL="171450" indent="-171450">
              <a:buFont typeface="Arial" panose="020B0604020202020204" pitchFamily="34" charset="0"/>
              <a:buChar char="•"/>
            </a:pPr>
            <a:r>
              <a:rPr lang="en-US" dirty="0"/>
              <a:t>Especially if your core competency is not software</a:t>
            </a:r>
            <a:r>
              <a:rPr lang="en-US" baseline="0" dirty="0"/>
              <a:t> development, this can seem daunting</a:t>
            </a:r>
            <a:endParaRPr lang="en-US" dirty="0"/>
          </a:p>
          <a:p>
            <a:pPr marL="171450" indent="-171450">
              <a:buFont typeface="Arial" panose="020B0604020202020204" pitchFamily="34" charset="0"/>
              <a:buChar char="•"/>
            </a:pPr>
            <a:r>
              <a:rPr lang="en-US" dirty="0"/>
              <a:t>In fact, this is one of the most common challenges enterprises are facing - how to deliver apps at scale</a:t>
            </a:r>
            <a:endParaRPr lang="de-DE"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73531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Another challenge that often emerges is the complexity and fragmentation of the mobile ecosystem</a:t>
            </a:r>
          </a:p>
          <a:p>
            <a:pPr marL="171450" indent="-171450">
              <a:buFont typeface="Arial" panose="020B0604020202020204" pitchFamily="34" charset="0"/>
              <a:buChar char="•"/>
            </a:pPr>
            <a:r>
              <a:rPr lang="en-US" dirty="0"/>
              <a:t>In 2016, 90% of enterprises will have two or more device</a:t>
            </a:r>
            <a:r>
              <a:rPr lang="en-US" baseline="0" dirty="0"/>
              <a:t> </a:t>
            </a:r>
            <a:r>
              <a:rPr lang="en-US" dirty="0"/>
              <a:t>platforms to support</a:t>
            </a:r>
          </a:p>
          <a:p>
            <a:pPr marL="171450" indent="-171450">
              <a:buFont typeface="Arial" panose="020B0604020202020204" pitchFamily="34" charset="0"/>
              <a:buChar char="•"/>
            </a:pPr>
            <a:r>
              <a:rPr lang="en-US" dirty="0"/>
              <a:t>The average number of platforms targeted by a mobile developer is 2.9</a:t>
            </a:r>
          </a:p>
          <a:p>
            <a:pPr marL="171450" indent="-171450">
              <a:buFont typeface="Arial" panose="020B0604020202020204" pitchFamily="34" charset="0"/>
              <a:buChar char="•"/>
            </a:pPr>
            <a:r>
              <a:rPr lang="en-US" dirty="0"/>
              <a:t>Many enterprises are struggling to keep</a:t>
            </a:r>
            <a:r>
              <a:rPr lang="en-US" baseline="0" dirty="0"/>
              <a:t> up </a:t>
            </a:r>
            <a:r>
              <a:rPr lang="en-US" dirty="0"/>
              <a:t>with mobile growth</a:t>
            </a:r>
          </a:p>
          <a:p>
            <a:pPr marL="171450" indent="-171450">
              <a:buFont typeface="Arial" panose="020B0604020202020204" pitchFamily="34" charset="0"/>
              <a:buChar char="•"/>
            </a:pPr>
            <a:r>
              <a:rPr lang="en-US" dirty="0"/>
              <a:t>The appetite for mobile apps far exceeds their ability/capacity to deliver said apps</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Gartner</a:t>
            </a:r>
            <a:r>
              <a:rPr lang="en-US" baseline="0" dirty="0"/>
              <a:t> estimates that t</a:t>
            </a:r>
            <a:r>
              <a:rPr lang="en-US" dirty="0"/>
              <a:t>hrough 2017, the market demand for mobile app development services will grow at least five times faster than internal IT organizations’ capacity to deliver</a:t>
            </a:r>
          </a:p>
          <a:p>
            <a:pPr marL="171450" indent="-171450">
              <a:buFont typeface="Arial" panose="020B0604020202020204" pitchFamily="34" charset="0"/>
              <a:buChar char="•"/>
            </a:pPr>
            <a:r>
              <a:rPr lang="en-US" dirty="0"/>
              <a:t>If you want to thrive in this </a:t>
            </a:r>
            <a:r>
              <a:rPr lang="en-US" i="1" dirty="0" err="1"/>
              <a:t>appified</a:t>
            </a:r>
            <a:r>
              <a:rPr lang="en-US" dirty="0"/>
              <a:t> business world, you have to do two things: look holistically at your mobile strategy across all aspects of your business and find ways to scale delivery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07058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No</a:t>
            </a:r>
            <a:r>
              <a:rPr lang="en-US" baseline="0" dirty="0"/>
              <a:t> matter how far you have progressed on the journey to an </a:t>
            </a:r>
            <a:r>
              <a:rPr lang="en-US" i="1" baseline="0" dirty="0" err="1"/>
              <a:t>appified</a:t>
            </a:r>
            <a:r>
              <a:rPr lang="en-US" i="1" baseline="0" dirty="0"/>
              <a:t> business</a:t>
            </a:r>
            <a:r>
              <a:rPr lang="en-US" baseline="0" dirty="0"/>
              <a:t> and which aspect of the mobile business transformation you want to tackle, Microsoft can help</a:t>
            </a:r>
            <a:endParaRPr lang="en-US" dirty="0"/>
          </a:p>
          <a:p>
            <a:pPr marL="171450" indent="-171450">
              <a:buFont typeface="Arial" panose="020B0604020202020204" pitchFamily="34" charset="0"/>
              <a:buChar char="•"/>
            </a:pPr>
            <a:r>
              <a:rPr lang="en-US" dirty="0"/>
              <a:t>We enable organizations of any size deliver state-of-the-art mobile experiences across any device (Android, iOS, and Windows)</a:t>
            </a:r>
            <a:r>
              <a:rPr lang="en-US" baseline="0" dirty="0"/>
              <a:t> in a way that </a:t>
            </a:r>
            <a:r>
              <a:rPr lang="en-US" dirty="0"/>
              <a:t>maximizes development productivity and adapts to your and your organization’s needs and skills</a:t>
            </a:r>
          </a:p>
          <a:p>
            <a:pPr marL="171450" marR="0" lvl="0" indent="-171450" algn="l" defTabSz="932218"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Our solution supports a flexible set of mobile development options from multi-device native applications to mobile web and hybrid apps</a:t>
            </a:r>
          </a:p>
          <a:p>
            <a:pPr marL="171450" indent="-171450">
              <a:buFont typeface="Arial" panose="020B0604020202020204" pitchFamily="34" charset="0"/>
              <a:buChar char="•"/>
            </a:pPr>
            <a:r>
              <a:rPr lang="en-US" dirty="0"/>
              <a:t>Our enterprise cloud</a:t>
            </a:r>
            <a:r>
              <a:rPr lang="en-US" baseline="0" dirty="0"/>
              <a:t> platform provides powerful and flexible </a:t>
            </a:r>
            <a:r>
              <a:rPr lang="en-US" dirty="0"/>
              <a:t>cloud services that make it easy to securely extend existing infrastructure assets and data to mobile</a:t>
            </a:r>
          </a:p>
          <a:p>
            <a:pPr marL="171450" indent="-171450">
              <a:buFont typeface="Arial" panose="020B0604020202020204" pitchFamily="34" charset="0"/>
              <a:buChar char="•"/>
            </a:pPr>
            <a:r>
              <a:rPr lang="en-US" dirty="0"/>
              <a:t>Our solution is technology-agnostic – whether it’s .NET, Linux, native iOS or Android – our tools and services are cross-platform, open and flexible</a:t>
            </a:r>
          </a:p>
          <a:p>
            <a:pPr marL="171450" indent="-171450">
              <a:buFont typeface="Arial" panose="020B0604020202020204" pitchFamily="34" charset="0"/>
              <a:buChar char="•"/>
            </a:pPr>
            <a:r>
              <a:rPr lang="en-US" dirty="0"/>
              <a:t>Together with the Microsoft cloud platform and our integrated DevOps tooling, Microsoft has created a comprehensive solution for modern enterprises to plan, build, test, deploy, operate, and monitor mobile business-to-business as well as business-to-consumer applications across all application</a:t>
            </a:r>
            <a:r>
              <a:rPr lang="en-US" baseline="0" dirty="0"/>
              <a:t> and infrastructure tiers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47975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Let’s take a closer look at the different aspects of a successful mobile app strategy</a:t>
            </a:r>
          </a:p>
          <a:p>
            <a:pPr marL="171450" indent="-171450">
              <a:buFont typeface="Arial" panose="020B0604020202020204" pitchFamily="34" charset="0"/>
              <a:buChar char="•"/>
            </a:pPr>
            <a:r>
              <a:rPr lang="en-US" dirty="0"/>
              <a:t>We’ll begin with the piece that users and customers engage</a:t>
            </a:r>
            <a:r>
              <a:rPr lang="en-US" baseline="0" dirty="0"/>
              <a:t> with and which should be considered as an extension of your company’s storefront: the mobile client</a:t>
            </a:r>
            <a:endParaRPr lang="de-DE"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49174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might have heard Microsoft’s new mantra </a:t>
            </a:r>
            <a:r>
              <a:rPr lang="en-US" i="1" dirty="0"/>
              <a:t>Mobile-first and Cloud-first</a:t>
            </a:r>
            <a:r>
              <a:rPr lang="en-US" dirty="0"/>
              <a:t> before – Microsoft is a </a:t>
            </a:r>
            <a:r>
              <a:rPr lang="en-US" baseline="0" dirty="0"/>
              <a:t>mobile-first, cloud-first company</a:t>
            </a:r>
            <a:endParaRPr lang="en-US" dirty="0"/>
          </a:p>
          <a:p>
            <a:pPr marL="171450" indent="-171450">
              <a:buFont typeface="Arial" panose="020B0604020202020204" pitchFamily="34" charset="0"/>
              <a:buChar char="•"/>
            </a:pPr>
            <a:r>
              <a:rPr lang="en-US" dirty="0"/>
              <a:t>Satya Nadella explained what this means in his first email to all Microsoft employees back when he took over as CEO</a:t>
            </a:r>
          </a:p>
          <a:p>
            <a:pPr marL="171450" indent="-171450">
              <a:buFont typeface="Arial" panose="020B0604020202020204" pitchFamily="34" charset="0"/>
              <a:buChar char="•"/>
            </a:pPr>
            <a:r>
              <a:rPr lang="en-US" i="1" dirty="0"/>
              <a:t>Mobile-first</a:t>
            </a:r>
            <a:r>
              <a:rPr lang="en-US" dirty="0"/>
              <a:t> means that we have to think about users first, both individuals and organizations, and</a:t>
            </a:r>
            <a:r>
              <a:rPr lang="en-US" baseline="0" dirty="0"/>
              <a:t> </a:t>
            </a:r>
            <a:r>
              <a:rPr lang="en-US" dirty="0"/>
              <a:t>target the devices they use every day</a:t>
            </a:r>
          </a:p>
          <a:p>
            <a:pPr marL="171450" indent="-171450">
              <a:buFont typeface="Arial" panose="020B0604020202020204" pitchFamily="34" charset="0"/>
              <a:buChar char="•"/>
            </a:pPr>
            <a:r>
              <a:rPr lang="en-US" dirty="0"/>
              <a:t>Mobile-first apps will come with you and serve you wherever you are at a given moment in time, on any device</a:t>
            </a:r>
          </a:p>
          <a:p>
            <a:pPr marL="171450" indent="-171450">
              <a:buFont typeface="Arial" panose="020B0604020202020204" pitchFamily="34" charset="0"/>
              <a:buChar char="•"/>
            </a:pPr>
            <a:r>
              <a:rPr lang="en-US" dirty="0"/>
              <a:t>No longer can we target just a single platform or form factor, apps need to go where users go</a:t>
            </a:r>
          </a:p>
          <a:p>
            <a:pPr marL="171450" indent="-171450">
              <a:buFont typeface="Arial" panose="020B0604020202020204" pitchFamily="34" charset="0"/>
              <a:buChar char="•"/>
            </a:pPr>
            <a:r>
              <a:rPr lang="en-US" dirty="0"/>
              <a:t>So, in fact, every app needs to be </a:t>
            </a:r>
            <a:r>
              <a:rPr lang="en-US" i="1" dirty="0"/>
              <a:t>mobile</a:t>
            </a:r>
            <a:r>
              <a:rPr lang="en-US" dirty="0"/>
              <a:t> –</a:t>
            </a:r>
            <a:r>
              <a:rPr lang="en-US" baseline="0" dirty="0"/>
              <a:t> </a:t>
            </a:r>
            <a:r>
              <a:rPr lang="en-US" dirty="0"/>
              <a:t>it needs to adapt to different user contexts</a:t>
            </a:r>
          </a:p>
          <a:p>
            <a:pPr marL="171450" indent="-171450">
              <a:buFont typeface="Arial" panose="020B0604020202020204" pitchFamily="34" charset="0"/>
              <a:buChar char="•"/>
            </a:pPr>
            <a:r>
              <a:rPr lang="en-US" dirty="0"/>
              <a:t>This means that a mobile app is not just an app that runs on a phone or a tablet –</a:t>
            </a:r>
            <a:r>
              <a:rPr lang="en-US" baseline="0" dirty="0"/>
              <a:t> </a:t>
            </a:r>
            <a:r>
              <a:rPr lang="en-US" dirty="0"/>
              <a:t>it’s an app that runs across all from factors, from desktops with gigantic screens to watches with tiny screens and limited power </a:t>
            </a:r>
            <a:r>
              <a:rPr lang="en-US" dirty="0" err="1"/>
              <a:t>IoT</a:t>
            </a:r>
            <a:r>
              <a:rPr lang="en-US" dirty="0"/>
              <a:t> or embedded devices</a:t>
            </a:r>
          </a:p>
          <a:p>
            <a:pPr marL="171450" indent="-171450">
              <a:buFont typeface="Arial" panose="020B0604020202020204" pitchFamily="34" charset="0"/>
              <a:buChar char="•"/>
            </a:pPr>
            <a:r>
              <a:rPr lang="en-US" i="1" dirty="0"/>
              <a:t>Cloud-first</a:t>
            </a:r>
            <a:r>
              <a:rPr lang="en-US" dirty="0"/>
              <a:t> means that all these apps that run everywhere are just a window into the much larger functionality that resides in the app backend</a:t>
            </a:r>
          </a:p>
          <a:p>
            <a:pPr marL="171450" indent="-171450">
              <a:buFont typeface="Arial" panose="020B0604020202020204" pitchFamily="34" charset="0"/>
              <a:buChar char="•"/>
            </a:pPr>
            <a:r>
              <a:rPr lang="en-US" b="1" dirty="0"/>
              <a:t>Every app needs a backend</a:t>
            </a:r>
          </a:p>
          <a:p>
            <a:pPr marL="171450" indent="-171450">
              <a:buFont typeface="Arial" panose="020B0604020202020204" pitchFamily="34" charset="0"/>
              <a:buChar char="•"/>
            </a:pPr>
            <a:r>
              <a:rPr lang="en-US" dirty="0"/>
              <a:t>And if you are looking to provide a 24x7 reliable, scalable service backend that is also cost-efficient to run and maintain, then you will quickly</a:t>
            </a:r>
            <a:r>
              <a:rPr lang="en-US" baseline="0" dirty="0"/>
              <a:t> </a:t>
            </a:r>
            <a:r>
              <a:rPr lang="en-US" dirty="0"/>
              <a:t>realize that this is actually very difficult and expensive to do all by yourself</a:t>
            </a:r>
          </a:p>
          <a:p>
            <a:pPr marL="171450" indent="-171450">
              <a:buFont typeface="Arial" panose="020B0604020202020204" pitchFamily="34" charset="0"/>
              <a:buChar char="•"/>
            </a:pPr>
            <a:r>
              <a:rPr lang="en-US" dirty="0"/>
              <a:t>But the cloud enables anyone</a:t>
            </a:r>
            <a:r>
              <a:rPr lang="en-US" baseline="0" dirty="0"/>
              <a:t> to spin up and run </a:t>
            </a:r>
            <a:r>
              <a:rPr lang="en-US" dirty="0"/>
              <a:t>backend infrastructure in minutes, with minimal</a:t>
            </a:r>
            <a:r>
              <a:rPr lang="en-US" baseline="0" dirty="0"/>
              <a:t> capital outlay</a:t>
            </a:r>
            <a:endParaRPr lang="en-US" dirty="0"/>
          </a:p>
          <a:p>
            <a:pPr marL="171450" indent="-171450">
              <a:buFont typeface="Arial" panose="020B0604020202020204" pitchFamily="34" charset="0"/>
              <a:buChar char="•"/>
            </a:pPr>
            <a:r>
              <a:rPr lang="en-US" dirty="0"/>
              <a:t>Exponential growth across connected users, connected devices and mobile-first</a:t>
            </a:r>
            <a:r>
              <a:rPr lang="en-US" baseline="0" dirty="0"/>
              <a:t> </a:t>
            </a:r>
            <a:r>
              <a:rPr lang="en-US" dirty="0"/>
              <a:t>applications is what is driving the growth in cloud that we see today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2/21/17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12846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bwMode="auto">
      <p:bgPr>
        <a:solidFill>
          <a:srgbClr val="5C2D91"/>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
        <p:nvSpPr>
          <p:cNvPr id="14" name="Text Placeholder 4"/>
          <p:cNvSpPr>
            <a:spLocks noGrp="1"/>
          </p:cNvSpPr>
          <p:nvPr>
            <p:ph type="body" sz="quarter" idx="13" hasCustomPrompt="1"/>
          </p:nvPr>
        </p:nvSpPr>
        <p:spPr>
          <a:xfrm>
            <a:off x="246062" y="3978307"/>
            <a:ext cx="7632700" cy="1181862"/>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7962" y="2861129"/>
            <a:ext cx="7619999"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8148160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84383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91551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60841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19166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6754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36573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0" y="294942"/>
            <a:ext cx="5486401" cy="1521952"/>
          </a:xfrm>
        </p:spPr>
        <p:txBody>
          <a:bodyPr/>
          <a:lstStyle>
            <a:lvl1pPr>
              <a:defRPr sz="4200"/>
            </a:lvl1pPr>
          </a:lstStyle>
          <a:p>
            <a:r>
              <a:rPr lang="en-US" dirty="0"/>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bg1"/>
                </a:solidFill>
              </a:defRPr>
            </a:lvl1pPr>
            <a:lvl2pPr marL="0" indent="0">
              <a:buNone/>
              <a:defRPr sz="1998"/>
            </a:lvl2pPr>
            <a:lvl3pPr marL="231518" indent="0">
              <a:buNone/>
              <a:tabLst/>
              <a:defRPr sz="1998"/>
            </a:lvl3pPr>
            <a:lvl4pPr marL="459866" indent="0">
              <a:buNone/>
              <a:defRPr/>
            </a:lvl4pPr>
            <a:lvl5pPr marL="68504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667626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220800" cy="6986588"/>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5" name="Title 1"/>
          <p:cNvSpPr>
            <a:spLocks noGrp="1"/>
          </p:cNvSpPr>
          <p:nvPr>
            <p:ph type="title"/>
          </p:nvPr>
        </p:nvSpPr>
        <p:spPr>
          <a:xfrm>
            <a:off x="274640" y="294942"/>
            <a:ext cx="5486401" cy="1521952"/>
          </a:xfrm>
        </p:spPr>
        <p:txBody>
          <a:bodyPr/>
          <a:lstStyle>
            <a:lvl1pPr>
              <a:defRPr sz="4200">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55484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2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17229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1332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6" name="Title 1"/>
          <p:cNvSpPr>
            <a:spLocks noGrp="1"/>
          </p:cNvSpPr>
          <p:nvPr>
            <p:ph type="title"/>
          </p:nvPr>
        </p:nvSpPr>
        <p:spPr>
          <a:xfrm>
            <a:off x="274640" y="294942"/>
            <a:ext cx="5486401" cy="1521952"/>
          </a:xfrm>
        </p:spPr>
        <p:txBody>
          <a:bodyPr/>
          <a:lstStyle>
            <a:lvl1pPr>
              <a:defRPr sz="4200">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72582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220800" cy="6986588"/>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8" name="Title 1"/>
          <p:cNvSpPr>
            <a:spLocks noGrp="1"/>
          </p:cNvSpPr>
          <p:nvPr>
            <p:ph type="title"/>
          </p:nvPr>
        </p:nvSpPr>
        <p:spPr>
          <a:xfrm>
            <a:off x="274640" y="294942"/>
            <a:ext cx="5486401" cy="1521952"/>
          </a:xfrm>
        </p:spPr>
        <p:txBody>
          <a:bodyPr/>
          <a:lstStyle>
            <a:lvl1pPr>
              <a:defRPr sz="4200">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74642" y="1816894"/>
            <a:ext cx="5486399" cy="2645596"/>
          </a:xfrm>
        </p:spPr>
        <p:txBody>
          <a:bodyPr wrap="square">
            <a:spAutoFit/>
          </a:bodyPr>
          <a:lstStyle>
            <a:lvl1pPr marL="0" indent="0">
              <a:spcBef>
                <a:spcPts val="1222"/>
              </a:spcBef>
              <a:buClr>
                <a:schemeClr val="tx1"/>
              </a:buClr>
              <a:buFont typeface="Wingdings" pitchFamily="2" charset="2"/>
              <a:buNone/>
              <a:defRPr sz="4000">
                <a:solidFill>
                  <a:schemeClr val="tx1"/>
                </a:solidFill>
              </a:defRPr>
            </a:lvl1pPr>
            <a:lvl2pPr marL="0" indent="0">
              <a:buNone/>
              <a:defRPr sz="1998">
                <a:solidFill>
                  <a:schemeClr val="tx1"/>
                </a:solidFill>
              </a:defRPr>
            </a:lvl2pPr>
            <a:lvl3pPr marL="231518" indent="0">
              <a:buNone/>
              <a:tabLst/>
              <a:defRPr sz="1998">
                <a:solidFill>
                  <a:schemeClr val="tx1"/>
                </a:solidFill>
              </a:defRPr>
            </a:lvl3pPr>
            <a:lvl4pPr marL="459866" indent="0">
              <a:buNone/>
              <a:defRPr>
                <a:solidFill>
                  <a:schemeClr val="tx1"/>
                </a:solidFill>
              </a:defRPr>
            </a:lvl4pPr>
            <a:lvl5pPr marL="685041"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8308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833633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4239700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9239185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rgbClr val="0070C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7427486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9" y="1200446"/>
            <a:ext cx="10058399" cy="3435848"/>
          </a:xfrm>
        </p:spPr>
        <p:txBody>
          <a:bodyPr/>
          <a:lstStyle>
            <a:lvl1pPr marL="180000" indent="-233105">
              <a:defRPr sz="4800"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0224"/>
            <a:ext cx="5486400" cy="1069908"/>
          </a:xfrm>
        </p:spPr>
        <p:txBody>
          <a:bodyPr/>
          <a:lstStyle>
            <a:lvl1pPr marL="0" indent="0">
              <a:spcBef>
                <a:spcPts val="0"/>
              </a:spcBef>
              <a:buNone/>
              <a:defRPr sz="3196"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83760073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315379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38311963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5C2D9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33947964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3)">
    <p:bg>
      <p:bgPr>
        <a:solidFill>
          <a:srgbClr val="5C2D9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86588"/>
          </a:xfrm>
          <a:prstGeom prst="rect">
            <a:avLst/>
          </a:prstGeom>
          <a:solidFill>
            <a:srgbClr val="0070C0"/>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5848" y="3141477"/>
            <a:ext cx="3284727" cy="703636"/>
          </a:xfrm>
          <a:prstGeom prst="rect">
            <a:avLst/>
          </a:prstGeom>
        </p:spPr>
      </p:pic>
      <p:sp>
        <p:nvSpPr>
          <p:cNvPr id="6"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chemeClr val="tx1"/>
                </a:solidFill>
                <a:cs typeface="Segoe UI" pitchFamily="34" charset="0"/>
              </a:rPr>
              <a:t>© 2015 Microsoft Corporation. All rights reserved. </a:t>
            </a:r>
          </a:p>
        </p:txBody>
      </p:sp>
    </p:spTree>
    <p:extLst>
      <p:ext uri="{BB962C8B-B14F-4D97-AF65-F5344CB8AC3E}">
        <p14:creationId xmlns:p14="http://schemas.microsoft.com/office/powerpoint/2010/main" val="155257029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4)">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85748"/>
            <a:ext cx="11856403" cy="402729"/>
          </a:xfrm>
          <a:prstGeom prst="rect">
            <a:avLst/>
          </a:prstGeom>
          <a:noFill/>
          <a:ln w="12700">
            <a:noFill/>
            <a:miter lim="800000"/>
            <a:headEnd type="none" w="sm" len="sm"/>
            <a:tailEnd type="none" w="sm" len="sm"/>
          </a:ln>
          <a:effectLst/>
        </p:spPr>
        <p:txBody>
          <a:bodyPr vert="horz" wrap="square" lIns="182672" tIns="146138" rIns="182672" bIns="146138" numCol="1" anchor="t" anchorCtr="0" compatLnSpc="1">
            <a:prstTxWarp prst="textNoShape">
              <a:avLst/>
            </a:prstTxWarp>
            <a:spAutoFit/>
          </a:bodyPr>
          <a:lstStyle/>
          <a:p>
            <a:pPr defTabSz="931264" eaLnBrk="0" hangingPunct="0"/>
            <a:r>
              <a:rPr lang="en-US" sz="699" dirty="0">
                <a:solidFill>
                  <a:srgbClr val="505050"/>
                </a:soli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1471"/>
            <a:ext cx="3288506" cy="703645"/>
          </a:xfrm>
          <a:prstGeom prst="rect">
            <a:avLst/>
          </a:prstGeom>
        </p:spPr>
      </p:pic>
    </p:spTree>
    <p:extLst>
      <p:ext uri="{BB962C8B-B14F-4D97-AF65-F5344CB8AC3E}">
        <p14:creationId xmlns:p14="http://schemas.microsoft.com/office/powerpoint/2010/main" val="21725872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1474"/>
            <a:ext cx="11887200" cy="2440973"/>
          </a:xfrm>
          <a:prstGeom prst="rect">
            <a:avLst/>
          </a:prstGeom>
        </p:spPr>
        <p:txBody>
          <a:bodyPr/>
          <a:lstStyle>
            <a:lvl1pPr marL="290193" indent="-290193">
              <a:buClr>
                <a:schemeClr val="tx1"/>
              </a:buClr>
              <a:buSzPct val="90000"/>
              <a:buFont typeface="Arial" pitchFamily="34" charset="0"/>
              <a:buChar char="•"/>
              <a:defRPr sz="3596">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0871" indent="-280679">
              <a:buClr>
                <a:schemeClr val="tx1"/>
              </a:buClr>
              <a:buSzPct val="90000"/>
              <a:buFont typeface="Arial" pitchFamily="34" charset="0"/>
              <a:buChar char="•"/>
              <a:defRPr sz="319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065" indent="-290193">
              <a:buClr>
                <a:schemeClr val="tx1"/>
              </a:buClr>
              <a:buSzPct val="90000"/>
              <a:buFont typeface="Arial" pitchFamily="34" charset="0"/>
              <a:buChar char="•"/>
              <a:defRPr sz="279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413" indent="-228349">
              <a:buClr>
                <a:schemeClr val="tx1"/>
              </a:buClr>
              <a:buSzPct val="90000"/>
              <a:buFont typeface="Arial" pitchFamily="34" charset="0"/>
              <a:buChar char="•"/>
              <a:defRPr sz="2397">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7762" indent="-228349">
              <a:buClr>
                <a:schemeClr val="tx1"/>
              </a:buClr>
              <a:buSzPct val="90000"/>
              <a:buFont typeface="Arial" pitchFamily="34" charset="0"/>
              <a:buChar char="•"/>
              <a:defRPr sz="199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355856"/>
            <a:ext cx="12436476" cy="630733"/>
          </a:xfrm>
          <a:prstGeom prst="rect">
            <a:avLst/>
          </a:prstGeom>
          <a:solidFill>
            <a:srgbClr val="FFFF99"/>
          </a:solidFill>
        </p:spPr>
        <p:txBody>
          <a:bodyPr lIns="155457" tIns="77729" rIns="155457" bIns="77729" anchor="b" anchorCtr="0">
            <a:noAutofit/>
          </a:bodyPr>
          <a:lstStyle>
            <a:lvl1pPr algn="r">
              <a:buFont typeface="Arial" pitchFamily="34" charset="0"/>
              <a:buNone/>
              <a:defRPr sz="369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311661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White 50/50 SOLID BKG 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6688140" y="1666255"/>
            <a:ext cx="5486399" cy="916534"/>
          </a:xfrm>
        </p:spPr>
        <p:txBody>
          <a:bodyPr/>
          <a:lstStyle/>
          <a:p>
            <a:r>
              <a:rPr lang="en-US" dirty="0"/>
              <a:t>Click to edit Master title style</a:t>
            </a:r>
          </a:p>
        </p:txBody>
      </p:sp>
      <p:sp>
        <p:nvSpPr>
          <p:cNvPr id="6" name="Text Placeholder 4"/>
          <p:cNvSpPr>
            <a:spLocks noGrp="1"/>
          </p:cNvSpPr>
          <p:nvPr>
            <p:ph type="body" sz="quarter" idx="13"/>
          </p:nvPr>
        </p:nvSpPr>
        <p:spPr>
          <a:xfrm>
            <a:off x="6688138" y="4464626"/>
            <a:ext cx="5486400" cy="913362"/>
          </a:xfrm>
        </p:spPr>
        <p:txBody>
          <a:bodyPr anchor="b">
            <a:noAutofit/>
          </a:bodyPr>
          <a:lstStyle>
            <a:lvl1pPr marL="0" indent="0" algn="l" defTabSz="931716" rtl="0" eaLnBrk="1" latinLnBrk="0" hangingPunct="1">
              <a:lnSpc>
                <a:spcPct val="90000"/>
              </a:lnSpc>
              <a:spcAft>
                <a:spcPts val="1199"/>
              </a:spcAft>
              <a:buNone/>
              <a:tabLst>
                <a:tab pos="111003" algn="l"/>
              </a:tabLst>
              <a:defRPr lang="en-US" sz="2397"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dirty="0"/>
              <a:t>Click to edit Master text styles</a:t>
            </a:r>
          </a:p>
        </p:txBody>
      </p:sp>
    </p:spTree>
    <p:extLst>
      <p:ext uri="{BB962C8B-B14F-4D97-AF65-F5344CB8AC3E}">
        <p14:creationId xmlns:p14="http://schemas.microsoft.com/office/powerpoint/2010/main" val="3073545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150282142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0C0"/>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76253691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7962" y="2861129"/>
            <a:ext cx="11877675" cy="877163"/>
          </a:xfrm>
          <a:noFill/>
        </p:spPr>
        <p:txBody>
          <a:bodyPr wrap="square" lIns="182880" tIns="146304" rIns="182880" bIns="146304">
            <a:spAutoFit/>
          </a:bodyPr>
          <a:lstStyle>
            <a:lvl1pPr marL="0" indent="0">
              <a:spcBef>
                <a:spcPts val="0"/>
              </a:spcBef>
              <a:buNone/>
              <a:defRPr sz="4200"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7760585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806489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74640" y="1816894"/>
            <a:ext cx="11889564" cy="2089706"/>
          </a:xfrm>
        </p:spPr>
        <p:txBody>
          <a:bodyPr/>
          <a:lstStyle>
            <a:lvl1pPr marL="0" indent="0">
              <a:buNone/>
              <a:defRPr>
                <a:solidFill>
                  <a:schemeClr val="tx1"/>
                </a:solidFill>
              </a:defRPr>
            </a:lvl1pPr>
            <a:lvl2pPr marL="28543" indent="0">
              <a:buNone/>
              <a:defRPr sz="1998">
                <a:solidFill>
                  <a:schemeClr val="tx1"/>
                </a:solidFill>
              </a:defRPr>
            </a:lvl2pPr>
            <a:lvl3pPr marL="223590" indent="0">
              <a:buNone/>
              <a:defRPr sz="1998">
                <a:solidFill>
                  <a:schemeClr val="tx1"/>
                </a:solidFill>
              </a:defRPr>
            </a:lvl3pPr>
            <a:lvl4pPr marL="475723" indent="0">
              <a:buNone/>
              <a:defRPr sz="1798">
                <a:solidFill>
                  <a:schemeClr val="tx1"/>
                </a:solidFill>
              </a:defRPr>
            </a:lvl4pPr>
            <a:lvl5pPr marL="738957" indent="0">
              <a:buNone/>
              <a:defRPr sz="1798">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558291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4942"/>
            <a:ext cx="11889564" cy="916534"/>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1474"/>
            <a:ext cx="11887197" cy="20916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7" cstate="email">
            <a:extLst>
              <a:ext uri="{28A0092B-C50C-407E-A947-70E740481C1C}">
                <a14:useLocalDpi xmlns:a14="http://schemas.microsoft.com/office/drawing/2010/main" val="0"/>
              </a:ext>
            </a:extLst>
          </a:blip>
          <a:stretch>
            <a:fillRect/>
          </a:stretch>
        </p:blipFill>
        <p:spPr>
          <a:xfrm rot="5400000">
            <a:off x="10534835" y="1941897"/>
            <a:ext cx="4293142"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466" r:id="rId2"/>
    <p:sldLayoutId id="2147484445" r:id="rId3"/>
    <p:sldLayoutId id="2147484447" r:id="rId4"/>
    <p:sldLayoutId id="2147484101" r:id="rId5"/>
    <p:sldLayoutId id="2147484470" r:id="rId6"/>
    <p:sldLayoutId id="2147484098" r:id="rId7"/>
    <p:sldLayoutId id="2147484450" r:id="rId8"/>
    <p:sldLayoutId id="2147484458" r:id="rId9"/>
    <p:sldLayoutId id="2147484459" r:id="rId10"/>
    <p:sldLayoutId id="2147484460" r:id="rId11"/>
    <p:sldLayoutId id="2147484100" r:id="rId12"/>
    <p:sldLayoutId id="2147484461" r:id="rId13"/>
    <p:sldLayoutId id="2147484462" r:id="rId14"/>
    <p:sldLayoutId id="2147484463" r:id="rId15"/>
    <p:sldLayoutId id="2147484464" r:id="rId16"/>
    <p:sldLayoutId id="2147484468" r:id="rId17"/>
    <p:sldLayoutId id="2147484465" r:id="rId18"/>
    <p:sldLayoutId id="2147484451" r:id="rId19"/>
    <p:sldLayoutId id="2147484456" r:id="rId20"/>
    <p:sldLayoutId id="2147484457" r:id="rId21"/>
    <p:sldLayoutId id="2147484196" r:id="rId22"/>
    <p:sldLayoutId id="2147484448" r:id="rId23"/>
    <p:sldLayoutId id="2147484446" r:id="rId24"/>
    <p:sldLayoutId id="2147484454" r:id="rId25"/>
    <p:sldLayoutId id="2147484455" r:id="rId26"/>
    <p:sldLayoutId id="2147484129" r:id="rId27"/>
    <p:sldLayoutId id="2147484449" r:id="rId28"/>
    <p:sldLayoutId id="2147484127" r:id="rId29"/>
    <p:sldLayoutId id="2147484128" r:id="rId30"/>
    <p:sldLayoutId id="2147484313" r:id="rId31"/>
    <p:sldLayoutId id="2147484472" r:id="rId32"/>
    <p:sldLayoutId id="2147484319" r:id="rId33"/>
    <p:sldLayoutId id="2147484471" r:id="rId34"/>
    <p:sldLayoutId id="2147484617" r:id="rId35"/>
  </p:sldLayoutIdLst>
  <p:transition>
    <p:fade/>
  </p:transition>
  <p:txStyles>
    <p:titleStyle>
      <a:lvl1pPr algn="l" defTabSz="931710" rtl="0" eaLnBrk="1" latinLnBrk="0" hangingPunct="1">
        <a:lnSpc>
          <a:spcPct val="90000"/>
        </a:lnSpc>
        <a:spcBef>
          <a:spcPct val="0"/>
        </a:spcBef>
        <a:buNone/>
        <a:defRPr lang="en-US" sz="4200" b="0" kern="1200" cap="none" spc="-102" baseline="0" dirty="0" smtClean="0">
          <a:ln w="3175">
            <a:noFill/>
          </a:ln>
          <a:solidFill>
            <a:srgbClr val="505050"/>
          </a:solidFill>
          <a:effectLst/>
          <a:latin typeface="+mj-lt"/>
          <a:ea typeface="+mn-ea"/>
          <a:cs typeface="Segoe UI" pitchFamily="34" charset="0"/>
        </a:defRPr>
      </a:lvl1pPr>
    </p:titleStyle>
    <p:body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p:bodyStyle>
    <p:otherStyle>
      <a:defPPr>
        <a:defRPr lang="en-US"/>
      </a:defPPr>
      <a:lvl1pPr marL="0" algn="l" defTabSz="931710" rtl="0" eaLnBrk="1" latinLnBrk="0" hangingPunct="1">
        <a:defRPr sz="1798" kern="1200">
          <a:solidFill>
            <a:schemeClr val="tx1"/>
          </a:solidFill>
          <a:latin typeface="+mn-lt"/>
          <a:ea typeface="+mn-ea"/>
          <a:cs typeface="+mn-cs"/>
        </a:defRPr>
      </a:lvl1pPr>
      <a:lvl2pPr marL="465855" algn="l" defTabSz="931710" rtl="0" eaLnBrk="1" latinLnBrk="0" hangingPunct="1">
        <a:defRPr sz="1798" kern="1200">
          <a:solidFill>
            <a:schemeClr val="tx1"/>
          </a:solidFill>
          <a:latin typeface="+mn-lt"/>
          <a:ea typeface="+mn-ea"/>
          <a:cs typeface="+mn-cs"/>
        </a:defRPr>
      </a:lvl2pPr>
      <a:lvl3pPr marL="931710" algn="l" defTabSz="931710" rtl="0" eaLnBrk="1" latinLnBrk="0" hangingPunct="1">
        <a:defRPr sz="1798" kern="1200">
          <a:solidFill>
            <a:schemeClr val="tx1"/>
          </a:solidFill>
          <a:latin typeface="+mn-lt"/>
          <a:ea typeface="+mn-ea"/>
          <a:cs typeface="+mn-cs"/>
        </a:defRPr>
      </a:lvl3pPr>
      <a:lvl4pPr marL="1397566" algn="l" defTabSz="931710" rtl="0" eaLnBrk="1" latinLnBrk="0" hangingPunct="1">
        <a:defRPr sz="1798" kern="1200">
          <a:solidFill>
            <a:schemeClr val="tx1"/>
          </a:solidFill>
          <a:latin typeface="+mn-lt"/>
          <a:ea typeface="+mn-ea"/>
          <a:cs typeface="+mn-cs"/>
        </a:defRPr>
      </a:lvl4pPr>
      <a:lvl5pPr marL="1863421" algn="l" defTabSz="931710" rtl="0" eaLnBrk="1" latinLnBrk="0" hangingPunct="1">
        <a:defRPr sz="1798" kern="1200">
          <a:solidFill>
            <a:schemeClr val="tx1"/>
          </a:solidFill>
          <a:latin typeface="+mn-lt"/>
          <a:ea typeface="+mn-ea"/>
          <a:cs typeface="+mn-cs"/>
        </a:defRPr>
      </a:lvl5pPr>
      <a:lvl6pPr marL="2329277" algn="l" defTabSz="931710" rtl="0" eaLnBrk="1" latinLnBrk="0" hangingPunct="1">
        <a:defRPr sz="1798" kern="1200">
          <a:solidFill>
            <a:schemeClr val="tx1"/>
          </a:solidFill>
          <a:latin typeface="+mn-lt"/>
          <a:ea typeface="+mn-ea"/>
          <a:cs typeface="+mn-cs"/>
        </a:defRPr>
      </a:lvl6pPr>
      <a:lvl7pPr marL="2795130" algn="l" defTabSz="931710" rtl="0" eaLnBrk="1" latinLnBrk="0" hangingPunct="1">
        <a:defRPr sz="1798" kern="1200">
          <a:solidFill>
            <a:schemeClr val="tx1"/>
          </a:solidFill>
          <a:latin typeface="+mn-lt"/>
          <a:ea typeface="+mn-ea"/>
          <a:cs typeface="+mn-cs"/>
        </a:defRPr>
      </a:lvl7pPr>
      <a:lvl8pPr marL="3260986" algn="l" defTabSz="931710" rtl="0" eaLnBrk="1" latinLnBrk="0" hangingPunct="1">
        <a:defRPr sz="1798" kern="1200">
          <a:solidFill>
            <a:schemeClr val="tx1"/>
          </a:solidFill>
          <a:latin typeface="+mn-lt"/>
          <a:ea typeface="+mn-ea"/>
          <a:cs typeface="+mn-cs"/>
        </a:defRPr>
      </a:lvl8pPr>
      <a:lvl9pPr marL="3726842" algn="l" defTabSz="931710" rtl="0" eaLnBrk="1" latinLnBrk="0" hangingPunct="1">
        <a:defRPr sz="179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4"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30" userDrawn="1">
          <p15:clr>
            <a:srgbClr val="5ACBF0"/>
          </p15:clr>
        </p15:guide>
        <p15:guide id="11" pos="4204"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2" userDrawn="1">
          <p15:clr>
            <a:srgbClr val="5ACBF0"/>
          </p15:clr>
        </p15:guide>
        <p15:guide id="18" orient="horz" pos="1338" userDrawn="1">
          <p15:clr>
            <a:srgbClr val="5ACBF0"/>
          </p15:clr>
        </p15:guide>
        <p15:guide id="19" orient="horz" pos="1913" userDrawn="1">
          <p15:clr>
            <a:srgbClr val="5ACBF0"/>
          </p15:clr>
        </p15:guide>
        <p15:guide id="20" orient="horz" pos="2488" userDrawn="1">
          <p15:clr>
            <a:srgbClr val="5ACBF0"/>
          </p15:clr>
        </p15:guide>
        <p15:guide id="21" orient="horz" pos="3063" userDrawn="1">
          <p15:clr>
            <a:srgbClr val="5ACBF0"/>
          </p15:clr>
        </p15:guide>
        <p15:guide id="22" orient="horz" pos="3639"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099"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16.png"/><Relationship Id="rId14" Type="http://schemas.microsoft.com/office/2007/relationships/hdphoto" Target="../media/hdphoto2.wdp"/><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1.tiff"/><Relationship Id="rId5" Type="http://schemas.openxmlformats.org/officeDocument/2006/relationships/image" Target="../media/image22.tiff"/><Relationship Id="rId6" Type="http://schemas.openxmlformats.org/officeDocument/2006/relationships/image" Target="../media/image23.tiff"/><Relationship Id="rId7" Type="http://schemas.openxmlformats.org/officeDocument/2006/relationships/image" Target="../media/image24.tiff"/><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2.wdp"/><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5.png"/><Relationship Id="rId1" Type="http://schemas.openxmlformats.org/officeDocument/2006/relationships/slideLayout" Target="../slideLayouts/slideLayout20.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2.wdp"/><Relationship Id="rId1" Type="http://schemas.openxmlformats.org/officeDocument/2006/relationships/slideLayout" Target="../slideLayouts/slideLayout20.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2.wdp"/><Relationship Id="rId1" Type="http://schemas.openxmlformats.org/officeDocument/2006/relationships/slideLayout" Target="../slideLayouts/slideLayout20.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9.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1" Type="http://schemas.openxmlformats.org/officeDocument/2006/relationships/image" Target="../media/image16.png"/><Relationship Id="rId12" Type="http://schemas.microsoft.com/office/2007/relationships/hdphoto" Target="../media/hdphoto2.wdp"/><Relationship Id="rId13" Type="http://schemas.openxmlformats.org/officeDocument/2006/relationships/image" Target="../media/image45.png"/><Relationship Id="rId14" Type="http://schemas.openxmlformats.org/officeDocument/2006/relationships/image" Target="../media/image46.png"/><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38.emf"/><Relationship Id="rId4" Type="http://schemas.openxmlformats.org/officeDocument/2006/relationships/image" Target="../media/image39.emf"/><Relationship Id="rId5" Type="http://schemas.openxmlformats.org/officeDocument/2006/relationships/image" Target="../media/image40.emf"/><Relationship Id="rId6" Type="http://schemas.openxmlformats.org/officeDocument/2006/relationships/image" Target="../media/image41.emf"/><Relationship Id="rId7" Type="http://schemas.openxmlformats.org/officeDocument/2006/relationships/image" Target="../media/image42.emf"/><Relationship Id="rId8" Type="http://schemas.openxmlformats.org/officeDocument/2006/relationships/image" Target="../media/image43.png"/><Relationship Id="rId9" Type="http://schemas.openxmlformats.org/officeDocument/2006/relationships/image" Target="../media/image44.emf"/><Relationship Id="rId10"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2.wdp"/><Relationship Id="rId1" Type="http://schemas.openxmlformats.org/officeDocument/2006/relationships/slideLayout" Target="../slideLayouts/slideLayout10.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microsoft.com/office/2007/relationships/hdphoto" Target="../media/hdphoto2.wdp"/><Relationship Id="rId6" Type="http://schemas.openxmlformats.org/officeDocument/2006/relationships/image" Target="../media/image41.emf"/><Relationship Id="rId7" Type="http://schemas.openxmlformats.org/officeDocument/2006/relationships/image" Target="../media/image42.emf"/><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14.png"/><Relationship Id="rId6" Type="http://schemas.openxmlformats.org/officeDocument/2006/relationships/image" Target="../media/image55.png"/><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5.png"/><Relationship Id="rId5" Type="http://schemas.openxmlformats.org/officeDocument/2006/relationships/image" Target="../media/image58.png"/><Relationship Id="rId6" Type="http://schemas.openxmlformats.org/officeDocument/2006/relationships/image" Target="../media/image16.png"/><Relationship Id="rId7" Type="http://schemas.microsoft.com/office/2007/relationships/hdphoto" Target="../media/hdphoto2.wdp"/><Relationship Id="rId1" Type="http://schemas.openxmlformats.org/officeDocument/2006/relationships/slideLayout" Target="../slideLayouts/slideLayout10.xml"/><Relationship Id="rId2"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emf"/><Relationship Id="rId5" Type="http://schemas.openxmlformats.org/officeDocument/2006/relationships/image" Target="../media/image63.png"/><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4" Type="http://schemas.microsoft.com/office/2007/relationships/hdphoto" Target="../media/hdphoto3.wdp"/><Relationship Id="rId5" Type="http://schemas.openxmlformats.org/officeDocument/2006/relationships/image" Target="../media/image65.png"/><Relationship Id="rId6" Type="http://schemas.openxmlformats.org/officeDocument/2006/relationships/image" Target="../media/image66.emf"/><Relationship Id="rId7" Type="http://schemas.openxmlformats.org/officeDocument/2006/relationships/image" Target="../media/image67.emf"/><Relationship Id="rId8" Type="http://schemas.openxmlformats.org/officeDocument/2006/relationships/image" Target="../media/image68.emf"/><Relationship Id="rId1" Type="http://schemas.openxmlformats.org/officeDocument/2006/relationships/slideLayout" Target="../slideLayouts/slideLayout29.xml"/><Relationship Id="rId2" Type="http://schemas.openxmlformats.org/officeDocument/2006/relationships/notesSlide" Target="../notesSlides/notesSlide30.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emf"/><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2.emf"/><Relationship Id="rId4" Type="http://schemas.openxmlformats.org/officeDocument/2006/relationships/image" Target="../media/image15.png"/><Relationship Id="rId5" Type="http://schemas.openxmlformats.org/officeDocument/2006/relationships/image" Target="../media/image58.png"/><Relationship Id="rId6" Type="http://schemas.openxmlformats.org/officeDocument/2006/relationships/image" Target="../media/image16.png"/><Relationship Id="rId7" Type="http://schemas.microsoft.com/office/2007/relationships/hdphoto" Target="../media/hdphoto2.wdp"/><Relationship Id="rId8" Type="http://schemas.openxmlformats.org/officeDocument/2006/relationships/image" Target="../media/image73.png"/><Relationship Id="rId1" Type="http://schemas.openxmlformats.org/officeDocument/2006/relationships/slideLayout" Target="../slideLayouts/slideLayout10.xml"/><Relationship Id="rId2" Type="http://schemas.openxmlformats.org/officeDocument/2006/relationships/image" Target="../media/image71.emf"/></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4" Type="http://schemas.microsoft.com/office/2007/relationships/hdphoto" Target="../media/hdphoto2.wdp"/><Relationship Id="rId5" Type="http://schemas.openxmlformats.org/officeDocument/2006/relationships/image" Target="../media/image74.png"/><Relationship Id="rId1" Type="http://schemas.openxmlformats.org/officeDocument/2006/relationships/slideLayout" Target="../slideLayouts/slideLayout20.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15.png"/><Relationship Id="rId5" Type="http://schemas.openxmlformats.org/officeDocument/2006/relationships/image" Target="../media/image16.png"/><Relationship Id="rId6" Type="http://schemas.microsoft.com/office/2007/relationships/hdphoto" Target="../media/hdphoto2.wdp"/><Relationship Id="rId1" Type="http://schemas.openxmlformats.org/officeDocument/2006/relationships/slideLayout" Target="../slideLayouts/slideLayout20.xml"/><Relationship Id="rId2"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jpeg"/><Relationship Id="rId7" Type="http://schemas.microsoft.com/office/2007/relationships/hdphoto" Target="../media/hdphoto1.wdp"/><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microsoft.com/office/2007/relationships/hdphoto" Target="../media/hdphoto2.wdp"/><Relationship Id="rId10" Type="http://schemas.openxmlformats.org/officeDocument/2006/relationships/image" Target="../media/image17.png"/><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12436475" cy="6986588"/>
          </a:xfrm>
          <a:prstGeom prst="rect">
            <a:avLst/>
          </a:prstGeom>
          <a:solidFill>
            <a:srgbClr val="0070C0"/>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ext Placeholder 3"/>
          <p:cNvSpPr>
            <a:spLocks noGrp="1"/>
          </p:cNvSpPr>
          <p:nvPr>
            <p:ph type="body" sz="quarter" idx="13"/>
          </p:nvPr>
        </p:nvSpPr>
        <p:spPr>
          <a:xfrm>
            <a:off x="246062" y="3825907"/>
            <a:ext cx="7632700" cy="1181862"/>
          </a:xfrm>
        </p:spPr>
        <p:txBody>
          <a:bodyPr/>
          <a:lstStyle/>
          <a:p>
            <a:r>
              <a:rPr lang="de-DE" dirty="0" smtClean="0"/>
              <a:t>Michael John T. </a:t>
            </a:r>
            <a:r>
              <a:rPr lang="de-DE" dirty="0" err="1" smtClean="0"/>
              <a:t>Pe</a:t>
            </a:r>
            <a:r>
              <a:rPr lang="en-US" dirty="0" err="1" smtClean="0"/>
              <a:t>ña</a:t>
            </a:r>
            <a:r>
              <a:rPr lang="en-US" dirty="0" smtClean="0"/>
              <a:t>	</a:t>
            </a:r>
            <a:endParaRPr lang="de-DE" dirty="0"/>
          </a:p>
          <a:p>
            <a:r>
              <a:rPr lang="de-DE" dirty="0" smtClean="0"/>
              <a:t>Microsoft MVP</a:t>
            </a:r>
            <a:endParaRPr lang="de-DE" dirty="0"/>
          </a:p>
        </p:txBody>
      </p:sp>
      <p:sp>
        <p:nvSpPr>
          <p:cNvPr id="9" name="Text Placeholder 4"/>
          <p:cNvSpPr txBox="1">
            <a:spLocks/>
          </p:cNvSpPr>
          <p:nvPr/>
        </p:nvSpPr>
        <p:spPr>
          <a:xfrm>
            <a:off x="207962" y="1893094"/>
            <a:ext cx="10506075" cy="1465016"/>
          </a:xfrm>
          <a:prstGeom prst="rect">
            <a:avLst/>
          </a:prstGeom>
          <a:noFill/>
        </p:spPr>
        <p:txBody>
          <a:bodyPr vert="horz" wrap="square" lIns="182880" tIns="146304" rIns="182880" bIns="146304"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nSpc>
                <a:spcPct val="100000"/>
              </a:lnSpc>
            </a:pPr>
            <a:r>
              <a:rPr lang="de-DE" sz="2800" dirty="0" err="1" smtClean="0"/>
              <a:t>Getting</a:t>
            </a:r>
            <a:r>
              <a:rPr lang="de-DE" sz="2800" dirty="0" smtClean="0"/>
              <a:t> </a:t>
            </a:r>
            <a:r>
              <a:rPr lang="de-DE" sz="2800" dirty="0" err="1" smtClean="0"/>
              <a:t>Started</a:t>
            </a:r>
            <a:r>
              <a:rPr lang="de-DE" sz="2800" dirty="0" smtClean="0"/>
              <a:t> </a:t>
            </a:r>
            <a:r>
              <a:rPr lang="de-DE" sz="2800" dirty="0" err="1" smtClean="0"/>
              <a:t>with</a:t>
            </a:r>
            <a:r>
              <a:rPr lang="de-DE" sz="2800" dirty="0" smtClean="0"/>
              <a:t> Visual Studio</a:t>
            </a:r>
            <a:endParaRPr lang="de-DE" sz="4800" dirty="0" smtClean="0"/>
          </a:p>
          <a:p>
            <a:pPr>
              <a:lnSpc>
                <a:spcPct val="100000"/>
              </a:lnSpc>
            </a:pPr>
            <a:r>
              <a:rPr lang="de-DE" sz="4800" dirty="0" smtClean="0"/>
              <a:t>Mobile Center</a:t>
            </a:r>
            <a:endParaRPr lang="de-DE" sz="4800" dirty="0"/>
          </a:p>
        </p:txBody>
      </p:sp>
      <p:pic>
        <p:nvPicPr>
          <p:cNvPr id="10" name="MS logo white"/>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5612" y="6200186"/>
            <a:ext cx="1371600" cy="293483"/>
          </a:xfrm>
          <a:prstGeom prst="rect">
            <a:avLst/>
          </a:prstGeom>
        </p:spPr>
      </p:pic>
    </p:spTree>
    <p:extLst>
      <p:ext uri="{BB962C8B-B14F-4D97-AF65-F5344CB8AC3E}">
        <p14:creationId xmlns:p14="http://schemas.microsoft.com/office/powerpoint/2010/main" val="476392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155777" y="4262206"/>
            <a:ext cx="2280698" cy="2724382"/>
            <a:chOff x="6751637" y="4441068"/>
            <a:chExt cx="2130965" cy="2545520"/>
          </a:xfrm>
        </p:grpSpPr>
        <p:sp>
          <p:nvSpPr>
            <p:cNvPr id="350" name="Rectangle 117"/>
            <p:cNvSpPr>
              <a:spLocks noChangeArrowheads="1"/>
            </p:cNvSpPr>
            <p:nvPr/>
          </p:nvSpPr>
          <p:spPr bwMode="auto">
            <a:xfrm>
              <a:off x="8248213" y="4441069"/>
              <a:ext cx="634389" cy="2545518"/>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Isosceles Triangle 291"/>
            <p:cNvSpPr/>
            <p:nvPr/>
          </p:nvSpPr>
          <p:spPr bwMode="auto">
            <a:xfrm rot="10800000" flipH="1">
              <a:off x="7658732" y="5312101"/>
              <a:ext cx="511264" cy="771991"/>
            </a:xfrm>
            <a:prstGeom prst="triangle">
              <a:avLst>
                <a:gd name="adj" fmla="val 0"/>
              </a:avLst>
            </a:prstGeom>
            <a:solidFill>
              <a:srgbClr val="045B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42"/>
            <p:cNvSpPr>
              <a:spLocks noChangeArrowheads="1"/>
            </p:cNvSpPr>
            <p:nvPr/>
          </p:nvSpPr>
          <p:spPr bwMode="auto">
            <a:xfrm>
              <a:off x="7309563" y="5798482"/>
              <a:ext cx="616956" cy="1188105"/>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Freeform 46"/>
            <p:cNvSpPr>
              <a:spLocks/>
            </p:cNvSpPr>
            <p:nvPr/>
          </p:nvSpPr>
          <p:spPr bwMode="auto">
            <a:xfrm>
              <a:off x="7657405" y="5182958"/>
              <a:ext cx="595484" cy="1803629"/>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5" name="Rectangle 100"/>
            <p:cNvSpPr>
              <a:spLocks noChangeArrowheads="1"/>
            </p:cNvSpPr>
            <p:nvPr/>
          </p:nvSpPr>
          <p:spPr bwMode="auto">
            <a:xfrm>
              <a:off x="8096861" y="5609531"/>
              <a:ext cx="88750" cy="18465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6" name="Rectangle 102"/>
            <p:cNvSpPr>
              <a:spLocks noChangeArrowheads="1"/>
            </p:cNvSpPr>
            <p:nvPr/>
          </p:nvSpPr>
          <p:spPr bwMode="auto">
            <a:xfrm>
              <a:off x="7909341" y="5864329"/>
              <a:ext cx="84456" cy="18465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103"/>
            <p:cNvSpPr>
              <a:spLocks noChangeArrowheads="1"/>
            </p:cNvSpPr>
            <p:nvPr/>
          </p:nvSpPr>
          <p:spPr bwMode="auto">
            <a:xfrm>
              <a:off x="8096861" y="5864329"/>
              <a:ext cx="88750" cy="18465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104"/>
            <p:cNvSpPr>
              <a:spLocks noChangeArrowheads="1"/>
            </p:cNvSpPr>
            <p:nvPr/>
          </p:nvSpPr>
          <p:spPr bwMode="auto">
            <a:xfrm>
              <a:off x="7717526" y="6120559"/>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105"/>
            <p:cNvSpPr>
              <a:spLocks noChangeArrowheads="1"/>
            </p:cNvSpPr>
            <p:nvPr/>
          </p:nvSpPr>
          <p:spPr bwMode="auto">
            <a:xfrm>
              <a:off x="7909341" y="6120559"/>
              <a:ext cx="84456"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106"/>
            <p:cNvSpPr>
              <a:spLocks noChangeArrowheads="1"/>
            </p:cNvSpPr>
            <p:nvPr/>
          </p:nvSpPr>
          <p:spPr bwMode="auto">
            <a:xfrm>
              <a:off x="8096861" y="6120559"/>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107"/>
            <p:cNvSpPr>
              <a:spLocks noChangeArrowheads="1"/>
            </p:cNvSpPr>
            <p:nvPr/>
          </p:nvSpPr>
          <p:spPr bwMode="auto">
            <a:xfrm>
              <a:off x="7717526" y="6375358"/>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108"/>
            <p:cNvSpPr>
              <a:spLocks noChangeArrowheads="1"/>
            </p:cNvSpPr>
            <p:nvPr/>
          </p:nvSpPr>
          <p:spPr bwMode="auto">
            <a:xfrm>
              <a:off x="7909341" y="6375358"/>
              <a:ext cx="84456"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109"/>
            <p:cNvSpPr>
              <a:spLocks noChangeArrowheads="1"/>
            </p:cNvSpPr>
            <p:nvPr/>
          </p:nvSpPr>
          <p:spPr bwMode="auto">
            <a:xfrm>
              <a:off x="8096861" y="6375358"/>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Rectangle 110"/>
            <p:cNvSpPr>
              <a:spLocks noChangeArrowheads="1"/>
            </p:cNvSpPr>
            <p:nvPr/>
          </p:nvSpPr>
          <p:spPr bwMode="auto">
            <a:xfrm>
              <a:off x="7717526" y="6630156"/>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111"/>
            <p:cNvSpPr>
              <a:spLocks noChangeArrowheads="1"/>
            </p:cNvSpPr>
            <p:nvPr/>
          </p:nvSpPr>
          <p:spPr bwMode="auto">
            <a:xfrm>
              <a:off x="7909341" y="6630156"/>
              <a:ext cx="84456"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6" name="Rectangle 112"/>
            <p:cNvSpPr>
              <a:spLocks noChangeArrowheads="1"/>
            </p:cNvSpPr>
            <p:nvPr/>
          </p:nvSpPr>
          <p:spPr bwMode="auto">
            <a:xfrm>
              <a:off x="8096861" y="6630156"/>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116"/>
            <p:cNvSpPr>
              <a:spLocks noChangeArrowheads="1"/>
            </p:cNvSpPr>
            <p:nvPr/>
          </p:nvSpPr>
          <p:spPr bwMode="auto">
            <a:xfrm>
              <a:off x="6751637" y="5379381"/>
              <a:ext cx="321176" cy="160720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8" name="Rectangle 117"/>
            <p:cNvSpPr>
              <a:spLocks noChangeArrowheads="1"/>
            </p:cNvSpPr>
            <p:nvPr/>
          </p:nvSpPr>
          <p:spPr bwMode="auto">
            <a:xfrm>
              <a:off x="6909571" y="4941094"/>
              <a:ext cx="634389" cy="2045494"/>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Rectangle 128"/>
            <p:cNvSpPr>
              <a:spLocks noChangeArrowheads="1"/>
            </p:cNvSpPr>
            <p:nvPr/>
          </p:nvSpPr>
          <p:spPr bwMode="auto">
            <a:xfrm>
              <a:off x="6990528" y="5019717"/>
              <a:ext cx="66359" cy="163242"/>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Rectangle 129"/>
            <p:cNvSpPr>
              <a:spLocks noChangeArrowheads="1"/>
            </p:cNvSpPr>
            <p:nvPr/>
          </p:nvSpPr>
          <p:spPr bwMode="auto">
            <a:xfrm>
              <a:off x="7125900" y="5019717"/>
              <a:ext cx="66359" cy="163242"/>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1" name="Rectangle 130"/>
            <p:cNvSpPr>
              <a:spLocks noChangeArrowheads="1"/>
            </p:cNvSpPr>
            <p:nvPr/>
          </p:nvSpPr>
          <p:spPr bwMode="auto">
            <a:xfrm>
              <a:off x="7261272" y="5019717"/>
              <a:ext cx="65032" cy="163242"/>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2" name="Rectangle 131"/>
            <p:cNvSpPr>
              <a:spLocks noChangeArrowheads="1"/>
            </p:cNvSpPr>
            <p:nvPr/>
          </p:nvSpPr>
          <p:spPr bwMode="auto">
            <a:xfrm>
              <a:off x="7395316" y="5019717"/>
              <a:ext cx="66359" cy="163242"/>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3" name="Rectangle 132"/>
            <p:cNvSpPr>
              <a:spLocks noChangeArrowheads="1"/>
            </p:cNvSpPr>
            <p:nvPr/>
          </p:nvSpPr>
          <p:spPr bwMode="auto">
            <a:xfrm>
              <a:off x="6990528" y="5255954"/>
              <a:ext cx="66359" cy="159261"/>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Rectangle 133"/>
            <p:cNvSpPr>
              <a:spLocks noChangeArrowheads="1"/>
            </p:cNvSpPr>
            <p:nvPr/>
          </p:nvSpPr>
          <p:spPr bwMode="auto">
            <a:xfrm>
              <a:off x="7125900" y="5255954"/>
              <a:ext cx="66359" cy="159261"/>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134"/>
            <p:cNvSpPr>
              <a:spLocks noChangeArrowheads="1"/>
            </p:cNvSpPr>
            <p:nvPr/>
          </p:nvSpPr>
          <p:spPr bwMode="auto">
            <a:xfrm>
              <a:off x="7261272" y="5255954"/>
              <a:ext cx="65032" cy="159261"/>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135"/>
            <p:cNvSpPr>
              <a:spLocks noChangeArrowheads="1"/>
            </p:cNvSpPr>
            <p:nvPr/>
          </p:nvSpPr>
          <p:spPr bwMode="auto">
            <a:xfrm>
              <a:off x="7395316" y="5255954"/>
              <a:ext cx="66359" cy="159261"/>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Rectangle 136"/>
            <p:cNvSpPr>
              <a:spLocks noChangeArrowheads="1"/>
            </p:cNvSpPr>
            <p:nvPr/>
          </p:nvSpPr>
          <p:spPr bwMode="auto">
            <a:xfrm>
              <a:off x="6990528" y="5488209"/>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137"/>
            <p:cNvSpPr>
              <a:spLocks noChangeArrowheads="1"/>
            </p:cNvSpPr>
            <p:nvPr/>
          </p:nvSpPr>
          <p:spPr bwMode="auto">
            <a:xfrm>
              <a:off x="7125900" y="5488209"/>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138"/>
            <p:cNvSpPr>
              <a:spLocks noChangeArrowheads="1"/>
            </p:cNvSpPr>
            <p:nvPr/>
          </p:nvSpPr>
          <p:spPr bwMode="auto">
            <a:xfrm>
              <a:off x="7261272" y="5488209"/>
              <a:ext cx="65032"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139"/>
            <p:cNvSpPr>
              <a:spLocks noChangeArrowheads="1"/>
            </p:cNvSpPr>
            <p:nvPr/>
          </p:nvSpPr>
          <p:spPr bwMode="auto">
            <a:xfrm>
              <a:off x="7395316" y="5488209"/>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1" name="Rectangle 140"/>
            <p:cNvSpPr>
              <a:spLocks noChangeArrowheads="1"/>
            </p:cNvSpPr>
            <p:nvPr/>
          </p:nvSpPr>
          <p:spPr bwMode="auto">
            <a:xfrm>
              <a:off x="6990528" y="5724446"/>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2" name="Rectangle 141"/>
            <p:cNvSpPr>
              <a:spLocks noChangeArrowheads="1"/>
            </p:cNvSpPr>
            <p:nvPr/>
          </p:nvSpPr>
          <p:spPr bwMode="auto">
            <a:xfrm>
              <a:off x="7125900" y="5724446"/>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3" name="Rectangle 142"/>
            <p:cNvSpPr>
              <a:spLocks noChangeArrowheads="1"/>
            </p:cNvSpPr>
            <p:nvPr/>
          </p:nvSpPr>
          <p:spPr bwMode="auto">
            <a:xfrm>
              <a:off x="7261272" y="5724446"/>
              <a:ext cx="65032"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4" name="Rectangle 143"/>
            <p:cNvSpPr>
              <a:spLocks noChangeArrowheads="1"/>
            </p:cNvSpPr>
            <p:nvPr/>
          </p:nvSpPr>
          <p:spPr bwMode="auto">
            <a:xfrm>
              <a:off x="7395316" y="5724446"/>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5" name="Rectangle 144"/>
            <p:cNvSpPr>
              <a:spLocks noChangeArrowheads="1"/>
            </p:cNvSpPr>
            <p:nvPr/>
          </p:nvSpPr>
          <p:spPr bwMode="auto">
            <a:xfrm>
              <a:off x="6990528" y="5960683"/>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6" name="Rectangle 145"/>
            <p:cNvSpPr>
              <a:spLocks noChangeArrowheads="1"/>
            </p:cNvSpPr>
            <p:nvPr/>
          </p:nvSpPr>
          <p:spPr bwMode="auto">
            <a:xfrm>
              <a:off x="7125900" y="5960683"/>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146"/>
            <p:cNvSpPr>
              <a:spLocks noChangeArrowheads="1"/>
            </p:cNvSpPr>
            <p:nvPr/>
          </p:nvSpPr>
          <p:spPr bwMode="auto">
            <a:xfrm>
              <a:off x="7261272" y="5960683"/>
              <a:ext cx="65032" cy="16457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147"/>
            <p:cNvSpPr>
              <a:spLocks noChangeArrowheads="1"/>
            </p:cNvSpPr>
            <p:nvPr/>
          </p:nvSpPr>
          <p:spPr bwMode="auto">
            <a:xfrm>
              <a:off x="7395316" y="5960683"/>
              <a:ext cx="66359" cy="16457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148"/>
            <p:cNvSpPr>
              <a:spLocks noChangeArrowheads="1"/>
            </p:cNvSpPr>
            <p:nvPr/>
          </p:nvSpPr>
          <p:spPr bwMode="auto">
            <a:xfrm>
              <a:off x="6990528" y="6198247"/>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0" name="Rectangle 149"/>
            <p:cNvSpPr>
              <a:spLocks noChangeArrowheads="1"/>
            </p:cNvSpPr>
            <p:nvPr/>
          </p:nvSpPr>
          <p:spPr bwMode="auto">
            <a:xfrm>
              <a:off x="7125900" y="6198247"/>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150"/>
            <p:cNvSpPr>
              <a:spLocks noChangeArrowheads="1"/>
            </p:cNvSpPr>
            <p:nvPr/>
          </p:nvSpPr>
          <p:spPr bwMode="auto">
            <a:xfrm>
              <a:off x="7261272" y="6198247"/>
              <a:ext cx="65032"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Rectangle 151"/>
            <p:cNvSpPr>
              <a:spLocks noChangeArrowheads="1"/>
            </p:cNvSpPr>
            <p:nvPr/>
          </p:nvSpPr>
          <p:spPr bwMode="auto">
            <a:xfrm>
              <a:off x="7395316" y="6198247"/>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Rectangle 152"/>
            <p:cNvSpPr>
              <a:spLocks noChangeArrowheads="1"/>
            </p:cNvSpPr>
            <p:nvPr/>
          </p:nvSpPr>
          <p:spPr bwMode="auto">
            <a:xfrm>
              <a:off x="6990528" y="6434484"/>
              <a:ext cx="66359" cy="15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4" name="Rectangle 153"/>
            <p:cNvSpPr>
              <a:spLocks noChangeArrowheads="1"/>
            </p:cNvSpPr>
            <p:nvPr/>
          </p:nvSpPr>
          <p:spPr bwMode="auto">
            <a:xfrm>
              <a:off x="7125900" y="6434484"/>
              <a:ext cx="66359" cy="15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5" name="Rectangle 154"/>
            <p:cNvSpPr>
              <a:spLocks noChangeArrowheads="1"/>
            </p:cNvSpPr>
            <p:nvPr/>
          </p:nvSpPr>
          <p:spPr bwMode="auto">
            <a:xfrm>
              <a:off x="7261272" y="6434484"/>
              <a:ext cx="65032" cy="15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6" name="Rectangle 155"/>
            <p:cNvSpPr>
              <a:spLocks noChangeArrowheads="1"/>
            </p:cNvSpPr>
            <p:nvPr/>
          </p:nvSpPr>
          <p:spPr bwMode="auto">
            <a:xfrm>
              <a:off x="7395316" y="6434484"/>
              <a:ext cx="66359" cy="15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7" name="Rectangle 156"/>
            <p:cNvSpPr>
              <a:spLocks noChangeArrowheads="1"/>
            </p:cNvSpPr>
            <p:nvPr/>
          </p:nvSpPr>
          <p:spPr bwMode="auto">
            <a:xfrm>
              <a:off x="6990528" y="6666739"/>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8" name="Rectangle 157"/>
            <p:cNvSpPr>
              <a:spLocks noChangeArrowheads="1"/>
            </p:cNvSpPr>
            <p:nvPr/>
          </p:nvSpPr>
          <p:spPr bwMode="auto">
            <a:xfrm>
              <a:off x="7125900" y="6666739"/>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9" name="Rectangle 158"/>
            <p:cNvSpPr>
              <a:spLocks noChangeArrowheads="1"/>
            </p:cNvSpPr>
            <p:nvPr/>
          </p:nvSpPr>
          <p:spPr bwMode="auto">
            <a:xfrm>
              <a:off x="7261272" y="6666739"/>
              <a:ext cx="65032"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Rectangle 159"/>
            <p:cNvSpPr>
              <a:spLocks noChangeArrowheads="1"/>
            </p:cNvSpPr>
            <p:nvPr/>
          </p:nvSpPr>
          <p:spPr bwMode="auto">
            <a:xfrm>
              <a:off x="7395316" y="6666739"/>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p:cNvGrpSpPr/>
            <p:nvPr/>
          </p:nvGrpSpPr>
          <p:grpSpPr>
            <a:xfrm>
              <a:off x="8353060" y="4441068"/>
              <a:ext cx="424695" cy="2545519"/>
              <a:chOff x="8546306" y="746197"/>
              <a:chExt cx="424695" cy="2545519"/>
            </a:xfrm>
          </p:grpSpPr>
          <p:sp>
            <p:nvSpPr>
              <p:cNvPr id="342" name="Line 160"/>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Line 161"/>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Line 162"/>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5" name="Line 163"/>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6" name="Line 164"/>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 name="Text Placeholder 4"/>
          <p:cNvSpPr txBox="1">
            <a:spLocks/>
          </p:cNvSpPr>
          <p:nvPr/>
        </p:nvSpPr>
        <p:spPr>
          <a:xfrm>
            <a:off x="212296" y="2760786"/>
            <a:ext cx="10506075" cy="1465016"/>
          </a:xfrm>
          <a:prstGeom prst="rect">
            <a:avLst/>
          </a:prstGeom>
          <a:noFill/>
        </p:spPr>
        <p:txBody>
          <a:bodyPr vert="horz" wrap="square" lIns="182880" tIns="146304" rIns="182880" bIns="146304"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nSpc>
                <a:spcPct val="100000"/>
              </a:lnSpc>
            </a:pPr>
            <a:r>
              <a:rPr lang="en-US" sz="2800" dirty="0"/>
              <a:t>Modern application architecture</a:t>
            </a:r>
          </a:p>
          <a:p>
            <a:pPr>
              <a:lnSpc>
                <a:spcPct val="100000"/>
              </a:lnSpc>
            </a:pPr>
            <a:r>
              <a:rPr lang="de-DE" sz="4800" dirty="0"/>
              <a:t>The mobile client</a:t>
            </a:r>
          </a:p>
        </p:txBody>
      </p:sp>
      <p:grpSp>
        <p:nvGrpSpPr>
          <p:cNvPr id="2" name="Group 1"/>
          <p:cNvGrpSpPr/>
          <p:nvPr/>
        </p:nvGrpSpPr>
        <p:grpSpPr>
          <a:xfrm>
            <a:off x="9309999" y="1653002"/>
            <a:ext cx="1828800" cy="5333586"/>
            <a:chOff x="9299827" y="1796226"/>
            <a:chExt cx="1752600" cy="5111353"/>
          </a:xfrm>
        </p:grpSpPr>
        <p:grpSp>
          <p:nvGrpSpPr>
            <p:cNvPr id="59" name="Group 58"/>
            <p:cNvGrpSpPr/>
            <p:nvPr/>
          </p:nvGrpSpPr>
          <p:grpSpPr>
            <a:xfrm>
              <a:off x="9460168" y="3458339"/>
              <a:ext cx="1592259" cy="3449240"/>
              <a:chOff x="1608138" y="2265363"/>
              <a:chExt cx="2047875" cy="4598987"/>
            </a:xfrm>
          </p:grpSpPr>
          <p:sp>
            <p:nvSpPr>
              <p:cNvPr id="60" name="Freeform 4"/>
              <p:cNvSpPr>
                <a:spLocks/>
              </p:cNvSpPr>
              <p:nvPr/>
            </p:nvSpPr>
            <p:spPr bwMode="auto">
              <a:xfrm>
                <a:off x="1608138" y="3730625"/>
                <a:ext cx="1965325" cy="2233613"/>
              </a:xfrm>
              <a:custGeom>
                <a:avLst/>
                <a:gdLst/>
                <a:ahLst/>
                <a:cxnLst>
                  <a:cxn ang="0">
                    <a:pos x="856" y="146"/>
                  </a:cxn>
                  <a:cxn ang="0">
                    <a:pos x="754" y="166"/>
                  </a:cxn>
                  <a:cxn ang="0">
                    <a:pos x="699" y="249"/>
                  </a:cxn>
                  <a:cxn ang="0">
                    <a:pos x="162" y="251"/>
                  </a:cxn>
                  <a:cxn ang="0">
                    <a:pos x="150" y="122"/>
                  </a:cxn>
                  <a:cxn ang="0">
                    <a:pos x="0" y="0"/>
                  </a:cxn>
                  <a:cxn ang="0">
                    <a:pos x="55" y="609"/>
                  </a:cxn>
                  <a:cxn ang="0">
                    <a:pos x="101" y="686"/>
                  </a:cxn>
                  <a:cxn ang="0">
                    <a:pos x="102" y="1020"/>
                  </a:cxn>
                  <a:cxn ang="0">
                    <a:pos x="508" y="1019"/>
                  </a:cxn>
                  <a:cxn ang="0">
                    <a:pos x="508" y="807"/>
                  </a:cxn>
                  <a:cxn ang="0">
                    <a:pos x="876" y="248"/>
                  </a:cxn>
                  <a:cxn ang="0">
                    <a:pos x="856" y="146"/>
                  </a:cxn>
                </a:cxnLst>
                <a:rect l="0" t="0" r="r" b="b"/>
                <a:pathLst>
                  <a:path w="898" h="1020">
                    <a:moveTo>
                      <a:pt x="856" y="146"/>
                    </a:moveTo>
                    <a:cubicBezTo>
                      <a:pt x="822" y="124"/>
                      <a:pt x="776" y="132"/>
                      <a:pt x="754" y="166"/>
                    </a:cubicBezTo>
                    <a:cubicBezTo>
                      <a:pt x="699" y="249"/>
                      <a:pt x="699" y="249"/>
                      <a:pt x="699" y="249"/>
                    </a:cubicBezTo>
                    <a:cubicBezTo>
                      <a:pt x="162" y="251"/>
                      <a:pt x="162" y="251"/>
                      <a:pt x="162" y="251"/>
                    </a:cubicBezTo>
                    <a:cubicBezTo>
                      <a:pt x="150" y="122"/>
                      <a:pt x="150" y="122"/>
                      <a:pt x="150" y="122"/>
                    </a:cubicBezTo>
                    <a:cubicBezTo>
                      <a:pt x="140" y="15"/>
                      <a:pt x="67" y="0"/>
                      <a:pt x="0" y="0"/>
                    </a:cubicBezTo>
                    <a:cubicBezTo>
                      <a:pt x="55" y="609"/>
                      <a:pt x="55" y="609"/>
                      <a:pt x="55" y="609"/>
                    </a:cubicBezTo>
                    <a:cubicBezTo>
                      <a:pt x="58" y="641"/>
                      <a:pt x="76" y="669"/>
                      <a:pt x="101" y="686"/>
                    </a:cubicBezTo>
                    <a:cubicBezTo>
                      <a:pt x="102" y="1020"/>
                      <a:pt x="102" y="1020"/>
                      <a:pt x="102" y="1020"/>
                    </a:cubicBezTo>
                    <a:cubicBezTo>
                      <a:pt x="508" y="1019"/>
                      <a:pt x="508" y="1019"/>
                      <a:pt x="508" y="1019"/>
                    </a:cubicBezTo>
                    <a:cubicBezTo>
                      <a:pt x="508" y="807"/>
                      <a:pt x="508" y="807"/>
                      <a:pt x="508" y="807"/>
                    </a:cubicBezTo>
                    <a:cubicBezTo>
                      <a:pt x="876" y="248"/>
                      <a:pt x="876" y="248"/>
                      <a:pt x="876" y="248"/>
                    </a:cubicBezTo>
                    <a:cubicBezTo>
                      <a:pt x="898" y="215"/>
                      <a:pt x="889" y="169"/>
                      <a:pt x="856" y="146"/>
                    </a:cubicBezTo>
                  </a:path>
                </a:pathLst>
              </a:custGeom>
              <a:solidFill>
                <a:srgbClr val="FAC297"/>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61" name="Freeform 5"/>
              <p:cNvSpPr>
                <a:spLocks/>
              </p:cNvSpPr>
              <p:nvPr/>
            </p:nvSpPr>
            <p:spPr bwMode="auto">
              <a:xfrm>
                <a:off x="2528888" y="3492500"/>
                <a:ext cx="958850" cy="1273175"/>
              </a:xfrm>
              <a:custGeom>
                <a:avLst/>
                <a:gdLst/>
                <a:ahLst/>
                <a:cxnLst>
                  <a:cxn ang="0">
                    <a:pos x="396" y="22"/>
                  </a:cxn>
                  <a:cxn ang="0">
                    <a:pos x="396" y="22"/>
                  </a:cxn>
                  <a:cxn ang="0">
                    <a:pos x="415" y="124"/>
                  </a:cxn>
                  <a:cxn ang="0">
                    <a:pos x="128" y="549"/>
                  </a:cxn>
                  <a:cxn ang="0">
                    <a:pos x="39" y="465"/>
                  </a:cxn>
                  <a:cxn ang="0">
                    <a:pos x="34" y="465"/>
                  </a:cxn>
                  <a:cxn ang="0">
                    <a:pos x="28" y="418"/>
                  </a:cxn>
                  <a:cxn ang="0">
                    <a:pos x="294" y="42"/>
                  </a:cxn>
                  <a:cxn ang="0">
                    <a:pos x="396" y="22"/>
                  </a:cxn>
                </a:cxnLst>
                <a:rect l="0" t="0" r="r" b="b"/>
                <a:pathLst>
                  <a:path w="438" h="582">
                    <a:moveTo>
                      <a:pt x="396" y="22"/>
                    </a:moveTo>
                    <a:cubicBezTo>
                      <a:pt x="396" y="22"/>
                      <a:pt x="396" y="22"/>
                      <a:pt x="396" y="22"/>
                    </a:cubicBezTo>
                    <a:cubicBezTo>
                      <a:pt x="429" y="45"/>
                      <a:pt x="438" y="91"/>
                      <a:pt x="415" y="124"/>
                    </a:cubicBezTo>
                    <a:cubicBezTo>
                      <a:pt x="128" y="549"/>
                      <a:pt x="128" y="549"/>
                      <a:pt x="128" y="549"/>
                    </a:cubicBezTo>
                    <a:cubicBezTo>
                      <a:pt x="106" y="582"/>
                      <a:pt x="73" y="488"/>
                      <a:pt x="39" y="465"/>
                    </a:cubicBezTo>
                    <a:cubicBezTo>
                      <a:pt x="34" y="465"/>
                      <a:pt x="34" y="465"/>
                      <a:pt x="34" y="465"/>
                    </a:cubicBezTo>
                    <a:cubicBezTo>
                      <a:pt x="0" y="443"/>
                      <a:pt x="6" y="451"/>
                      <a:pt x="28" y="418"/>
                    </a:cubicBezTo>
                    <a:cubicBezTo>
                      <a:pt x="294" y="42"/>
                      <a:pt x="294" y="42"/>
                      <a:pt x="294" y="42"/>
                    </a:cubicBezTo>
                    <a:cubicBezTo>
                      <a:pt x="316" y="8"/>
                      <a:pt x="362" y="0"/>
                      <a:pt x="396" y="22"/>
                    </a:cubicBezTo>
                  </a:path>
                </a:pathLst>
              </a:custGeom>
              <a:solidFill>
                <a:srgbClr val="F2A16E"/>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62" name="Freeform 6"/>
              <p:cNvSpPr>
                <a:spLocks/>
              </p:cNvSpPr>
              <p:nvPr/>
            </p:nvSpPr>
            <p:spPr bwMode="auto">
              <a:xfrm>
                <a:off x="2711450" y="3903663"/>
                <a:ext cx="935038" cy="1035050"/>
              </a:xfrm>
              <a:custGeom>
                <a:avLst/>
                <a:gdLst/>
                <a:ahLst/>
                <a:cxnLst>
                  <a:cxn ang="0">
                    <a:pos x="390" y="23"/>
                  </a:cxn>
                  <a:cxn ang="0">
                    <a:pos x="390" y="23"/>
                  </a:cxn>
                  <a:cxn ang="0">
                    <a:pos x="406" y="115"/>
                  </a:cxn>
                  <a:cxn ang="0">
                    <a:pos x="195" y="439"/>
                  </a:cxn>
                  <a:cxn ang="0">
                    <a:pos x="23" y="418"/>
                  </a:cxn>
                  <a:cxn ang="0">
                    <a:pos x="288" y="42"/>
                  </a:cxn>
                  <a:cxn ang="0">
                    <a:pos x="390" y="23"/>
                  </a:cxn>
                </a:cxnLst>
                <a:rect l="0" t="0" r="r" b="b"/>
                <a:pathLst>
                  <a:path w="428" h="473">
                    <a:moveTo>
                      <a:pt x="390" y="23"/>
                    </a:moveTo>
                    <a:cubicBezTo>
                      <a:pt x="390" y="23"/>
                      <a:pt x="390" y="23"/>
                      <a:pt x="390" y="23"/>
                    </a:cubicBezTo>
                    <a:cubicBezTo>
                      <a:pt x="424" y="45"/>
                      <a:pt x="428" y="82"/>
                      <a:pt x="406" y="115"/>
                    </a:cubicBezTo>
                    <a:cubicBezTo>
                      <a:pt x="195" y="439"/>
                      <a:pt x="195" y="439"/>
                      <a:pt x="195" y="439"/>
                    </a:cubicBezTo>
                    <a:cubicBezTo>
                      <a:pt x="173" y="473"/>
                      <a:pt x="0" y="452"/>
                      <a:pt x="23" y="418"/>
                    </a:cubicBezTo>
                    <a:cubicBezTo>
                      <a:pt x="288" y="42"/>
                      <a:pt x="288" y="42"/>
                      <a:pt x="288" y="42"/>
                    </a:cubicBezTo>
                    <a:cubicBezTo>
                      <a:pt x="311" y="9"/>
                      <a:pt x="357" y="0"/>
                      <a:pt x="390" y="23"/>
                    </a:cubicBezTo>
                  </a:path>
                </a:pathLst>
              </a:custGeom>
              <a:solidFill>
                <a:srgbClr val="F2A16E"/>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63" name="Freeform 7"/>
              <p:cNvSpPr>
                <a:spLocks/>
              </p:cNvSpPr>
              <p:nvPr/>
            </p:nvSpPr>
            <p:spPr bwMode="auto">
              <a:xfrm>
                <a:off x="2247900" y="2847975"/>
                <a:ext cx="1219200" cy="1666875"/>
              </a:xfrm>
              <a:custGeom>
                <a:avLst/>
                <a:gdLst/>
                <a:ahLst/>
                <a:cxnLst>
                  <a:cxn ang="0">
                    <a:pos x="516" y="23"/>
                  </a:cxn>
                  <a:cxn ang="0">
                    <a:pos x="516" y="23"/>
                  </a:cxn>
                  <a:cxn ang="0">
                    <a:pos x="536" y="125"/>
                  </a:cxn>
                  <a:cxn ang="0">
                    <a:pos x="144" y="718"/>
                  </a:cxn>
                  <a:cxn ang="0">
                    <a:pos x="42" y="738"/>
                  </a:cxn>
                  <a:cxn ang="0">
                    <a:pos x="23" y="636"/>
                  </a:cxn>
                  <a:cxn ang="0">
                    <a:pos x="414" y="43"/>
                  </a:cxn>
                  <a:cxn ang="0">
                    <a:pos x="516" y="23"/>
                  </a:cxn>
                </a:cxnLst>
                <a:rect l="0" t="0" r="r" b="b"/>
                <a:pathLst>
                  <a:path w="558" h="761">
                    <a:moveTo>
                      <a:pt x="516" y="23"/>
                    </a:moveTo>
                    <a:cubicBezTo>
                      <a:pt x="516" y="23"/>
                      <a:pt x="516" y="23"/>
                      <a:pt x="516" y="23"/>
                    </a:cubicBezTo>
                    <a:cubicBezTo>
                      <a:pt x="550" y="46"/>
                      <a:pt x="558" y="91"/>
                      <a:pt x="536" y="125"/>
                    </a:cubicBezTo>
                    <a:cubicBezTo>
                      <a:pt x="144" y="718"/>
                      <a:pt x="144" y="718"/>
                      <a:pt x="144" y="718"/>
                    </a:cubicBezTo>
                    <a:cubicBezTo>
                      <a:pt x="122" y="752"/>
                      <a:pt x="76" y="761"/>
                      <a:pt x="42" y="738"/>
                    </a:cubicBezTo>
                    <a:cubicBezTo>
                      <a:pt x="9" y="715"/>
                      <a:pt x="0" y="670"/>
                      <a:pt x="23" y="636"/>
                    </a:cubicBezTo>
                    <a:cubicBezTo>
                      <a:pt x="414" y="43"/>
                      <a:pt x="414" y="43"/>
                      <a:pt x="414" y="43"/>
                    </a:cubicBezTo>
                    <a:cubicBezTo>
                      <a:pt x="436" y="9"/>
                      <a:pt x="483" y="0"/>
                      <a:pt x="516" y="23"/>
                    </a:cubicBezTo>
                  </a:path>
                </a:pathLst>
              </a:custGeom>
              <a:solidFill>
                <a:srgbClr val="FAC297"/>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64" name="Freeform 8"/>
              <p:cNvSpPr>
                <a:spLocks/>
              </p:cNvSpPr>
              <p:nvPr/>
            </p:nvSpPr>
            <p:spPr bwMode="auto">
              <a:xfrm>
                <a:off x="1906588" y="2265363"/>
                <a:ext cx="1360488" cy="2673350"/>
              </a:xfrm>
              <a:custGeom>
                <a:avLst/>
                <a:gdLst/>
                <a:ahLst/>
                <a:cxnLst>
                  <a:cxn ang="0">
                    <a:pos x="128" y="1"/>
                  </a:cxn>
                  <a:cxn ang="0">
                    <a:pos x="491" y="0"/>
                  </a:cxn>
                  <a:cxn ang="0">
                    <a:pos x="619" y="127"/>
                  </a:cxn>
                  <a:cxn ang="0">
                    <a:pos x="622" y="1092"/>
                  </a:cxn>
                  <a:cxn ang="0">
                    <a:pos x="495" y="1220"/>
                  </a:cxn>
                  <a:cxn ang="0">
                    <a:pos x="132" y="1221"/>
                  </a:cxn>
                  <a:cxn ang="0">
                    <a:pos x="3" y="1094"/>
                  </a:cxn>
                  <a:cxn ang="0">
                    <a:pos x="0" y="129"/>
                  </a:cxn>
                  <a:cxn ang="0">
                    <a:pos x="128" y="1"/>
                  </a:cxn>
                </a:cxnLst>
                <a:rect l="0" t="0" r="r" b="b"/>
                <a:pathLst>
                  <a:path w="622" h="1221">
                    <a:moveTo>
                      <a:pt x="128" y="1"/>
                    </a:moveTo>
                    <a:cubicBezTo>
                      <a:pt x="491" y="0"/>
                      <a:pt x="491" y="0"/>
                      <a:pt x="491" y="0"/>
                    </a:cubicBezTo>
                    <a:cubicBezTo>
                      <a:pt x="561" y="0"/>
                      <a:pt x="619" y="57"/>
                      <a:pt x="619" y="127"/>
                    </a:cubicBezTo>
                    <a:cubicBezTo>
                      <a:pt x="622" y="1092"/>
                      <a:pt x="622" y="1092"/>
                      <a:pt x="622" y="1092"/>
                    </a:cubicBezTo>
                    <a:cubicBezTo>
                      <a:pt x="622" y="1162"/>
                      <a:pt x="565" y="1220"/>
                      <a:pt x="495" y="1220"/>
                    </a:cubicBezTo>
                    <a:cubicBezTo>
                      <a:pt x="132" y="1221"/>
                      <a:pt x="132" y="1221"/>
                      <a:pt x="132" y="1221"/>
                    </a:cubicBezTo>
                    <a:cubicBezTo>
                      <a:pt x="61" y="1221"/>
                      <a:pt x="3" y="1164"/>
                      <a:pt x="3" y="1094"/>
                    </a:cubicBezTo>
                    <a:cubicBezTo>
                      <a:pt x="0" y="129"/>
                      <a:pt x="0" y="129"/>
                      <a:pt x="0" y="129"/>
                    </a:cubicBezTo>
                    <a:cubicBezTo>
                      <a:pt x="0" y="59"/>
                      <a:pt x="57" y="1"/>
                      <a:pt x="128" y="1"/>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102" name="Freeform 9"/>
              <p:cNvSpPr>
                <a:spLocks/>
              </p:cNvSpPr>
              <p:nvPr/>
            </p:nvSpPr>
            <p:spPr bwMode="auto">
              <a:xfrm>
                <a:off x="2025650" y="2489200"/>
                <a:ext cx="1122363" cy="2205038"/>
              </a:xfrm>
              <a:custGeom>
                <a:avLst/>
                <a:gdLst/>
                <a:ahLst/>
                <a:cxnLst>
                  <a:cxn ang="0">
                    <a:pos x="1" y="1"/>
                  </a:cxn>
                  <a:cxn ang="0">
                    <a:pos x="508" y="0"/>
                  </a:cxn>
                  <a:cxn ang="0">
                    <a:pos x="510" y="2"/>
                  </a:cxn>
                  <a:cxn ang="0">
                    <a:pos x="513" y="1003"/>
                  </a:cxn>
                  <a:cxn ang="0">
                    <a:pos x="511" y="1005"/>
                  </a:cxn>
                  <a:cxn ang="0">
                    <a:pos x="5" y="1007"/>
                  </a:cxn>
                  <a:cxn ang="0">
                    <a:pos x="3" y="1005"/>
                  </a:cxn>
                  <a:cxn ang="0">
                    <a:pos x="0" y="3"/>
                  </a:cxn>
                  <a:cxn ang="0">
                    <a:pos x="1" y="1"/>
                  </a:cxn>
                </a:cxnLst>
                <a:rect l="0" t="0" r="r" b="b"/>
                <a:pathLst>
                  <a:path w="513" h="1007">
                    <a:moveTo>
                      <a:pt x="1" y="1"/>
                    </a:moveTo>
                    <a:cubicBezTo>
                      <a:pt x="508" y="0"/>
                      <a:pt x="508" y="0"/>
                      <a:pt x="508" y="0"/>
                    </a:cubicBezTo>
                    <a:cubicBezTo>
                      <a:pt x="509" y="0"/>
                      <a:pt x="510" y="1"/>
                      <a:pt x="510" y="2"/>
                    </a:cubicBezTo>
                    <a:cubicBezTo>
                      <a:pt x="513" y="1003"/>
                      <a:pt x="513" y="1003"/>
                      <a:pt x="513" y="1003"/>
                    </a:cubicBezTo>
                    <a:cubicBezTo>
                      <a:pt x="513" y="1004"/>
                      <a:pt x="512" y="1005"/>
                      <a:pt x="511" y="1005"/>
                    </a:cubicBezTo>
                    <a:cubicBezTo>
                      <a:pt x="5" y="1007"/>
                      <a:pt x="5" y="1007"/>
                      <a:pt x="5" y="1007"/>
                    </a:cubicBezTo>
                    <a:cubicBezTo>
                      <a:pt x="4" y="1007"/>
                      <a:pt x="3" y="1006"/>
                      <a:pt x="3" y="1005"/>
                    </a:cubicBezTo>
                    <a:cubicBezTo>
                      <a:pt x="0" y="3"/>
                      <a:pt x="0" y="3"/>
                      <a:pt x="0" y="3"/>
                    </a:cubicBezTo>
                    <a:cubicBezTo>
                      <a:pt x="0" y="2"/>
                      <a:pt x="0" y="2"/>
                      <a:pt x="1" y="1"/>
                    </a:cubicBezTo>
                  </a:path>
                </a:pathLst>
              </a:custGeom>
              <a:solidFill>
                <a:srgbClr val="F2F1F1"/>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104" name="Freeform 10"/>
              <p:cNvSpPr>
                <a:spLocks/>
              </p:cNvSpPr>
              <p:nvPr/>
            </p:nvSpPr>
            <p:spPr bwMode="auto">
              <a:xfrm>
                <a:off x="3124200" y="3876675"/>
                <a:ext cx="531813" cy="614363"/>
              </a:xfrm>
              <a:custGeom>
                <a:avLst/>
                <a:gdLst/>
                <a:ahLst/>
                <a:cxnLst>
                  <a:cxn ang="0">
                    <a:pos x="201" y="22"/>
                  </a:cxn>
                  <a:cxn ang="0">
                    <a:pos x="201" y="22"/>
                  </a:cxn>
                  <a:cxn ang="0">
                    <a:pos x="221" y="124"/>
                  </a:cxn>
                  <a:cxn ang="0">
                    <a:pos x="144" y="238"/>
                  </a:cxn>
                  <a:cxn ang="0">
                    <a:pos x="42" y="258"/>
                  </a:cxn>
                  <a:cxn ang="0">
                    <a:pos x="23" y="156"/>
                  </a:cxn>
                  <a:cxn ang="0">
                    <a:pos x="99" y="42"/>
                  </a:cxn>
                  <a:cxn ang="0">
                    <a:pos x="201" y="22"/>
                  </a:cxn>
                </a:cxnLst>
                <a:rect l="0" t="0" r="r" b="b"/>
                <a:pathLst>
                  <a:path w="243" h="280">
                    <a:moveTo>
                      <a:pt x="201" y="22"/>
                    </a:moveTo>
                    <a:cubicBezTo>
                      <a:pt x="201" y="22"/>
                      <a:pt x="201" y="22"/>
                      <a:pt x="201" y="22"/>
                    </a:cubicBezTo>
                    <a:cubicBezTo>
                      <a:pt x="235" y="45"/>
                      <a:pt x="243" y="91"/>
                      <a:pt x="221" y="124"/>
                    </a:cubicBezTo>
                    <a:cubicBezTo>
                      <a:pt x="144" y="238"/>
                      <a:pt x="144" y="238"/>
                      <a:pt x="144" y="238"/>
                    </a:cubicBezTo>
                    <a:cubicBezTo>
                      <a:pt x="122" y="272"/>
                      <a:pt x="76" y="280"/>
                      <a:pt x="42" y="258"/>
                    </a:cubicBezTo>
                    <a:cubicBezTo>
                      <a:pt x="9" y="235"/>
                      <a:pt x="0" y="189"/>
                      <a:pt x="23" y="156"/>
                    </a:cubicBezTo>
                    <a:cubicBezTo>
                      <a:pt x="99" y="42"/>
                      <a:pt x="99" y="42"/>
                      <a:pt x="99" y="42"/>
                    </a:cubicBezTo>
                    <a:cubicBezTo>
                      <a:pt x="122" y="9"/>
                      <a:pt x="168" y="0"/>
                      <a:pt x="201" y="22"/>
                    </a:cubicBezTo>
                  </a:path>
                </a:pathLst>
              </a:custGeom>
              <a:solidFill>
                <a:srgbClr val="FAC297"/>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105" name="Freeform 11"/>
              <p:cNvSpPr>
                <a:spLocks/>
              </p:cNvSpPr>
              <p:nvPr/>
            </p:nvSpPr>
            <p:spPr bwMode="auto">
              <a:xfrm>
                <a:off x="3076575" y="3349625"/>
                <a:ext cx="506413" cy="577850"/>
              </a:xfrm>
              <a:custGeom>
                <a:avLst/>
                <a:gdLst/>
                <a:ahLst/>
                <a:cxnLst>
                  <a:cxn ang="0">
                    <a:pos x="189" y="22"/>
                  </a:cxn>
                  <a:cxn ang="0">
                    <a:pos x="189" y="22"/>
                  </a:cxn>
                  <a:cxn ang="0">
                    <a:pos x="209" y="124"/>
                  </a:cxn>
                  <a:cxn ang="0">
                    <a:pos x="144" y="221"/>
                  </a:cxn>
                  <a:cxn ang="0">
                    <a:pos x="42" y="241"/>
                  </a:cxn>
                  <a:cxn ang="0">
                    <a:pos x="22" y="139"/>
                  </a:cxn>
                  <a:cxn ang="0">
                    <a:pos x="87" y="42"/>
                  </a:cxn>
                  <a:cxn ang="0">
                    <a:pos x="189" y="22"/>
                  </a:cxn>
                </a:cxnLst>
                <a:rect l="0" t="0" r="r" b="b"/>
                <a:pathLst>
                  <a:path w="232" h="264">
                    <a:moveTo>
                      <a:pt x="189" y="22"/>
                    </a:moveTo>
                    <a:cubicBezTo>
                      <a:pt x="189" y="22"/>
                      <a:pt x="189" y="22"/>
                      <a:pt x="189" y="22"/>
                    </a:cubicBezTo>
                    <a:cubicBezTo>
                      <a:pt x="223" y="45"/>
                      <a:pt x="232" y="91"/>
                      <a:pt x="209" y="124"/>
                    </a:cubicBezTo>
                    <a:cubicBezTo>
                      <a:pt x="144" y="221"/>
                      <a:pt x="144" y="221"/>
                      <a:pt x="144" y="221"/>
                    </a:cubicBezTo>
                    <a:cubicBezTo>
                      <a:pt x="121" y="255"/>
                      <a:pt x="75" y="264"/>
                      <a:pt x="42" y="241"/>
                    </a:cubicBezTo>
                    <a:cubicBezTo>
                      <a:pt x="8" y="218"/>
                      <a:pt x="0" y="172"/>
                      <a:pt x="22" y="139"/>
                    </a:cubicBezTo>
                    <a:cubicBezTo>
                      <a:pt x="87" y="42"/>
                      <a:pt x="87" y="42"/>
                      <a:pt x="87" y="42"/>
                    </a:cubicBezTo>
                    <a:cubicBezTo>
                      <a:pt x="110" y="9"/>
                      <a:pt x="156" y="0"/>
                      <a:pt x="189" y="22"/>
                    </a:cubicBezTo>
                  </a:path>
                </a:pathLst>
              </a:custGeom>
              <a:solidFill>
                <a:srgbClr val="FAC297"/>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106" name="Freeform 12"/>
              <p:cNvSpPr>
                <a:spLocks/>
              </p:cNvSpPr>
              <p:nvPr/>
            </p:nvSpPr>
            <p:spPr bwMode="auto">
              <a:xfrm>
                <a:off x="1712913" y="5694363"/>
                <a:ext cx="1125538" cy="571500"/>
              </a:xfrm>
              <a:custGeom>
                <a:avLst/>
                <a:gdLst/>
                <a:ahLst/>
                <a:cxnLst>
                  <a:cxn ang="0">
                    <a:pos x="0" y="3"/>
                  </a:cxn>
                  <a:cxn ang="0">
                    <a:pos x="707" y="0"/>
                  </a:cxn>
                  <a:cxn ang="0">
                    <a:pos x="709" y="359"/>
                  </a:cxn>
                  <a:cxn ang="0">
                    <a:pos x="2" y="360"/>
                  </a:cxn>
                  <a:cxn ang="0">
                    <a:pos x="0" y="3"/>
                  </a:cxn>
                </a:cxnLst>
                <a:rect l="0" t="0" r="r" b="b"/>
                <a:pathLst>
                  <a:path w="709" h="360">
                    <a:moveTo>
                      <a:pt x="0" y="3"/>
                    </a:moveTo>
                    <a:lnTo>
                      <a:pt x="707" y="0"/>
                    </a:lnTo>
                    <a:lnTo>
                      <a:pt x="709" y="359"/>
                    </a:lnTo>
                    <a:lnTo>
                      <a:pt x="2" y="360"/>
                    </a:lnTo>
                    <a:lnTo>
                      <a:pt x="0" y="3"/>
                    </a:lnTo>
                    <a:close/>
                  </a:path>
                </a:pathLst>
              </a:custGeom>
              <a:solidFill>
                <a:srgbClr val="B3CC54"/>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107" name="Freeform 13"/>
              <p:cNvSpPr>
                <a:spLocks/>
              </p:cNvSpPr>
              <p:nvPr/>
            </p:nvSpPr>
            <p:spPr bwMode="auto">
              <a:xfrm>
                <a:off x="1643063" y="6264275"/>
                <a:ext cx="1282700" cy="600075"/>
              </a:xfrm>
              <a:custGeom>
                <a:avLst/>
                <a:gdLst/>
                <a:ahLst/>
                <a:cxnLst>
                  <a:cxn ang="0">
                    <a:pos x="0" y="1"/>
                  </a:cxn>
                  <a:cxn ang="0">
                    <a:pos x="7" y="378"/>
                  </a:cxn>
                  <a:cxn ang="0">
                    <a:pos x="808" y="378"/>
                  </a:cxn>
                  <a:cxn ang="0">
                    <a:pos x="798" y="0"/>
                  </a:cxn>
                  <a:cxn ang="0">
                    <a:pos x="0" y="1"/>
                  </a:cxn>
                </a:cxnLst>
                <a:rect l="0" t="0" r="r" b="b"/>
                <a:pathLst>
                  <a:path w="808" h="378">
                    <a:moveTo>
                      <a:pt x="0" y="1"/>
                    </a:moveTo>
                    <a:lnTo>
                      <a:pt x="7" y="378"/>
                    </a:lnTo>
                    <a:lnTo>
                      <a:pt x="808" y="378"/>
                    </a:lnTo>
                    <a:lnTo>
                      <a:pt x="798" y="0"/>
                    </a:lnTo>
                    <a:lnTo>
                      <a:pt x="0" y="1"/>
                    </a:lnTo>
                    <a:close/>
                  </a:path>
                </a:pathLst>
              </a:custGeom>
              <a:solidFill>
                <a:srgbClr val="00B5AD"/>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108" name="Freeform 14"/>
              <p:cNvSpPr>
                <a:spLocks/>
              </p:cNvSpPr>
              <p:nvPr/>
            </p:nvSpPr>
            <p:spPr bwMode="auto">
              <a:xfrm>
                <a:off x="2278063" y="6264275"/>
                <a:ext cx="647700" cy="600075"/>
              </a:xfrm>
              <a:custGeom>
                <a:avLst/>
                <a:gdLst/>
                <a:ahLst/>
                <a:cxnLst>
                  <a:cxn ang="0">
                    <a:pos x="0" y="1"/>
                  </a:cxn>
                  <a:cxn ang="0">
                    <a:pos x="7" y="378"/>
                  </a:cxn>
                  <a:cxn ang="0">
                    <a:pos x="408" y="378"/>
                  </a:cxn>
                  <a:cxn ang="0">
                    <a:pos x="398" y="0"/>
                  </a:cxn>
                  <a:cxn ang="0">
                    <a:pos x="0" y="1"/>
                  </a:cxn>
                </a:cxnLst>
                <a:rect l="0" t="0" r="r" b="b"/>
                <a:pathLst>
                  <a:path w="408" h="378">
                    <a:moveTo>
                      <a:pt x="0" y="1"/>
                    </a:moveTo>
                    <a:lnTo>
                      <a:pt x="7" y="378"/>
                    </a:lnTo>
                    <a:lnTo>
                      <a:pt x="408" y="378"/>
                    </a:lnTo>
                    <a:lnTo>
                      <a:pt x="398" y="0"/>
                    </a:lnTo>
                    <a:lnTo>
                      <a:pt x="0" y="1"/>
                    </a:lnTo>
                    <a:close/>
                  </a:path>
                </a:pathLst>
              </a:custGeom>
              <a:solidFill>
                <a:srgbClr val="00A99D"/>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109" name="Rectangle 125"/>
              <p:cNvSpPr>
                <a:spLocks noChangeArrowheads="1"/>
              </p:cNvSpPr>
              <p:nvPr/>
            </p:nvSpPr>
            <p:spPr bwMode="auto">
              <a:xfrm>
                <a:off x="2271713" y="3925888"/>
                <a:ext cx="633413" cy="646113"/>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110" name="Rectangle 171"/>
              <p:cNvSpPr>
                <a:spLocks noChangeArrowheads="1"/>
              </p:cNvSpPr>
              <p:nvPr/>
            </p:nvSpPr>
            <p:spPr bwMode="auto">
              <a:xfrm>
                <a:off x="2371725" y="4197350"/>
                <a:ext cx="125413" cy="103188"/>
              </a:xfrm>
              <a:prstGeom prst="rect">
                <a:avLst/>
              </a:prstGeom>
              <a:solidFill>
                <a:srgbClr val="EDB21E"/>
              </a:solidFill>
              <a:ln w="9525">
                <a:noFill/>
                <a:miter lim="800000"/>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sp>
            <p:nvSpPr>
              <p:cNvPr id="111" name="Freeform 172"/>
              <p:cNvSpPr>
                <a:spLocks noEditPoints="1"/>
              </p:cNvSpPr>
              <p:nvPr/>
            </p:nvSpPr>
            <p:spPr bwMode="auto">
              <a:xfrm>
                <a:off x="2540000" y="4229100"/>
                <a:ext cx="266700" cy="57150"/>
              </a:xfrm>
              <a:custGeom>
                <a:avLst/>
                <a:gdLst/>
                <a:ahLst/>
                <a:cxnLst>
                  <a:cxn ang="0">
                    <a:pos x="119" y="17"/>
                  </a:cxn>
                  <a:cxn ang="0">
                    <a:pos x="113" y="17"/>
                  </a:cxn>
                  <a:cxn ang="0">
                    <a:pos x="113" y="9"/>
                  </a:cxn>
                  <a:cxn ang="0">
                    <a:pos x="119" y="9"/>
                  </a:cxn>
                  <a:cxn ang="0">
                    <a:pos x="122" y="13"/>
                  </a:cxn>
                  <a:cxn ang="0">
                    <a:pos x="116" y="6"/>
                  </a:cxn>
                  <a:cxn ang="0">
                    <a:pos x="110" y="13"/>
                  </a:cxn>
                  <a:cxn ang="0">
                    <a:pos x="116" y="20"/>
                  </a:cxn>
                  <a:cxn ang="0">
                    <a:pos x="122" y="13"/>
                  </a:cxn>
                  <a:cxn ang="0">
                    <a:pos x="101" y="18"/>
                  </a:cxn>
                  <a:cxn ang="0">
                    <a:pos x="101" y="8"/>
                  </a:cxn>
                  <a:cxn ang="0">
                    <a:pos x="106" y="20"/>
                  </a:cxn>
                  <a:cxn ang="0">
                    <a:pos x="104" y="6"/>
                  </a:cxn>
                  <a:cxn ang="0">
                    <a:pos x="100" y="6"/>
                  </a:cxn>
                  <a:cxn ang="0">
                    <a:pos x="95" y="13"/>
                  </a:cxn>
                  <a:cxn ang="0">
                    <a:pos x="100" y="20"/>
                  </a:cxn>
                  <a:cxn ang="0">
                    <a:pos x="104" y="20"/>
                  </a:cxn>
                  <a:cxn ang="0">
                    <a:pos x="97" y="23"/>
                  </a:cxn>
                  <a:cxn ang="0">
                    <a:pos x="100" y="26"/>
                  </a:cxn>
                  <a:cxn ang="0">
                    <a:pos x="89" y="13"/>
                  </a:cxn>
                  <a:cxn ang="0">
                    <a:pos x="86" y="18"/>
                  </a:cxn>
                  <a:cxn ang="0">
                    <a:pos x="82" y="13"/>
                  </a:cxn>
                  <a:cxn ang="0">
                    <a:pos x="86" y="8"/>
                  </a:cxn>
                  <a:cxn ang="0">
                    <a:pos x="89" y="13"/>
                  </a:cxn>
                  <a:cxn ang="0">
                    <a:pos x="90" y="8"/>
                  </a:cxn>
                  <a:cxn ang="0">
                    <a:pos x="82" y="8"/>
                  </a:cxn>
                  <a:cxn ang="0">
                    <a:pos x="82" y="19"/>
                  </a:cxn>
                  <a:cxn ang="0">
                    <a:pos x="90" y="19"/>
                  </a:cxn>
                  <a:cxn ang="0">
                    <a:pos x="77" y="20"/>
                  </a:cxn>
                  <a:cxn ang="0">
                    <a:pos x="67" y="18"/>
                  </a:cxn>
                  <a:cxn ang="0">
                    <a:pos x="65" y="0"/>
                  </a:cxn>
                  <a:cxn ang="0">
                    <a:pos x="77" y="20"/>
                  </a:cxn>
                  <a:cxn ang="0">
                    <a:pos x="52" y="6"/>
                  </a:cxn>
                  <a:cxn ang="0">
                    <a:pos x="48" y="6"/>
                  </a:cxn>
                  <a:cxn ang="0">
                    <a:pos x="46" y="20"/>
                  </a:cxn>
                  <a:cxn ang="0">
                    <a:pos x="48" y="11"/>
                  </a:cxn>
                  <a:cxn ang="0">
                    <a:pos x="54" y="9"/>
                  </a:cxn>
                  <a:cxn ang="0">
                    <a:pos x="41" y="20"/>
                  </a:cxn>
                  <a:cxn ang="0">
                    <a:pos x="39" y="6"/>
                  </a:cxn>
                  <a:cxn ang="0">
                    <a:pos x="35" y="18"/>
                  </a:cxn>
                  <a:cxn ang="0">
                    <a:pos x="32" y="6"/>
                  </a:cxn>
                  <a:cxn ang="0">
                    <a:pos x="30" y="15"/>
                  </a:cxn>
                  <a:cxn ang="0">
                    <a:pos x="35" y="20"/>
                  </a:cxn>
                  <a:cxn ang="0">
                    <a:pos x="39" y="20"/>
                  </a:cxn>
                  <a:cxn ang="0">
                    <a:pos x="24" y="13"/>
                  </a:cxn>
                  <a:cxn ang="0">
                    <a:pos x="20" y="18"/>
                  </a:cxn>
                  <a:cxn ang="0">
                    <a:pos x="16" y="13"/>
                  </a:cxn>
                  <a:cxn ang="0">
                    <a:pos x="20" y="8"/>
                  </a:cxn>
                  <a:cxn ang="0">
                    <a:pos x="24" y="13"/>
                  </a:cxn>
                  <a:cxn ang="0">
                    <a:pos x="24" y="8"/>
                  </a:cxn>
                  <a:cxn ang="0">
                    <a:pos x="16" y="8"/>
                  </a:cxn>
                  <a:cxn ang="0">
                    <a:pos x="16" y="19"/>
                  </a:cxn>
                  <a:cxn ang="0">
                    <a:pos x="24" y="19"/>
                  </a:cxn>
                  <a:cxn ang="0">
                    <a:pos x="14" y="0"/>
                  </a:cxn>
                  <a:cxn ang="0">
                    <a:pos x="7" y="10"/>
                  </a:cxn>
                  <a:cxn ang="0">
                    <a:pos x="0" y="0"/>
                  </a:cxn>
                  <a:cxn ang="0">
                    <a:pos x="6" y="20"/>
                  </a:cxn>
                  <a:cxn ang="0">
                    <a:pos x="9" y="12"/>
                  </a:cxn>
                </a:cxnLst>
                <a:rect l="0" t="0" r="r" b="b"/>
                <a:pathLst>
                  <a:path w="122" h="26">
                    <a:moveTo>
                      <a:pt x="120" y="13"/>
                    </a:moveTo>
                    <a:cubicBezTo>
                      <a:pt x="120" y="15"/>
                      <a:pt x="120" y="16"/>
                      <a:pt x="119" y="17"/>
                    </a:cubicBezTo>
                    <a:cubicBezTo>
                      <a:pt x="118" y="18"/>
                      <a:pt x="117" y="18"/>
                      <a:pt x="116" y="18"/>
                    </a:cubicBezTo>
                    <a:cubicBezTo>
                      <a:pt x="115" y="18"/>
                      <a:pt x="114" y="18"/>
                      <a:pt x="113" y="17"/>
                    </a:cubicBezTo>
                    <a:cubicBezTo>
                      <a:pt x="112" y="16"/>
                      <a:pt x="112" y="15"/>
                      <a:pt x="112" y="13"/>
                    </a:cubicBezTo>
                    <a:cubicBezTo>
                      <a:pt x="112" y="12"/>
                      <a:pt x="112" y="10"/>
                      <a:pt x="113" y="9"/>
                    </a:cubicBezTo>
                    <a:cubicBezTo>
                      <a:pt x="114" y="8"/>
                      <a:pt x="115" y="8"/>
                      <a:pt x="116" y="8"/>
                    </a:cubicBezTo>
                    <a:cubicBezTo>
                      <a:pt x="117" y="8"/>
                      <a:pt x="118" y="8"/>
                      <a:pt x="119" y="9"/>
                    </a:cubicBezTo>
                    <a:cubicBezTo>
                      <a:pt x="120" y="10"/>
                      <a:pt x="120" y="12"/>
                      <a:pt x="120" y="13"/>
                    </a:cubicBezTo>
                    <a:moveTo>
                      <a:pt x="122" y="13"/>
                    </a:moveTo>
                    <a:cubicBezTo>
                      <a:pt x="122" y="11"/>
                      <a:pt x="121" y="9"/>
                      <a:pt x="120" y="8"/>
                    </a:cubicBezTo>
                    <a:cubicBezTo>
                      <a:pt x="119" y="7"/>
                      <a:pt x="118" y="6"/>
                      <a:pt x="116" y="6"/>
                    </a:cubicBezTo>
                    <a:cubicBezTo>
                      <a:pt x="114" y="6"/>
                      <a:pt x="113" y="7"/>
                      <a:pt x="112" y="8"/>
                    </a:cubicBezTo>
                    <a:cubicBezTo>
                      <a:pt x="111" y="9"/>
                      <a:pt x="110" y="11"/>
                      <a:pt x="110" y="13"/>
                    </a:cubicBezTo>
                    <a:cubicBezTo>
                      <a:pt x="110" y="15"/>
                      <a:pt x="111" y="17"/>
                      <a:pt x="112" y="19"/>
                    </a:cubicBezTo>
                    <a:cubicBezTo>
                      <a:pt x="113" y="20"/>
                      <a:pt x="114" y="20"/>
                      <a:pt x="116" y="20"/>
                    </a:cubicBezTo>
                    <a:cubicBezTo>
                      <a:pt x="118" y="20"/>
                      <a:pt x="119" y="20"/>
                      <a:pt x="120" y="19"/>
                    </a:cubicBezTo>
                    <a:cubicBezTo>
                      <a:pt x="121" y="17"/>
                      <a:pt x="122" y="15"/>
                      <a:pt x="122" y="13"/>
                    </a:cubicBezTo>
                    <a:moveTo>
                      <a:pt x="104" y="13"/>
                    </a:moveTo>
                    <a:cubicBezTo>
                      <a:pt x="104" y="16"/>
                      <a:pt x="104" y="18"/>
                      <a:pt x="101" y="18"/>
                    </a:cubicBezTo>
                    <a:cubicBezTo>
                      <a:pt x="97" y="18"/>
                      <a:pt x="97" y="16"/>
                      <a:pt x="97" y="13"/>
                    </a:cubicBezTo>
                    <a:cubicBezTo>
                      <a:pt x="97" y="10"/>
                      <a:pt x="97" y="8"/>
                      <a:pt x="101" y="8"/>
                    </a:cubicBezTo>
                    <a:cubicBezTo>
                      <a:pt x="104" y="8"/>
                      <a:pt x="104" y="10"/>
                      <a:pt x="104" y="13"/>
                    </a:cubicBezTo>
                    <a:moveTo>
                      <a:pt x="106" y="20"/>
                    </a:moveTo>
                    <a:cubicBezTo>
                      <a:pt x="106" y="6"/>
                      <a:pt x="106" y="6"/>
                      <a:pt x="106" y="6"/>
                    </a:cubicBezTo>
                    <a:cubicBezTo>
                      <a:pt x="104" y="6"/>
                      <a:pt x="104" y="6"/>
                      <a:pt x="104" y="6"/>
                    </a:cubicBezTo>
                    <a:cubicBezTo>
                      <a:pt x="104" y="8"/>
                      <a:pt x="104" y="8"/>
                      <a:pt x="104" y="8"/>
                    </a:cubicBezTo>
                    <a:cubicBezTo>
                      <a:pt x="103" y="6"/>
                      <a:pt x="102" y="6"/>
                      <a:pt x="100" y="6"/>
                    </a:cubicBezTo>
                    <a:cubicBezTo>
                      <a:pt x="99" y="6"/>
                      <a:pt x="97" y="6"/>
                      <a:pt x="97" y="7"/>
                    </a:cubicBezTo>
                    <a:cubicBezTo>
                      <a:pt x="95" y="9"/>
                      <a:pt x="95" y="11"/>
                      <a:pt x="95" y="13"/>
                    </a:cubicBezTo>
                    <a:cubicBezTo>
                      <a:pt x="95" y="15"/>
                      <a:pt x="95" y="17"/>
                      <a:pt x="97" y="19"/>
                    </a:cubicBezTo>
                    <a:cubicBezTo>
                      <a:pt x="97" y="19"/>
                      <a:pt x="99" y="20"/>
                      <a:pt x="100" y="20"/>
                    </a:cubicBezTo>
                    <a:cubicBezTo>
                      <a:pt x="102" y="20"/>
                      <a:pt x="103" y="20"/>
                      <a:pt x="104" y="18"/>
                    </a:cubicBezTo>
                    <a:cubicBezTo>
                      <a:pt x="104" y="20"/>
                      <a:pt x="104" y="20"/>
                      <a:pt x="104" y="20"/>
                    </a:cubicBezTo>
                    <a:cubicBezTo>
                      <a:pt x="104" y="23"/>
                      <a:pt x="103" y="25"/>
                      <a:pt x="100" y="25"/>
                    </a:cubicBezTo>
                    <a:cubicBezTo>
                      <a:pt x="99" y="25"/>
                      <a:pt x="98" y="24"/>
                      <a:pt x="97" y="23"/>
                    </a:cubicBezTo>
                    <a:cubicBezTo>
                      <a:pt x="95" y="24"/>
                      <a:pt x="95" y="24"/>
                      <a:pt x="95" y="24"/>
                    </a:cubicBezTo>
                    <a:cubicBezTo>
                      <a:pt x="97" y="26"/>
                      <a:pt x="98" y="26"/>
                      <a:pt x="100" y="26"/>
                    </a:cubicBezTo>
                    <a:cubicBezTo>
                      <a:pt x="104" y="26"/>
                      <a:pt x="106" y="24"/>
                      <a:pt x="106" y="20"/>
                    </a:cubicBezTo>
                    <a:moveTo>
                      <a:pt x="89" y="13"/>
                    </a:moveTo>
                    <a:cubicBezTo>
                      <a:pt x="89" y="15"/>
                      <a:pt x="89" y="16"/>
                      <a:pt x="88" y="17"/>
                    </a:cubicBezTo>
                    <a:cubicBezTo>
                      <a:pt x="88" y="18"/>
                      <a:pt x="87" y="18"/>
                      <a:pt x="86" y="18"/>
                    </a:cubicBezTo>
                    <a:cubicBezTo>
                      <a:pt x="85" y="18"/>
                      <a:pt x="84" y="18"/>
                      <a:pt x="83" y="17"/>
                    </a:cubicBezTo>
                    <a:cubicBezTo>
                      <a:pt x="82" y="16"/>
                      <a:pt x="82" y="15"/>
                      <a:pt x="82" y="13"/>
                    </a:cubicBezTo>
                    <a:cubicBezTo>
                      <a:pt x="82" y="12"/>
                      <a:pt x="82" y="10"/>
                      <a:pt x="83" y="9"/>
                    </a:cubicBezTo>
                    <a:cubicBezTo>
                      <a:pt x="84" y="8"/>
                      <a:pt x="85" y="8"/>
                      <a:pt x="86" y="8"/>
                    </a:cubicBezTo>
                    <a:cubicBezTo>
                      <a:pt x="87" y="8"/>
                      <a:pt x="88" y="8"/>
                      <a:pt x="88" y="9"/>
                    </a:cubicBezTo>
                    <a:cubicBezTo>
                      <a:pt x="89" y="10"/>
                      <a:pt x="89" y="12"/>
                      <a:pt x="89" y="13"/>
                    </a:cubicBezTo>
                    <a:moveTo>
                      <a:pt x="91" y="13"/>
                    </a:moveTo>
                    <a:cubicBezTo>
                      <a:pt x="91" y="11"/>
                      <a:pt x="91" y="9"/>
                      <a:pt x="90" y="8"/>
                    </a:cubicBezTo>
                    <a:cubicBezTo>
                      <a:pt x="89" y="7"/>
                      <a:pt x="87" y="6"/>
                      <a:pt x="86" y="6"/>
                    </a:cubicBezTo>
                    <a:cubicBezTo>
                      <a:pt x="84" y="6"/>
                      <a:pt x="83" y="7"/>
                      <a:pt x="82" y="8"/>
                    </a:cubicBezTo>
                    <a:cubicBezTo>
                      <a:pt x="80" y="9"/>
                      <a:pt x="80" y="11"/>
                      <a:pt x="80" y="13"/>
                    </a:cubicBezTo>
                    <a:cubicBezTo>
                      <a:pt x="80" y="15"/>
                      <a:pt x="80" y="17"/>
                      <a:pt x="82" y="19"/>
                    </a:cubicBezTo>
                    <a:cubicBezTo>
                      <a:pt x="83" y="20"/>
                      <a:pt x="84" y="20"/>
                      <a:pt x="86" y="20"/>
                    </a:cubicBezTo>
                    <a:cubicBezTo>
                      <a:pt x="87" y="20"/>
                      <a:pt x="89" y="20"/>
                      <a:pt x="90" y="19"/>
                    </a:cubicBezTo>
                    <a:cubicBezTo>
                      <a:pt x="91" y="17"/>
                      <a:pt x="91" y="15"/>
                      <a:pt x="91" y="13"/>
                    </a:cubicBezTo>
                    <a:moveTo>
                      <a:pt x="77" y="20"/>
                    </a:moveTo>
                    <a:cubicBezTo>
                      <a:pt x="77" y="18"/>
                      <a:pt x="77" y="18"/>
                      <a:pt x="77" y="18"/>
                    </a:cubicBezTo>
                    <a:cubicBezTo>
                      <a:pt x="67" y="18"/>
                      <a:pt x="67" y="18"/>
                      <a:pt x="67" y="18"/>
                    </a:cubicBezTo>
                    <a:cubicBezTo>
                      <a:pt x="67" y="0"/>
                      <a:pt x="67" y="0"/>
                      <a:pt x="67" y="0"/>
                    </a:cubicBezTo>
                    <a:cubicBezTo>
                      <a:pt x="65" y="0"/>
                      <a:pt x="65" y="0"/>
                      <a:pt x="65" y="0"/>
                    </a:cubicBezTo>
                    <a:cubicBezTo>
                      <a:pt x="65" y="20"/>
                      <a:pt x="65" y="20"/>
                      <a:pt x="65" y="20"/>
                    </a:cubicBezTo>
                    <a:lnTo>
                      <a:pt x="77" y="20"/>
                    </a:lnTo>
                    <a:close/>
                    <a:moveTo>
                      <a:pt x="55" y="7"/>
                    </a:moveTo>
                    <a:cubicBezTo>
                      <a:pt x="54" y="6"/>
                      <a:pt x="53" y="6"/>
                      <a:pt x="52" y="6"/>
                    </a:cubicBezTo>
                    <a:cubicBezTo>
                      <a:pt x="50" y="6"/>
                      <a:pt x="49" y="7"/>
                      <a:pt x="48" y="8"/>
                    </a:cubicBezTo>
                    <a:cubicBezTo>
                      <a:pt x="48" y="6"/>
                      <a:pt x="48" y="6"/>
                      <a:pt x="48" y="6"/>
                    </a:cubicBezTo>
                    <a:cubicBezTo>
                      <a:pt x="46" y="6"/>
                      <a:pt x="46" y="6"/>
                      <a:pt x="46" y="6"/>
                    </a:cubicBezTo>
                    <a:cubicBezTo>
                      <a:pt x="46" y="20"/>
                      <a:pt x="46" y="20"/>
                      <a:pt x="46" y="20"/>
                    </a:cubicBezTo>
                    <a:cubicBezTo>
                      <a:pt x="48" y="20"/>
                      <a:pt x="48" y="20"/>
                      <a:pt x="48" y="20"/>
                    </a:cubicBezTo>
                    <a:cubicBezTo>
                      <a:pt x="48" y="11"/>
                      <a:pt x="48" y="11"/>
                      <a:pt x="48" y="11"/>
                    </a:cubicBezTo>
                    <a:cubicBezTo>
                      <a:pt x="48" y="9"/>
                      <a:pt x="49" y="8"/>
                      <a:pt x="51" y="8"/>
                    </a:cubicBezTo>
                    <a:cubicBezTo>
                      <a:pt x="52" y="8"/>
                      <a:pt x="53" y="8"/>
                      <a:pt x="54" y="9"/>
                    </a:cubicBezTo>
                    <a:lnTo>
                      <a:pt x="55" y="7"/>
                    </a:lnTo>
                    <a:close/>
                    <a:moveTo>
                      <a:pt x="41" y="20"/>
                    </a:moveTo>
                    <a:cubicBezTo>
                      <a:pt x="41" y="6"/>
                      <a:pt x="41" y="6"/>
                      <a:pt x="41" y="6"/>
                    </a:cubicBezTo>
                    <a:cubicBezTo>
                      <a:pt x="39" y="6"/>
                      <a:pt x="39" y="6"/>
                      <a:pt x="39" y="6"/>
                    </a:cubicBezTo>
                    <a:cubicBezTo>
                      <a:pt x="39" y="15"/>
                      <a:pt x="39" y="15"/>
                      <a:pt x="39" y="15"/>
                    </a:cubicBezTo>
                    <a:cubicBezTo>
                      <a:pt x="39" y="17"/>
                      <a:pt x="37" y="18"/>
                      <a:pt x="35" y="18"/>
                    </a:cubicBezTo>
                    <a:cubicBezTo>
                      <a:pt x="33" y="18"/>
                      <a:pt x="32" y="17"/>
                      <a:pt x="32" y="15"/>
                    </a:cubicBezTo>
                    <a:cubicBezTo>
                      <a:pt x="32" y="6"/>
                      <a:pt x="32" y="6"/>
                      <a:pt x="32" y="6"/>
                    </a:cubicBezTo>
                    <a:cubicBezTo>
                      <a:pt x="30" y="6"/>
                      <a:pt x="30" y="6"/>
                      <a:pt x="30" y="6"/>
                    </a:cubicBezTo>
                    <a:cubicBezTo>
                      <a:pt x="30" y="15"/>
                      <a:pt x="30" y="15"/>
                      <a:pt x="30" y="15"/>
                    </a:cubicBezTo>
                    <a:cubicBezTo>
                      <a:pt x="30" y="17"/>
                      <a:pt x="30" y="18"/>
                      <a:pt x="31" y="19"/>
                    </a:cubicBezTo>
                    <a:cubicBezTo>
                      <a:pt x="32" y="20"/>
                      <a:pt x="33" y="20"/>
                      <a:pt x="35" y="20"/>
                    </a:cubicBezTo>
                    <a:cubicBezTo>
                      <a:pt x="36" y="20"/>
                      <a:pt x="38" y="20"/>
                      <a:pt x="39" y="18"/>
                    </a:cubicBezTo>
                    <a:cubicBezTo>
                      <a:pt x="39" y="20"/>
                      <a:pt x="39" y="20"/>
                      <a:pt x="39" y="20"/>
                    </a:cubicBezTo>
                    <a:lnTo>
                      <a:pt x="41" y="20"/>
                    </a:lnTo>
                    <a:close/>
                    <a:moveTo>
                      <a:pt x="24" y="13"/>
                    </a:moveTo>
                    <a:cubicBezTo>
                      <a:pt x="24" y="15"/>
                      <a:pt x="23" y="16"/>
                      <a:pt x="22" y="17"/>
                    </a:cubicBezTo>
                    <a:cubicBezTo>
                      <a:pt x="22" y="18"/>
                      <a:pt x="21" y="18"/>
                      <a:pt x="20" y="18"/>
                    </a:cubicBezTo>
                    <a:cubicBezTo>
                      <a:pt x="19" y="18"/>
                      <a:pt x="18" y="18"/>
                      <a:pt x="17" y="17"/>
                    </a:cubicBezTo>
                    <a:cubicBezTo>
                      <a:pt x="16" y="16"/>
                      <a:pt x="16" y="15"/>
                      <a:pt x="16" y="13"/>
                    </a:cubicBezTo>
                    <a:cubicBezTo>
                      <a:pt x="16" y="12"/>
                      <a:pt x="16" y="10"/>
                      <a:pt x="17" y="9"/>
                    </a:cubicBezTo>
                    <a:cubicBezTo>
                      <a:pt x="18" y="8"/>
                      <a:pt x="19" y="8"/>
                      <a:pt x="20" y="8"/>
                    </a:cubicBezTo>
                    <a:cubicBezTo>
                      <a:pt x="21" y="8"/>
                      <a:pt x="22" y="8"/>
                      <a:pt x="22" y="9"/>
                    </a:cubicBezTo>
                    <a:cubicBezTo>
                      <a:pt x="23" y="10"/>
                      <a:pt x="24" y="12"/>
                      <a:pt x="24" y="13"/>
                    </a:cubicBezTo>
                    <a:moveTo>
                      <a:pt x="26" y="13"/>
                    </a:moveTo>
                    <a:cubicBezTo>
                      <a:pt x="26" y="11"/>
                      <a:pt x="25" y="9"/>
                      <a:pt x="24" y="8"/>
                    </a:cubicBezTo>
                    <a:cubicBezTo>
                      <a:pt x="23" y="7"/>
                      <a:pt x="22" y="6"/>
                      <a:pt x="20" y="6"/>
                    </a:cubicBezTo>
                    <a:cubicBezTo>
                      <a:pt x="18" y="6"/>
                      <a:pt x="17" y="7"/>
                      <a:pt x="16" y="8"/>
                    </a:cubicBezTo>
                    <a:cubicBezTo>
                      <a:pt x="15" y="9"/>
                      <a:pt x="14" y="11"/>
                      <a:pt x="14" y="13"/>
                    </a:cubicBezTo>
                    <a:cubicBezTo>
                      <a:pt x="14" y="15"/>
                      <a:pt x="15" y="17"/>
                      <a:pt x="16" y="19"/>
                    </a:cubicBezTo>
                    <a:cubicBezTo>
                      <a:pt x="17" y="20"/>
                      <a:pt x="18" y="20"/>
                      <a:pt x="20" y="20"/>
                    </a:cubicBezTo>
                    <a:cubicBezTo>
                      <a:pt x="22" y="20"/>
                      <a:pt x="23" y="20"/>
                      <a:pt x="24" y="19"/>
                    </a:cubicBezTo>
                    <a:cubicBezTo>
                      <a:pt x="25" y="17"/>
                      <a:pt x="26" y="15"/>
                      <a:pt x="26" y="13"/>
                    </a:cubicBezTo>
                    <a:moveTo>
                      <a:pt x="14" y="0"/>
                    </a:moveTo>
                    <a:cubicBezTo>
                      <a:pt x="12" y="0"/>
                      <a:pt x="12" y="0"/>
                      <a:pt x="12" y="0"/>
                    </a:cubicBezTo>
                    <a:cubicBezTo>
                      <a:pt x="7" y="10"/>
                      <a:pt x="7" y="10"/>
                      <a:pt x="7" y="10"/>
                    </a:cubicBezTo>
                    <a:cubicBezTo>
                      <a:pt x="3" y="0"/>
                      <a:pt x="3" y="0"/>
                      <a:pt x="3" y="0"/>
                    </a:cubicBezTo>
                    <a:cubicBezTo>
                      <a:pt x="0" y="0"/>
                      <a:pt x="0" y="0"/>
                      <a:pt x="0" y="0"/>
                    </a:cubicBezTo>
                    <a:cubicBezTo>
                      <a:pt x="6" y="12"/>
                      <a:pt x="6" y="12"/>
                      <a:pt x="6" y="12"/>
                    </a:cubicBezTo>
                    <a:cubicBezTo>
                      <a:pt x="6" y="20"/>
                      <a:pt x="6" y="20"/>
                      <a:pt x="6" y="20"/>
                    </a:cubicBezTo>
                    <a:cubicBezTo>
                      <a:pt x="9" y="20"/>
                      <a:pt x="9" y="20"/>
                      <a:pt x="9" y="20"/>
                    </a:cubicBezTo>
                    <a:cubicBezTo>
                      <a:pt x="9" y="12"/>
                      <a:pt x="9" y="12"/>
                      <a:pt x="9" y="12"/>
                    </a:cubicBezTo>
                    <a:lnTo>
                      <a:pt x="14" y="0"/>
                    </a:lnTo>
                    <a:close/>
                  </a:path>
                </a:pathLst>
              </a:custGeom>
              <a:solidFill>
                <a:srgbClr val="EDB21E"/>
              </a:solidFill>
              <a:ln w="9525">
                <a:noFill/>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333333"/>
                  </a:solidFill>
                  <a:latin typeface="Roboto"/>
                </a:endParaRPr>
              </a:p>
            </p:txBody>
          </p:sp>
        </p:grpSp>
        <p:grpSp>
          <p:nvGrpSpPr>
            <p:cNvPr id="112" name="Group 111"/>
            <p:cNvGrpSpPr/>
            <p:nvPr/>
          </p:nvGrpSpPr>
          <p:grpSpPr>
            <a:xfrm>
              <a:off x="9299827" y="1796226"/>
              <a:ext cx="1697025" cy="2816350"/>
              <a:chOff x="1209675" y="49213"/>
              <a:chExt cx="2402512" cy="3755132"/>
            </a:xfrm>
          </p:grpSpPr>
          <p:sp>
            <p:nvSpPr>
              <p:cNvPr id="113" name="Freeform 16"/>
              <p:cNvSpPr>
                <a:spLocks noEditPoints="1"/>
              </p:cNvSpPr>
              <p:nvPr/>
            </p:nvSpPr>
            <p:spPr bwMode="auto">
              <a:xfrm>
                <a:off x="2354909" y="3452812"/>
                <a:ext cx="365053" cy="351533"/>
              </a:xfrm>
              <a:custGeom>
                <a:avLst/>
                <a:gdLst/>
                <a:ahLst/>
                <a:cxnLst>
                  <a:cxn ang="0">
                    <a:pos x="85" y="59"/>
                  </a:cxn>
                  <a:cxn ang="0">
                    <a:pos x="77" y="51"/>
                  </a:cxn>
                  <a:cxn ang="0">
                    <a:pos x="85" y="43"/>
                  </a:cxn>
                  <a:cxn ang="0">
                    <a:pos x="93" y="51"/>
                  </a:cxn>
                  <a:cxn ang="0">
                    <a:pos x="85" y="59"/>
                  </a:cxn>
                  <a:cxn ang="0">
                    <a:pos x="59" y="59"/>
                  </a:cxn>
                  <a:cxn ang="0">
                    <a:pos x="51" y="51"/>
                  </a:cxn>
                  <a:cxn ang="0">
                    <a:pos x="59" y="43"/>
                  </a:cxn>
                  <a:cxn ang="0">
                    <a:pos x="67" y="51"/>
                  </a:cxn>
                  <a:cxn ang="0">
                    <a:pos x="59" y="59"/>
                  </a:cxn>
                  <a:cxn ang="0">
                    <a:pos x="34" y="59"/>
                  </a:cxn>
                  <a:cxn ang="0">
                    <a:pos x="26" y="51"/>
                  </a:cxn>
                  <a:cxn ang="0">
                    <a:pos x="34" y="43"/>
                  </a:cxn>
                  <a:cxn ang="0">
                    <a:pos x="42" y="51"/>
                  </a:cxn>
                  <a:cxn ang="0">
                    <a:pos x="34" y="59"/>
                  </a:cxn>
                  <a:cxn ang="0">
                    <a:pos x="59" y="0"/>
                  </a:cxn>
                  <a:cxn ang="0">
                    <a:pos x="0" y="50"/>
                  </a:cxn>
                  <a:cxn ang="0">
                    <a:pos x="25" y="92"/>
                  </a:cxn>
                  <a:cxn ang="0">
                    <a:pos x="16" y="113"/>
                  </a:cxn>
                  <a:cxn ang="0">
                    <a:pos x="37" y="97"/>
                  </a:cxn>
                  <a:cxn ang="0">
                    <a:pos x="59" y="101"/>
                  </a:cxn>
                  <a:cxn ang="0">
                    <a:pos x="118" y="50"/>
                  </a:cxn>
                  <a:cxn ang="0">
                    <a:pos x="59" y="0"/>
                  </a:cxn>
                </a:cxnLst>
                <a:rect l="0" t="0" r="r" b="b"/>
                <a:pathLst>
                  <a:path w="118" h="113">
                    <a:moveTo>
                      <a:pt x="85" y="59"/>
                    </a:moveTo>
                    <a:cubicBezTo>
                      <a:pt x="81" y="59"/>
                      <a:pt x="77" y="56"/>
                      <a:pt x="77" y="51"/>
                    </a:cubicBezTo>
                    <a:cubicBezTo>
                      <a:pt x="77" y="47"/>
                      <a:pt x="81" y="43"/>
                      <a:pt x="85" y="43"/>
                    </a:cubicBezTo>
                    <a:cubicBezTo>
                      <a:pt x="90" y="43"/>
                      <a:pt x="93" y="47"/>
                      <a:pt x="93" y="51"/>
                    </a:cubicBezTo>
                    <a:cubicBezTo>
                      <a:pt x="93" y="56"/>
                      <a:pt x="90" y="59"/>
                      <a:pt x="85" y="59"/>
                    </a:cubicBezTo>
                    <a:moveTo>
                      <a:pt x="59" y="59"/>
                    </a:moveTo>
                    <a:cubicBezTo>
                      <a:pt x="55" y="59"/>
                      <a:pt x="51" y="56"/>
                      <a:pt x="51" y="51"/>
                    </a:cubicBezTo>
                    <a:cubicBezTo>
                      <a:pt x="51" y="47"/>
                      <a:pt x="55" y="43"/>
                      <a:pt x="59" y="43"/>
                    </a:cubicBezTo>
                    <a:cubicBezTo>
                      <a:pt x="64" y="43"/>
                      <a:pt x="67" y="47"/>
                      <a:pt x="67" y="51"/>
                    </a:cubicBezTo>
                    <a:cubicBezTo>
                      <a:pt x="67" y="56"/>
                      <a:pt x="64" y="59"/>
                      <a:pt x="59" y="59"/>
                    </a:cubicBezTo>
                    <a:moveTo>
                      <a:pt x="34" y="59"/>
                    </a:moveTo>
                    <a:cubicBezTo>
                      <a:pt x="29" y="59"/>
                      <a:pt x="26" y="56"/>
                      <a:pt x="26" y="51"/>
                    </a:cubicBezTo>
                    <a:cubicBezTo>
                      <a:pt x="26" y="47"/>
                      <a:pt x="29" y="43"/>
                      <a:pt x="34" y="43"/>
                    </a:cubicBezTo>
                    <a:cubicBezTo>
                      <a:pt x="38" y="43"/>
                      <a:pt x="42" y="47"/>
                      <a:pt x="42" y="51"/>
                    </a:cubicBezTo>
                    <a:cubicBezTo>
                      <a:pt x="42" y="56"/>
                      <a:pt x="38" y="59"/>
                      <a:pt x="34" y="59"/>
                    </a:cubicBezTo>
                    <a:moveTo>
                      <a:pt x="59" y="0"/>
                    </a:moveTo>
                    <a:cubicBezTo>
                      <a:pt x="27" y="0"/>
                      <a:pt x="0" y="22"/>
                      <a:pt x="0" y="50"/>
                    </a:cubicBezTo>
                    <a:cubicBezTo>
                      <a:pt x="0" y="67"/>
                      <a:pt x="10" y="82"/>
                      <a:pt x="25" y="92"/>
                    </a:cubicBezTo>
                    <a:cubicBezTo>
                      <a:pt x="16" y="113"/>
                      <a:pt x="16" y="113"/>
                      <a:pt x="16" y="113"/>
                    </a:cubicBezTo>
                    <a:cubicBezTo>
                      <a:pt x="37" y="97"/>
                      <a:pt x="37" y="97"/>
                      <a:pt x="37" y="97"/>
                    </a:cubicBezTo>
                    <a:cubicBezTo>
                      <a:pt x="44" y="100"/>
                      <a:pt x="51" y="101"/>
                      <a:pt x="59" y="101"/>
                    </a:cubicBezTo>
                    <a:cubicBezTo>
                      <a:pt x="92" y="101"/>
                      <a:pt x="118" y="79"/>
                      <a:pt x="118" y="50"/>
                    </a:cubicBezTo>
                    <a:cubicBezTo>
                      <a:pt x="118" y="22"/>
                      <a:pt x="92" y="0"/>
                      <a:pt x="59"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14" name="Rectangle 17"/>
              <p:cNvSpPr>
                <a:spLocks noChangeArrowheads="1"/>
              </p:cNvSpPr>
              <p:nvPr/>
            </p:nvSpPr>
            <p:spPr bwMode="auto">
              <a:xfrm>
                <a:off x="2265363" y="3205163"/>
                <a:ext cx="287338" cy="33338"/>
              </a:xfrm>
              <a:prstGeom prst="rect">
                <a:avLst/>
              </a:prstGeom>
              <a:solidFill>
                <a:srgbClr val="6FADDB">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15" name="Freeform 18"/>
              <p:cNvSpPr>
                <a:spLocks noEditPoints="1"/>
              </p:cNvSpPr>
              <p:nvPr/>
            </p:nvSpPr>
            <p:spPr bwMode="auto">
              <a:xfrm>
                <a:off x="2265363" y="3273425"/>
                <a:ext cx="287338" cy="115888"/>
              </a:xfrm>
              <a:custGeom>
                <a:avLst/>
                <a:gdLst/>
                <a:ahLst/>
                <a:cxnLst>
                  <a:cxn ang="0">
                    <a:pos x="0" y="73"/>
                  </a:cxn>
                  <a:cxn ang="0">
                    <a:pos x="154" y="73"/>
                  </a:cxn>
                  <a:cxn ang="0">
                    <a:pos x="154" y="63"/>
                  </a:cxn>
                  <a:cxn ang="0">
                    <a:pos x="154" y="63"/>
                  </a:cxn>
                  <a:cxn ang="0">
                    <a:pos x="140" y="49"/>
                  </a:cxn>
                  <a:cxn ang="0">
                    <a:pos x="154" y="36"/>
                  </a:cxn>
                  <a:cxn ang="0">
                    <a:pos x="154" y="36"/>
                  </a:cxn>
                  <a:cxn ang="0">
                    <a:pos x="154" y="0"/>
                  </a:cxn>
                  <a:cxn ang="0">
                    <a:pos x="0" y="0"/>
                  </a:cxn>
                  <a:cxn ang="0">
                    <a:pos x="0" y="73"/>
                  </a:cxn>
                  <a:cxn ang="0">
                    <a:pos x="154" y="73"/>
                  </a:cxn>
                  <a:cxn ang="0">
                    <a:pos x="181" y="73"/>
                  </a:cxn>
                  <a:cxn ang="0">
                    <a:pos x="181" y="0"/>
                  </a:cxn>
                  <a:cxn ang="0">
                    <a:pos x="154" y="0"/>
                  </a:cxn>
                  <a:cxn ang="0">
                    <a:pos x="154" y="36"/>
                  </a:cxn>
                  <a:cxn ang="0">
                    <a:pos x="168" y="49"/>
                  </a:cxn>
                  <a:cxn ang="0">
                    <a:pos x="154" y="63"/>
                  </a:cxn>
                  <a:cxn ang="0">
                    <a:pos x="154" y="73"/>
                  </a:cxn>
                </a:cxnLst>
                <a:rect l="0" t="0" r="r" b="b"/>
                <a:pathLst>
                  <a:path w="181" h="73">
                    <a:moveTo>
                      <a:pt x="0" y="73"/>
                    </a:moveTo>
                    <a:lnTo>
                      <a:pt x="154" y="73"/>
                    </a:lnTo>
                    <a:lnTo>
                      <a:pt x="154" y="63"/>
                    </a:lnTo>
                    <a:lnTo>
                      <a:pt x="154" y="63"/>
                    </a:lnTo>
                    <a:lnTo>
                      <a:pt x="140" y="49"/>
                    </a:lnTo>
                    <a:lnTo>
                      <a:pt x="154" y="36"/>
                    </a:lnTo>
                    <a:lnTo>
                      <a:pt x="154" y="36"/>
                    </a:lnTo>
                    <a:lnTo>
                      <a:pt x="154" y="0"/>
                    </a:lnTo>
                    <a:lnTo>
                      <a:pt x="0" y="0"/>
                    </a:lnTo>
                    <a:lnTo>
                      <a:pt x="0" y="73"/>
                    </a:lnTo>
                    <a:close/>
                    <a:moveTo>
                      <a:pt x="154" y="73"/>
                    </a:moveTo>
                    <a:lnTo>
                      <a:pt x="181" y="73"/>
                    </a:lnTo>
                    <a:lnTo>
                      <a:pt x="181" y="0"/>
                    </a:lnTo>
                    <a:lnTo>
                      <a:pt x="154" y="0"/>
                    </a:lnTo>
                    <a:lnTo>
                      <a:pt x="154" y="36"/>
                    </a:lnTo>
                    <a:lnTo>
                      <a:pt x="168" y="49"/>
                    </a:lnTo>
                    <a:lnTo>
                      <a:pt x="154" y="63"/>
                    </a:lnTo>
                    <a:lnTo>
                      <a:pt x="154" y="73"/>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16" name="Freeform 19"/>
              <p:cNvSpPr>
                <a:spLocks noEditPoints="1"/>
              </p:cNvSpPr>
              <p:nvPr/>
            </p:nvSpPr>
            <p:spPr bwMode="auto">
              <a:xfrm>
                <a:off x="2109788" y="1819275"/>
                <a:ext cx="290513" cy="290513"/>
              </a:xfrm>
              <a:custGeom>
                <a:avLst/>
                <a:gdLst/>
                <a:ahLst/>
                <a:cxnLst>
                  <a:cxn ang="0">
                    <a:pos x="9" y="59"/>
                  </a:cxn>
                  <a:cxn ang="0">
                    <a:pos x="0" y="56"/>
                  </a:cxn>
                  <a:cxn ang="0">
                    <a:pos x="6" y="36"/>
                  </a:cxn>
                  <a:cxn ang="0">
                    <a:pos x="16" y="39"/>
                  </a:cxn>
                  <a:cxn ang="0">
                    <a:pos x="27" y="25"/>
                  </a:cxn>
                  <a:cxn ang="0">
                    <a:pos x="37" y="36"/>
                  </a:cxn>
                  <a:cxn ang="0">
                    <a:pos x="29" y="86"/>
                  </a:cxn>
                  <a:cxn ang="0">
                    <a:pos x="86" y="104"/>
                  </a:cxn>
                  <a:cxn ang="0">
                    <a:pos x="96" y="97"/>
                  </a:cxn>
                  <a:cxn ang="0">
                    <a:pos x="106" y="108"/>
                  </a:cxn>
                  <a:cxn ang="0">
                    <a:pos x="102" y="112"/>
                  </a:cxn>
                  <a:cxn ang="0">
                    <a:pos x="106" y="121"/>
                  </a:cxn>
                  <a:cxn ang="0">
                    <a:pos x="87" y="130"/>
                  </a:cxn>
                  <a:cxn ang="0">
                    <a:pos x="83" y="122"/>
                  </a:cxn>
                  <a:cxn ang="0">
                    <a:pos x="59" y="123"/>
                  </a:cxn>
                  <a:cxn ang="0">
                    <a:pos x="56" y="133"/>
                  </a:cxn>
                  <a:cxn ang="0">
                    <a:pos x="36" y="126"/>
                  </a:cxn>
                  <a:cxn ang="0">
                    <a:pos x="39" y="117"/>
                  </a:cxn>
                  <a:cxn ang="0">
                    <a:pos x="21" y="102"/>
                  </a:cxn>
                  <a:cxn ang="0">
                    <a:pos x="12" y="106"/>
                  </a:cxn>
                  <a:cxn ang="0">
                    <a:pos x="3" y="87"/>
                  </a:cxn>
                  <a:cxn ang="0">
                    <a:pos x="11" y="83"/>
                  </a:cxn>
                  <a:cxn ang="0">
                    <a:pos x="9" y="59"/>
                  </a:cxn>
                  <a:cxn ang="0">
                    <a:pos x="27" y="25"/>
                  </a:cxn>
                  <a:cxn ang="0">
                    <a:pos x="31" y="21"/>
                  </a:cxn>
                  <a:cxn ang="0">
                    <a:pos x="27" y="12"/>
                  </a:cxn>
                  <a:cxn ang="0">
                    <a:pos x="46" y="2"/>
                  </a:cxn>
                  <a:cxn ang="0">
                    <a:pos x="50" y="11"/>
                  </a:cxn>
                  <a:cxn ang="0">
                    <a:pos x="74" y="9"/>
                  </a:cxn>
                  <a:cxn ang="0">
                    <a:pos x="77" y="0"/>
                  </a:cxn>
                  <a:cxn ang="0">
                    <a:pos x="97" y="6"/>
                  </a:cxn>
                  <a:cxn ang="0">
                    <a:pos x="94" y="16"/>
                  </a:cxn>
                  <a:cxn ang="0">
                    <a:pos x="112" y="31"/>
                  </a:cxn>
                  <a:cxn ang="0">
                    <a:pos x="121" y="27"/>
                  </a:cxn>
                  <a:cxn ang="0">
                    <a:pos x="131" y="45"/>
                  </a:cxn>
                  <a:cxn ang="0">
                    <a:pos x="122" y="50"/>
                  </a:cxn>
                  <a:cxn ang="0">
                    <a:pos x="124" y="74"/>
                  </a:cxn>
                  <a:cxn ang="0">
                    <a:pos x="133" y="77"/>
                  </a:cxn>
                  <a:cxn ang="0">
                    <a:pos x="127" y="97"/>
                  </a:cxn>
                  <a:cxn ang="0">
                    <a:pos x="117" y="94"/>
                  </a:cxn>
                  <a:cxn ang="0">
                    <a:pos x="106" y="108"/>
                  </a:cxn>
                  <a:cxn ang="0">
                    <a:pos x="96" y="97"/>
                  </a:cxn>
                  <a:cxn ang="0">
                    <a:pos x="104" y="47"/>
                  </a:cxn>
                  <a:cxn ang="0">
                    <a:pos x="47" y="29"/>
                  </a:cxn>
                  <a:cxn ang="0">
                    <a:pos x="37" y="36"/>
                  </a:cxn>
                  <a:cxn ang="0">
                    <a:pos x="27" y="25"/>
                  </a:cxn>
                </a:cxnLst>
                <a:rect l="0" t="0" r="r" b="b"/>
                <a:pathLst>
                  <a:path w="133" h="133">
                    <a:moveTo>
                      <a:pt x="9" y="59"/>
                    </a:moveTo>
                    <a:cubicBezTo>
                      <a:pt x="0" y="56"/>
                      <a:pt x="0" y="56"/>
                      <a:pt x="0" y="56"/>
                    </a:cubicBezTo>
                    <a:cubicBezTo>
                      <a:pt x="6" y="36"/>
                      <a:pt x="6" y="36"/>
                      <a:pt x="6" y="36"/>
                    </a:cubicBezTo>
                    <a:cubicBezTo>
                      <a:pt x="16" y="39"/>
                      <a:pt x="16" y="39"/>
                      <a:pt x="16" y="39"/>
                    </a:cubicBezTo>
                    <a:cubicBezTo>
                      <a:pt x="19" y="34"/>
                      <a:pt x="22" y="29"/>
                      <a:pt x="27" y="25"/>
                    </a:cubicBezTo>
                    <a:cubicBezTo>
                      <a:pt x="37" y="36"/>
                      <a:pt x="37" y="36"/>
                      <a:pt x="37" y="36"/>
                    </a:cubicBezTo>
                    <a:cubicBezTo>
                      <a:pt x="24" y="49"/>
                      <a:pt x="20" y="69"/>
                      <a:pt x="29" y="86"/>
                    </a:cubicBezTo>
                    <a:cubicBezTo>
                      <a:pt x="39" y="107"/>
                      <a:pt x="65" y="115"/>
                      <a:pt x="86" y="104"/>
                    </a:cubicBezTo>
                    <a:cubicBezTo>
                      <a:pt x="90" y="102"/>
                      <a:pt x="93" y="100"/>
                      <a:pt x="96" y="97"/>
                    </a:cubicBezTo>
                    <a:cubicBezTo>
                      <a:pt x="106" y="108"/>
                      <a:pt x="106" y="108"/>
                      <a:pt x="106" y="108"/>
                    </a:cubicBezTo>
                    <a:cubicBezTo>
                      <a:pt x="105" y="109"/>
                      <a:pt x="103" y="111"/>
                      <a:pt x="102" y="112"/>
                    </a:cubicBezTo>
                    <a:cubicBezTo>
                      <a:pt x="106" y="121"/>
                      <a:pt x="106" y="121"/>
                      <a:pt x="106" y="121"/>
                    </a:cubicBezTo>
                    <a:cubicBezTo>
                      <a:pt x="87" y="130"/>
                      <a:pt x="87" y="130"/>
                      <a:pt x="87" y="130"/>
                    </a:cubicBezTo>
                    <a:cubicBezTo>
                      <a:pt x="83" y="122"/>
                      <a:pt x="83" y="122"/>
                      <a:pt x="83" y="122"/>
                    </a:cubicBezTo>
                    <a:cubicBezTo>
                      <a:pt x="75" y="124"/>
                      <a:pt x="67" y="124"/>
                      <a:pt x="59" y="123"/>
                    </a:cubicBezTo>
                    <a:cubicBezTo>
                      <a:pt x="56" y="133"/>
                      <a:pt x="56" y="133"/>
                      <a:pt x="56" y="133"/>
                    </a:cubicBezTo>
                    <a:cubicBezTo>
                      <a:pt x="36" y="126"/>
                      <a:pt x="36" y="126"/>
                      <a:pt x="36" y="126"/>
                    </a:cubicBezTo>
                    <a:cubicBezTo>
                      <a:pt x="39" y="117"/>
                      <a:pt x="39" y="117"/>
                      <a:pt x="39" y="117"/>
                    </a:cubicBezTo>
                    <a:cubicBezTo>
                      <a:pt x="32" y="113"/>
                      <a:pt x="26" y="108"/>
                      <a:pt x="21" y="102"/>
                    </a:cubicBezTo>
                    <a:cubicBezTo>
                      <a:pt x="12" y="106"/>
                      <a:pt x="12" y="106"/>
                      <a:pt x="12" y="106"/>
                    </a:cubicBezTo>
                    <a:cubicBezTo>
                      <a:pt x="3" y="87"/>
                      <a:pt x="3" y="87"/>
                      <a:pt x="3" y="87"/>
                    </a:cubicBezTo>
                    <a:cubicBezTo>
                      <a:pt x="11" y="83"/>
                      <a:pt x="11" y="83"/>
                      <a:pt x="11" y="83"/>
                    </a:cubicBezTo>
                    <a:cubicBezTo>
                      <a:pt x="9" y="75"/>
                      <a:pt x="8" y="67"/>
                      <a:pt x="9" y="59"/>
                    </a:cubicBezTo>
                    <a:moveTo>
                      <a:pt x="27" y="25"/>
                    </a:moveTo>
                    <a:cubicBezTo>
                      <a:pt x="28" y="24"/>
                      <a:pt x="30" y="22"/>
                      <a:pt x="31" y="21"/>
                    </a:cubicBezTo>
                    <a:cubicBezTo>
                      <a:pt x="27" y="12"/>
                      <a:pt x="27" y="12"/>
                      <a:pt x="27" y="12"/>
                    </a:cubicBezTo>
                    <a:cubicBezTo>
                      <a:pt x="46" y="2"/>
                      <a:pt x="46" y="2"/>
                      <a:pt x="46" y="2"/>
                    </a:cubicBezTo>
                    <a:cubicBezTo>
                      <a:pt x="50" y="11"/>
                      <a:pt x="50" y="11"/>
                      <a:pt x="50" y="11"/>
                    </a:cubicBezTo>
                    <a:cubicBezTo>
                      <a:pt x="58" y="9"/>
                      <a:pt x="66" y="8"/>
                      <a:pt x="74" y="9"/>
                    </a:cubicBezTo>
                    <a:cubicBezTo>
                      <a:pt x="77" y="0"/>
                      <a:pt x="77" y="0"/>
                      <a:pt x="77" y="0"/>
                    </a:cubicBezTo>
                    <a:cubicBezTo>
                      <a:pt x="97" y="6"/>
                      <a:pt x="97" y="6"/>
                      <a:pt x="97" y="6"/>
                    </a:cubicBezTo>
                    <a:cubicBezTo>
                      <a:pt x="94" y="16"/>
                      <a:pt x="94" y="16"/>
                      <a:pt x="94" y="16"/>
                    </a:cubicBezTo>
                    <a:cubicBezTo>
                      <a:pt x="101" y="20"/>
                      <a:pt x="107" y="25"/>
                      <a:pt x="112" y="31"/>
                    </a:cubicBezTo>
                    <a:cubicBezTo>
                      <a:pt x="121" y="27"/>
                      <a:pt x="121" y="27"/>
                      <a:pt x="121" y="27"/>
                    </a:cubicBezTo>
                    <a:cubicBezTo>
                      <a:pt x="131" y="45"/>
                      <a:pt x="131" y="45"/>
                      <a:pt x="131" y="45"/>
                    </a:cubicBezTo>
                    <a:cubicBezTo>
                      <a:pt x="122" y="50"/>
                      <a:pt x="122" y="50"/>
                      <a:pt x="122" y="50"/>
                    </a:cubicBezTo>
                    <a:cubicBezTo>
                      <a:pt x="124" y="58"/>
                      <a:pt x="125" y="66"/>
                      <a:pt x="124" y="74"/>
                    </a:cubicBezTo>
                    <a:cubicBezTo>
                      <a:pt x="133" y="77"/>
                      <a:pt x="133" y="77"/>
                      <a:pt x="133" y="77"/>
                    </a:cubicBezTo>
                    <a:cubicBezTo>
                      <a:pt x="127" y="97"/>
                      <a:pt x="127" y="97"/>
                      <a:pt x="127" y="97"/>
                    </a:cubicBezTo>
                    <a:cubicBezTo>
                      <a:pt x="117" y="94"/>
                      <a:pt x="117" y="94"/>
                      <a:pt x="117" y="94"/>
                    </a:cubicBezTo>
                    <a:cubicBezTo>
                      <a:pt x="114" y="99"/>
                      <a:pt x="111" y="104"/>
                      <a:pt x="106" y="108"/>
                    </a:cubicBezTo>
                    <a:cubicBezTo>
                      <a:pt x="96" y="97"/>
                      <a:pt x="96" y="97"/>
                      <a:pt x="96" y="97"/>
                    </a:cubicBezTo>
                    <a:cubicBezTo>
                      <a:pt x="109" y="84"/>
                      <a:pt x="113" y="64"/>
                      <a:pt x="104" y="47"/>
                    </a:cubicBezTo>
                    <a:cubicBezTo>
                      <a:pt x="94" y="26"/>
                      <a:pt x="68" y="18"/>
                      <a:pt x="47" y="29"/>
                    </a:cubicBezTo>
                    <a:cubicBezTo>
                      <a:pt x="43" y="31"/>
                      <a:pt x="40" y="33"/>
                      <a:pt x="37" y="36"/>
                    </a:cubicBezTo>
                    <a:lnTo>
                      <a:pt x="27" y="25"/>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17" name="Freeform 20"/>
              <p:cNvSpPr>
                <a:spLocks noEditPoints="1"/>
              </p:cNvSpPr>
              <p:nvPr/>
            </p:nvSpPr>
            <p:spPr bwMode="auto">
              <a:xfrm>
                <a:off x="2081213" y="1624013"/>
                <a:ext cx="203200" cy="203200"/>
              </a:xfrm>
              <a:custGeom>
                <a:avLst/>
                <a:gdLst/>
                <a:ahLst/>
                <a:cxnLst>
                  <a:cxn ang="0">
                    <a:pos x="6" y="41"/>
                  </a:cxn>
                  <a:cxn ang="0">
                    <a:pos x="0" y="39"/>
                  </a:cxn>
                  <a:cxn ang="0">
                    <a:pos x="4" y="25"/>
                  </a:cxn>
                  <a:cxn ang="0">
                    <a:pos x="11" y="27"/>
                  </a:cxn>
                  <a:cxn ang="0">
                    <a:pos x="18" y="17"/>
                  </a:cxn>
                  <a:cxn ang="0">
                    <a:pos x="26" y="25"/>
                  </a:cxn>
                  <a:cxn ang="0">
                    <a:pos x="20" y="60"/>
                  </a:cxn>
                  <a:cxn ang="0">
                    <a:pos x="60" y="72"/>
                  </a:cxn>
                  <a:cxn ang="0">
                    <a:pos x="67" y="67"/>
                  </a:cxn>
                  <a:cxn ang="0">
                    <a:pos x="74" y="75"/>
                  </a:cxn>
                  <a:cxn ang="0">
                    <a:pos x="71" y="78"/>
                  </a:cxn>
                  <a:cxn ang="0">
                    <a:pos x="74" y="84"/>
                  </a:cxn>
                  <a:cxn ang="0">
                    <a:pos x="61" y="91"/>
                  </a:cxn>
                  <a:cxn ang="0">
                    <a:pos x="58" y="85"/>
                  </a:cxn>
                  <a:cxn ang="0">
                    <a:pos x="41" y="86"/>
                  </a:cxn>
                  <a:cxn ang="0">
                    <a:pos x="39" y="93"/>
                  </a:cxn>
                  <a:cxn ang="0">
                    <a:pos x="25" y="88"/>
                  </a:cxn>
                  <a:cxn ang="0">
                    <a:pos x="27" y="81"/>
                  </a:cxn>
                  <a:cxn ang="0">
                    <a:pos x="14" y="71"/>
                  </a:cxn>
                  <a:cxn ang="0">
                    <a:pos x="8" y="74"/>
                  </a:cxn>
                  <a:cxn ang="0">
                    <a:pos x="2" y="61"/>
                  </a:cxn>
                  <a:cxn ang="0">
                    <a:pos x="8" y="58"/>
                  </a:cxn>
                  <a:cxn ang="0">
                    <a:pos x="6" y="41"/>
                  </a:cxn>
                  <a:cxn ang="0">
                    <a:pos x="18" y="17"/>
                  </a:cxn>
                  <a:cxn ang="0">
                    <a:pos x="22" y="14"/>
                  </a:cxn>
                  <a:cxn ang="0">
                    <a:pos x="19" y="8"/>
                  </a:cxn>
                  <a:cxn ang="0">
                    <a:pos x="32" y="1"/>
                  </a:cxn>
                  <a:cxn ang="0">
                    <a:pos x="35" y="8"/>
                  </a:cxn>
                  <a:cxn ang="0">
                    <a:pos x="51" y="6"/>
                  </a:cxn>
                  <a:cxn ang="0">
                    <a:pos x="54" y="0"/>
                  </a:cxn>
                  <a:cxn ang="0">
                    <a:pos x="68" y="4"/>
                  </a:cxn>
                  <a:cxn ang="0">
                    <a:pos x="65" y="11"/>
                  </a:cxn>
                  <a:cxn ang="0">
                    <a:pos x="78" y="22"/>
                  </a:cxn>
                  <a:cxn ang="0">
                    <a:pos x="84" y="18"/>
                  </a:cxn>
                  <a:cxn ang="0">
                    <a:pos x="91" y="31"/>
                  </a:cxn>
                  <a:cxn ang="0">
                    <a:pos x="85" y="35"/>
                  </a:cxn>
                  <a:cxn ang="0">
                    <a:pos x="86" y="51"/>
                  </a:cxn>
                  <a:cxn ang="0">
                    <a:pos x="93" y="53"/>
                  </a:cxn>
                  <a:cxn ang="0">
                    <a:pos x="88" y="67"/>
                  </a:cxn>
                  <a:cxn ang="0">
                    <a:pos x="82" y="65"/>
                  </a:cxn>
                  <a:cxn ang="0">
                    <a:pos x="74" y="75"/>
                  </a:cxn>
                  <a:cxn ang="0">
                    <a:pos x="67" y="67"/>
                  </a:cxn>
                  <a:cxn ang="0">
                    <a:pos x="73" y="33"/>
                  </a:cxn>
                  <a:cxn ang="0">
                    <a:pos x="33" y="20"/>
                  </a:cxn>
                  <a:cxn ang="0">
                    <a:pos x="26" y="25"/>
                  </a:cxn>
                  <a:cxn ang="0">
                    <a:pos x="18" y="17"/>
                  </a:cxn>
                </a:cxnLst>
                <a:rect l="0" t="0" r="r" b="b"/>
                <a:pathLst>
                  <a:path w="93" h="93">
                    <a:moveTo>
                      <a:pt x="6" y="41"/>
                    </a:moveTo>
                    <a:cubicBezTo>
                      <a:pt x="0" y="39"/>
                      <a:pt x="0" y="39"/>
                      <a:pt x="0" y="39"/>
                    </a:cubicBezTo>
                    <a:cubicBezTo>
                      <a:pt x="4" y="25"/>
                      <a:pt x="4" y="25"/>
                      <a:pt x="4" y="25"/>
                    </a:cubicBezTo>
                    <a:cubicBezTo>
                      <a:pt x="11" y="27"/>
                      <a:pt x="11" y="27"/>
                      <a:pt x="11" y="27"/>
                    </a:cubicBezTo>
                    <a:cubicBezTo>
                      <a:pt x="13" y="23"/>
                      <a:pt x="15" y="20"/>
                      <a:pt x="18" y="17"/>
                    </a:cubicBezTo>
                    <a:cubicBezTo>
                      <a:pt x="26" y="25"/>
                      <a:pt x="26" y="25"/>
                      <a:pt x="26" y="25"/>
                    </a:cubicBezTo>
                    <a:cubicBezTo>
                      <a:pt x="16" y="34"/>
                      <a:pt x="14" y="48"/>
                      <a:pt x="20" y="60"/>
                    </a:cubicBezTo>
                    <a:cubicBezTo>
                      <a:pt x="27" y="74"/>
                      <a:pt x="45" y="80"/>
                      <a:pt x="60" y="72"/>
                    </a:cubicBezTo>
                    <a:cubicBezTo>
                      <a:pt x="62" y="71"/>
                      <a:pt x="65" y="69"/>
                      <a:pt x="67" y="67"/>
                    </a:cubicBezTo>
                    <a:cubicBezTo>
                      <a:pt x="74" y="75"/>
                      <a:pt x="74" y="75"/>
                      <a:pt x="74" y="75"/>
                    </a:cubicBezTo>
                    <a:cubicBezTo>
                      <a:pt x="73" y="76"/>
                      <a:pt x="72" y="77"/>
                      <a:pt x="71" y="78"/>
                    </a:cubicBezTo>
                    <a:cubicBezTo>
                      <a:pt x="74" y="84"/>
                      <a:pt x="74" y="84"/>
                      <a:pt x="74" y="84"/>
                    </a:cubicBezTo>
                    <a:cubicBezTo>
                      <a:pt x="61" y="91"/>
                      <a:pt x="61" y="91"/>
                      <a:pt x="61" y="91"/>
                    </a:cubicBezTo>
                    <a:cubicBezTo>
                      <a:pt x="58" y="85"/>
                      <a:pt x="58" y="85"/>
                      <a:pt x="58" y="85"/>
                    </a:cubicBezTo>
                    <a:cubicBezTo>
                      <a:pt x="52" y="86"/>
                      <a:pt x="47" y="87"/>
                      <a:pt x="41" y="86"/>
                    </a:cubicBezTo>
                    <a:cubicBezTo>
                      <a:pt x="39" y="93"/>
                      <a:pt x="39" y="93"/>
                      <a:pt x="39" y="93"/>
                    </a:cubicBezTo>
                    <a:cubicBezTo>
                      <a:pt x="25" y="88"/>
                      <a:pt x="25" y="88"/>
                      <a:pt x="25" y="88"/>
                    </a:cubicBezTo>
                    <a:cubicBezTo>
                      <a:pt x="27" y="81"/>
                      <a:pt x="27" y="81"/>
                      <a:pt x="27" y="81"/>
                    </a:cubicBezTo>
                    <a:cubicBezTo>
                      <a:pt x="22" y="79"/>
                      <a:pt x="18" y="75"/>
                      <a:pt x="14" y="71"/>
                    </a:cubicBezTo>
                    <a:cubicBezTo>
                      <a:pt x="8" y="74"/>
                      <a:pt x="8" y="74"/>
                      <a:pt x="8" y="74"/>
                    </a:cubicBezTo>
                    <a:cubicBezTo>
                      <a:pt x="2" y="61"/>
                      <a:pt x="2" y="61"/>
                      <a:pt x="2" y="61"/>
                    </a:cubicBezTo>
                    <a:cubicBezTo>
                      <a:pt x="8" y="58"/>
                      <a:pt x="8" y="58"/>
                      <a:pt x="8" y="58"/>
                    </a:cubicBezTo>
                    <a:cubicBezTo>
                      <a:pt x="6" y="52"/>
                      <a:pt x="6" y="46"/>
                      <a:pt x="6" y="41"/>
                    </a:cubicBezTo>
                    <a:moveTo>
                      <a:pt x="18" y="17"/>
                    </a:moveTo>
                    <a:cubicBezTo>
                      <a:pt x="19" y="16"/>
                      <a:pt x="21" y="15"/>
                      <a:pt x="22" y="14"/>
                    </a:cubicBezTo>
                    <a:cubicBezTo>
                      <a:pt x="19" y="8"/>
                      <a:pt x="19" y="8"/>
                      <a:pt x="19" y="8"/>
                    </a:cubicBezTo>
                    <a:cubicBezTo>
                      <a:pt x="32" y="1"/>
                      <a:pt x="32" y="1"/>
                      <a:pt x="32" y="1"/>
                    </a:cubicBezTo>
                    <a:cubicBezTo>
                      <a:pt x="35" y="8"/>
                      <a:pt x="35" y="8"/>
                      <a:pt x="35" y="8"/>
                    </a:cubicBezTo>
                    <a:cubicBezTo>
                      <a:pt x="40" y="6"/>
                      <a:pt x="46" y="6"/>
                      <a:pt x="51" y="6"/>
                    </a:cubicBezTo>
                    <a:cubicBezTo>
                      <a:pt x="54" y="0"/>
                      <a:pt x="54" y="0"/>
                      <a:pt x="54" y="0"/>
                    </a:cubicBezTo>
                    <a:cubicBezTo>
                      <a:pt x="68" y="4"/>
                      <a:pt x="68" y="4"/>
                      <a:pt x="68" y="4"/>
                    </a:cubicBezTo>
                    <a:cubicBezTo>
                      <a:pt x="65" y="11"/>
                      <a:pt x="65" y="11"/>
                      <a:pt x="65" y="11"/>
                    </a:cubicBezTo>
                    <a:cubicBezTo>
                      <a:pt x="70" y="13"/>
                      <a:pt x="75" y="17"/>
                      <a:pt x="78" y="22"/>
                    </a:cubicBezTo>
                    <a:cubicBezTo>
                      <a:pt x="84" y="18"/>
                      <a:pt x="84" y="18"/>
                      <a:pt x="84" y="18"/>
                    </a:cubicBezTo>
                    <a:cubicBezTo>
                      <a:pt x="91" y="31"/>
                      <a:pt x="91" y="31"/>
                      <a:pt x="91" y="31"/>
                    </a:cubicBezTo>
                    <a:cubicBezTo>
                      <a:pt x="85" y="35"/>
                      <a:pt x="85" y="35"/>
                      <a:pt x="85" y="35"/>
                    </a:cubicBezTo>
                    <a:cubicBezTo>
                      <a:pt x="86" y="40"/>
                      <a:pt x="87" y="46"/>
                      <a:pt x="86" y="51"/>
                    </a:cubicBezTo>
                    <a:cubicBezTo>
                      <a:pt x="93" y="53"/>
                      <a:pt x="93" y="53"/>
                      <a:pt x="93" y="53"/>
                    </a:cubicBezTo>
                    <a:cubicBezTo>
                      <a:pt x="88" y="67"/>
                      <a:pt x="88" y="67"/>
                      <a:pt x="88" y="67"/>
                    </a:cubicBezTo>
                    <a:cubicBezTo>
                      <a:pt x="82" y="65"/>
                      <a:pt x="82" y="65"/>
                      <a:pt x="82" y="65"/>
                    </a:cubicBezTo>
                    <a:cubicBezTo>
                      <a:pt x="80" y="69"/>
                      <a:pt x="77" y="72"/>
                      <a:pt x="74" y="75"/>
                    </a:cubicBezTo>
                    <a:cubicBezTo>
                      <a:pt x="67" y="67"/>
                      <a:pt x="67" y="67"/>
                      <a:pt x="67" y="67"/>
                    </a:cubicBezTo>
                    <a:cubicBezTo>
                      <a:pt x="76" y="59"/>
                      <a:pt x="79" y="44"/>
                      <a:pt x="73" y="33"/>
                    </a:cubicBezTo>
                    <a:cubicBezTo>
                      <a:pt x="65" y="18"/>
                      <a:pt x="47" y="12"/>
                      <a:pt x="33" y="20"/>
                    </a:cubicBezTo>
                    <a:cubicBezTo>
                      <a:pt x="30" y="21"/>
                      <a:pt x="28" y="23"/>
                      <a:pt x="26" y="25"/>
                    </a:cubicBezTo>
                    <a:lnTo>
                      <a:pt x="18" y="17"/>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18" name="Freeform 21"/>
              <p:cNvSpPr>
                <a:spLocks noEditPoints="1"/>
              </p:cNvSpPr>
              <p:nvPr/>
            </p:nvSpPr>
            <p:spPr bwMode="auto">
              <a:xfrm>
                <a:off x="1938338" y="3132138"/>
                <a:ext cx="309563" cy="33338"/>
              </a:xfrm>
              <a:custGeom>
                <a:avLst/>
                <a:gdLst/>
                <a:ahLst/>
                <a:cxnLst>
                  <a:cxn ang="0">
                    <a:pos x="13" y="15"/>
                  </a:cxn>
                  <a:cxn ang="0">
                    <a:pos x="18" y="15"/>
                  </a:cxn>
                  <a:cxn ang="0">
                    <a:pos x="18" y="14"/>
                  </a:cxn>
                  <a:cxn ang="0">
                    <a:pos x="12" y="8"/>
                  </a:cxn>
                  <a:cxn ang="0">
                    <a:pos x="18" y="2"/>
                  </a:cxn>
                  <a:cxn ang="0">
                    <a:pos x="18" y="0"/>
                  </a:cxn>
                  <a:cxn ang="0">
                    <a:pos x="13" y="0"/>
                  </a:cxn>
                  <a:cxn ang="0">
                    <a:pos x="13" y="15"/>
                  </a:cxn>
                  <a:cxn ang="0">
                    <a:pos x="18" y="15"/>
                  </a:cxn>
                  <a:cxn ang="0">
                    <a:pos x="123" y="15"/>
                  </a:cxn>
                  <a:cxn ang="0">
                    <a:pos x="123" y="14"/>
                  </a:cxn>
                  <a:cxn ang="0">
                    <a:pos x="117" y="8"/>
                  </a:cxn>
                  <a:cxn ang="0">
                    <a:pos x="123" y="2"/>
                  </a:cxn>
                  <a:cxn ang="0">
                    <a:pos x="123" y="0"/>
                  </a:cxn>
                  <a:cxn ang="0">
                    <a:pos x="18" y="0"/>
                  </a:cxn>
                  <a:cxn ang="0">
                    <a:pos x="18" y="2"/>
                  </a:cxn>
                  <a:cxn ang="0">
                    <a:pos x="24" y="8"/>
                  </a:cxn>
                  <a:cxn ang="0">
                    <a:pos x="18" y="14"/>
                  </a:cxn>
                  <a:cxn ang="0">
                    <a:pos x="18" y="15"/>
                  </a:cxn>
                  <a:cxn ang="0">
                    <a:pos x="123" y="15"/>
                  </a:cxn>
                  <a:cxn ang="0">
                    <a:pos x="127" y="15"/>
                  </a:cxn>
                  <a:cxn ang="0">
                    <a:pos x="127" y="0"/>
                  </a:cxn>
                  <a:cxn ang="0">
                    <a:pos x="123" y="0"/>
                  </a:cxn>
                  <a:cxn ang="0">
                    <a:pos x="123" y="2"/>
                  </a:cxn>
                  <a:cxn ang="0">
                    <a:pos x="129" y="8"/>
                  </a:cxn>
                  <a:cxn ang="0">
                    <a:pos x="123" y="14"/>
                  </a:cxn>
                  <a:cxn ang="0">
                    <a:pos x="123" y="15"/>
                  </a:cxn>
                </a:cxnLst>
                <a:rect l="0" t="0" r="r" b="b"/>
                <a:pathLst>
                  <a:path w="141" h="15">
                    <a:moveTo>
                      <a:pt x="13" y="15"/>
                    </a:moveTo>
                    <a:cubicBezTo>
                      <a:pt x="18" y="15"/>
                      <a:pt x="18" y="15"/>
                      <a:pt x="18" y="15"/>
                    </a:cubicBezTo>
                    <a:cubicBezTo>
                      <a:pt x="18" y="14"/>
                      <a:pt x="18" y="14"/>
                      <a:pt x="18" y="14"/>
                    </a:cubicBezTo>
                    <a:cubicBezTo>
                      <a:pt x="15" y="14"/>
                      <a:pt x="12" y="11"/>
                      <a:pt x="12" y="8"/>
                    </a:cubicBezTo>
                    <a:cubicBezTo>
                      <a:pt x="12" y="4"/>
                      <a:pt x="15" y="2"/>
                      <a:pt x="18" y="2"/>
                    </a:cubicBezTo>
                    <a:cubicBezTo>
                      <a:pt x="18" y="0"/>
                      <a:pt x="18" y="0"/>
                      <a:pt x="18" y="0"/>
                    </a:cubicBezTo>
                    <a:cubicBezTo>
                      <a:pt x="13" y="0"/>
                      <a:pt x="13" y="0"/>
                      <a:pt x="13" y="0"/>
                    </a:cubicBezTo>
                    <a:cubicBezTo>
                      <a:pt x="0" y="0"/>
                      <a:pt x="1" y="15"/>
                      <a:pt x="13" y="15"/>
                    </a:cubicBezTo>
                    <a:moveTo>
                      <a:pt x="18" y="15"/>
                    </a:moveTo>
                    <a:cubicBezTo>
                      <a:pt x="123" y="15"/>
                      <a:pt x="123" y="15"/>
                      <a:pt x="123" y="15"/>
                    </a:cubicBezTo>
                    <a:cubicBezTo>
                      <a:pt x="123" y="14"/>
                      <a:pt x="123" y="14"/>
                      <a:pt x="123" y="14"/>
                    </a:cubicBezTo>
                    <a:cubicBezTo>
                      <a:pt x="120" y="14"/>
                      <a:pt x="117" y="11"/>
                      <a:pt x="117" y="8"/>
                    </a:cubicBezTo>
                    <a:cubicBezTo>
                      <a:pt x="117" y="4"/>
                      <a:pt x="120" y="2"/>
                      <a:pt x="123" y="2"/>
                    </a:cubicBezTo>
                    <a:cubicBezTo>
                      <a:pt x="123" y="0"/>
                      <a:pt x="123" y="0"/>
                      <a:pt x="123" y="0"/>
                    </a:cubicBezTo>
                    <a:cubicBezTo>
                      <a:pt x="88" y="0"/>
                      <a:pt x="53" y="0"/>
                      <a:pt x="18" y="0"/>
                    </a:cubicBezTo>
                    <a:cubicBezTo>
                      <a:pt x="18" y="2"/>
                      <a:pt x="18" y="2"/>
                      <a:pt x="18" y="2"/>
                    </a:cubicBezTo>
                    <a:cubicBezTo>
                      <a:pt x="21" y="2"/>
                      <a:pt x="24" y="4"/>
                      <a:pt x="24" y="8"/>
                    </a:cubicBezTo>
                    <a:cubicBezTo>
                      <a:pt x="24" y="11"/>
                      <a:pt x="21" y="14"/>
                      <a:pt x="18" y="14"/>
                    </a:cubicBezTo>
                    <a:lnTo>
                      <a:pt x="18" y="15"/>
                    </a:lnTo>
                    <a:close/>
                    <a:moveTo>
                      <a:pt x="123" y="15"/>
                    </a:moveTo>
                    <a:cubicBezTo>
                      <a:pt x="127" y="15"/>
                      <a:pt x="127" y="15"/>
                      <a:pt x="127" y="15"/>
                    </a:cubicBezTo>
                    <a:cubicBezTo>
                      <a:pt x="140" y="15"/>
                      <a:pt x="141" y="0"/>
                      <a:pt x="127" y="0"/>
                    </a:cubicBezTo>
                    <a:cubicBezTo>
                      <a:pt x="123" y="0"/>
                      <a:pt x="123" y="0"/>
                      <a:pt x="123" y="0"/>
                    </a:cubicBezTo>
                    <a:cubicBezTo>
                      <a:pt x="123" y="2"/>
                      <a:pt x="123" y="2"/>
                      <a:pt x="123" y="2"/>
                    </a:cubicBezTo>
                    <a:cubicBezTo>
                      <a:pt x="126" y="2"/>
                      <a:pt x="129" y="4"/>
                      <a:pt x="129" y="8"/>
                    </a:cubicBezTo>
                    <a:cubicBezTo>
                      <a:pt x="129" y="11"/>
                      <a:pt x="126" y="14"/>
                      <a:pt x="123" y="14"/>
                    </a:cubicBezTo>
                    <a:lnTo>
                      <a:pt x="123" y="15"/>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19" name="Oval 22"/>
              <p:cNvSpPr>
                <a:spLocks noChangeArrowheads="1"/>
              </p:cNvSpPr>
              <p:nvPr/>
            </p:nvSpPr>
            <p:spPr bwMode="auto">
              <a:xfrm>
                <a:off x="2095500" y="3025775"/>
                <a:ext cx="28575" cy="25400"/>
              </a:xfrm>
              <a:prstGeom prst="ellipse">
                <a:avLst/>
              </a:pr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0" name="Freeform 23"/>
              <p:cNvSpPr>
                <a:spLocks/>
              </p:cNvSpPr>
              <p:nvPr/>
            </p:nvSpPr>
            <p:spPr bwMode="auto">
              <a:xfrm>
                <a:off x="2111375" y="3043238"/>
                <a:ext cx="103188" cy="114300"/>
              </a:xfrm>
              <a:custGeom>
                <a:avLst/>
                <a:gdLst/>
                <a:ahLst/>
                <a:cxnLst>
                  <a:cxn ang="0">
                    <a:pos x="46" y="47"/>
                  </a:cxn>
                  <a:cxn ang="0">
                    <a:pos x="5" y="1"/>
                  </a:cxn>
                  <a:cxn ang="0">
                    <a:pos x="1" y="1"/>
                  </a:cxn>
                  <a:cxn ang="0">
                    <a:pos x="1" y="4"/>
                  </a:cxn>
                  <a:cxn ang="0">
                    <a:pos x="42" y="51"/>
                  </a:cxn>
                  <a:cxn ang="0">
                    <a:pos x="46" y="51"/>
                  </a:cxn>
                  <a:cxn ang="0">
                    <a:pos x="46" y="47"/>
                  </a:cxn>
                </a:cxnLst>
                <a:rect l="0" t="0" r="r" b="b"/>
                <a:pathLst>
                  <a:path w="47" h="52">
                    <a:moveTo>
                      <a:pt x="46" y="47"/>
                    </a:moveTo>
                    <a:cubicBezTo>
                      <a:pt x="5" y="1"/>
                      <a:pt x="5" y="1"/>
                      <a:pt x="5" y="1"/>
                    </a:cubicBezTo>
                    <a:cubicBezTo>
                      <a:pt x="4" y="0"/>
                      <a:pt x="2" y="0"/>
                      <a:pt x="1" y="1"/>
                    </a:cubicBezTo>
                    <a:cubicBezTo>
                      <a:pt x="0" y="2"/>
                      <a:pt x="0" y="3"/>
                      <a:pt x="1" y="4"/>
                    </a:cubicBezTo>
                    <a:cubicBezTo>
                      <a:pt x="42" y="51"/>
                      <a:pt x="42" y="51"/>
                      <a:pt x="42" y="51"/>
                    </a:cubicBezTo>
                    <a:cubicBezTo>
                      <a:pt x="43" y="52"/>
                      <a:pt x="45" y="52"/>
                      <a:pt x="46" y="51"/>
                    </a:cubicBezTo>
                    <a:cubicBezTo>
                      <a:pt x="47" y="50"/>
                      <a:pt x="47" y="48"/>
                      <a:pt x="46" y="47"/>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1" name="Oval 24"/>
              <p:cNvSpPr>
                <a:spLocks noChangeArrowheads="1"/>
              </p:cNvSpPr>
              <p:nvPr/>
            </p:nvSpPr>
            <p:spPr bwMode="auto">
              <a:xfrm>
                <a:off x="2060575" y="3025775"/>
                <a:ext cx="26988" cy="25400"/>
              </a:xfrm>
              <a:prstGeom prst="ellipse">
                <a:avLst/>
              </a:pr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2" name="Freeform 25"/>
              <p:cNvSpPr>
                <a:spLocks/>
              </p:cNvSpPr>
              <p:nvPr/>
            </p:nvSpPr>
            <p:spPr bwMode="auto">
              <a:xfrm>
                <a:off x="1971675" y="3032125"/>
                <a:ext cx="111125" cy="125413"/>
              </a:xfrm>
              <a:custGeom>
                <a:avLst/>
                <a:gdLst/>
                <a:ahLst/>
                <a:cxnLst>
                  <a:cxn ang="0">
                    <a:pos x="1" y="52"/>
                  </a:cxn>
                  <a:cxn ang="0">
                    <a:pos x="46" y="2"/>
                  </a:cxn>
                  <a:cxn ang="0">
                    <a:pos x="49" y="1"/>
                  </a:cxn>
                  <a:cxn ang="0">
                    <a:pos x="50" y="5"/>
                  </a:cxn>
                  <a:cxn ang="0">
                    <a:pos x="4" y="56"/>
                  </a:cxn>
                  <a:cxn ang="0">
                    <a:pos x="1" y="56"/>
                  </a:cxn>
                  <a:cxn ang="0">
                    <a:pos x="1" y="52"/>
                  </a:cxn>
                </a:cxnLst>
                <a:rect l="0" t="0" r="r" b="b"/>
                <a:pathLst>
                  <a:path w="51" h="57">
                    <a:moveTo>
                      <a:pt x="1" y="52"/>
                    </a:moveTo>
                    <a:cubicBezTo>
                      <a:pt x="46" y="2"/>
                      <a:pt x="46" y="2"/>
                      <a:pt x="46" y="2"/>
                    </a:cubicBezTo>
                    <a:cubicBezTo>
                      <a:pt x="47" y="1"/>
                      <a:pt x="48" y="0"/>
                      <a:pt x="49" y="1"/>
                    </a:cubicBezTo>
                    <a:cubicBezTo>
                      <a:pt x="50" y="2"/>
                      <a:pt x="51" y="4"/>
                      <a:pt x="50" y="5"/>
                    </a:cubicBezTo>
                    <a:cubicBezTo>
                      <a:pt x="4" y="56"/>
                      <a:pt x="4" y="56"/>
                      <a:pt x="4" y="56"/>
                    </a:cubicBezTo>
                    <a:cubicBezTo>
                      <a:pt x="4" y="57"/>
                      <a:pt x="2" y="57"/>
                      <a:pt x="1" y="56"/>
                    </a:cubicBezTo>
                    <a:cubicBezTo>
                      <a:pt x="0" y="55"/>
                      <a:pt x="0" y="53"/>
                      <a:pt x="1" y="52"/>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3" name="Freeform 26"/>
              <p:cNvSpPr>
                <a:spLocks noEditPoints="1"/>
              </p:cNvSpPr>
              <p:nvPr/>
            </p:nvSpPr>
            <p:spPr bwMode="auto">
              <a:xfrm>
                <a:off x="1970088" y="3175000"/>
                <a:ext cx="246063" cy="95250"/>
              </a:xfrm>
              <a:custGeom>
                <a:avLst/>
                <a:gdLst/>
                <a:ahLst/>
                <a:cxnLst>
                  <a:cxn ang="0">
                    <a:pos x="6" y="32"/>
                  </a:cxn>
                  <a:cxn ang="0">
                    <a:pos x="21" y="0"/>
                  </a:cxn>
                  <a:cxn ang="0">
                    <a:pos x="20" y="4"/>
                  </a:cxn>
                  <a:cxn ang="0">
                    <a:pos x="17" y="20"/>
                  </a:cxn>
                  <a:cxn ang="0">
                    <a:pos x="21" y="35"/>
                  </a:cxn>
                  <a:cxn ang="0">
                    <a:pos x="21" y="0"/>
                  </a:cxn>
                  <a:cxn ang="0">
                    <a:pos x="39" y="4"/>
                  </a:cxn>
                  <a:cxn ang="0">
                    <a:pos x="34" y="9"/>
                  </a:cxn>
                  <a:cxn ang="0">
                    <a:pos x="35" y="31"/>
                  </a:cxn>
                  <a:cxn ang="0">
                    <a:pos x="39" y="44"/>
                  </a:cxn>
                  <a:cxn ang="0">
                    <a:pos x="21" y="35"/>
                  </a:cxn>
                  <a:cxn ang="0">
                    <a:pos x="27" y="31"/>
                  </a:cxn>
                  <a:cxn ang="0">
                    <a:pos x="25" y="9"/>
                  </a:cxn>
                  <a:cxn ang="0">
                    <a:pos x="21" y="0"/>
                  </a:cxn>
                  <a:cxn ang="0">
                    <a:pos x="56" y="0"/>
                  </a:cxn>
                  <a:cxn ang="0">
                    <a:pos x="52" y="9"/>
                  </a:cxn>
                  <a:cxn ang="0">
                    <a:pos x="52" y="31"/>
                  </a:cxn>
                  <a:cxn ang="0">
                    <a:pos x="56" y="35"/>
                  </a:cxn>
                  <a:cxn ang="0">
                    <a:pos x="39" y="44"/>
                  </a:cxn>
                  <a:cxn ang="0">
                    <a:pos x="40" y="35"/>
                  </a:cxn>
                  <a:cxn ang="0">
                    <a:pos x="44" y="20"/>
                  </a:cxn>
                  <a:cxn ang="0">
                    <a:pos x="39" y="4"/>
                  </a:cxn>
                  <a:cxn ang="0">
                    <a:pos x="56" y="0"/>
                  </a:cxn>
                  <a:cxn ang="0">
                    <a:pos x="74" y="4"/>
                  </a:cxn>
                  <a:cxn ang="0">
                    <a:pos x="69" y="20"/>
                  </a:cxn>
                  <a:cxn ang="0">
                    <a:pos x="73" y="35"/>
                  </a:cxn>
                  <a:cxn ang="0">
                    <a:pos x="74" y="44"/>
                  </a:cxn>
                  <a:cxn ang="0">
                    <a:pos x="56" y="35"/>
                  </a:cxn>
                  <a:cxn ang="0">
                    <a:pos x="61" y="20"/>
                  </a:cxn>
                  <a:cxn ang="0">
                    <a:pos x="56" y="4"/>
                  </a:cxn>
                  <a:cxn ang="0">
                    <a:pos x="56" y="0"/>
                  </a:cxn>
                  <a:cxn ang="0">
                    <a:pos x="92" y="0"/>
                  </a:cxn>
                  <a:cxn ang="0">
                    <a:pos x="88" y="9"/>
                  </a:cxn>
                  <a:cxn ang="0">
                    <a:pos x="86" y="31"/>
                  </a:cxn>
                  <a:cxn ang="0">
                    <a:pos x="92" y="35"/>
                  </a:cxn>
                  <a:cxn ang="0">
                    <a:pos x="74" y="44"/>
                  </a:cxn>
                  <a:cxn ang="0">
                    <a:pos x="78" y="31"/>
                  </a:cxn>
                  <a:cxn ang="0">
                    <a:pos x="79" y="9"/>
                  </a:cxn>
                  <a:cxn ang="0">
                    <a:pos x="74" y="4"/>
                  </a:cxn>
                  <a:cxn ang="0">
                    <a:pos x="92" y="0"/>
                  </a:cxn>
                  <a:cxn ang="0">
                    <a:pos x="107" y="32"/>
                  </a:cxn>
                  <a:cxn ang="0">
                    <a:pos x="92" y="44"/>
                  </a:cxn>
                  <a:cxn ang="0">
                    <a:pos x="94" y="31"/>
                  </a:cxn>
                  <a:cxn ang="0">
                    <a:pos x="97" y="9"/>
                  </a:cxn>
                  <a:cxn ang="0">
                    <a:pos x="92" y="5"/>
                  </a:cxn>
                </a:cxnLst>
                <a:rect l="0" t="0" r="r" b="b"/>
                <a:pathLst>
                  <a:path w="113" h="44">
                    <a:moveTo>
                      <a:pt x="21" y="44"/>
                    </a:moveTo>
                    <a:cubicBezTo>
                      <a:pt x="10" y="44"/>
                      <a:pt x="7" y="39"/>
                      <a:pt x="6" y="32"/>
                    </a:cubicBezTo>
                    <a:cubicBezTo>
                      <a:pt x="0" y="0"/>
                      <a:pt x="0" y="0"/>
                      <a:pt x="0" y="0"/>
                    </a:cubicBezTo>
                    <a:cubicBezTo>
                      <a:pt x="21" y="0"/>
                      <a:pt x="21" y="0"/>
                      <a:pt x="21" y="0"/>
                    </a:cubicBezTo>
                    <a:cubicBezTo>
                      <a:pt x="21" y="5"/>
                      <a:pt x="21" y="5"/>
                      <a:pt x="21" y="5"/>
                    </a:cubicBezTo>
                    <a:cubicBezTo>
                      <a:pt x="21" y="4"/>
                      <a:pt x="20" y="4"/>
                      <a:pt x="20" y="4"/>
                    </a:cubicBezTo>
                    <a:cubicBezTo>
                      <a:pt x="17" y="4"/>
                      <a:pt x="15" y="6"/>
                      <a:pt x="16" y="9"/>
                    </a:cubicBezTo>
                    <a:cubicBezTo>
                      <a:pt x="16" y="12"/>
                      <a:pt x="17" y="16"/>
                      <a:pt x="17" y="20"/>
                    </a:cubicBezTo>
                    <a:cubicBezTo>
                      <a:pt x="18" y="23"/>
                      <a:pt x="18" y="27"/>
                      <a:pt x="19" y="31"/>
                    </a:cubicBezTo>
                    <a:cubicBezTo>
                      <a:pt x="19" y="32"/>
                      <a:pt x="20" y="34"/>
                      <a:pt x="21" y="35"/>
                    </a:cubicBezTo>
                    <a:cubicBezTo>
                      <a:pt x="21" y="44"/>
                      <a:pt x="21" y="44"/>
                      <a:pt x="21" y="44"/>
                    </a:cubicBezTo>
                    <a:close/>
                    <a:moveTo>
                      <a:pt x="21" y="0"/>
                    </a:moveTo>
                    <a:cubicBezTo>
                      <a:pt x="39" y="0"/>
                      <a:pt x="39" y="0"/>
                      <a:pt x="39" y="0"/>
                    </a:cubicBezTo>
                    <a:cubicBezTo>
                      <a:pt x="39" y="4"/>
                      <a:pt x="39" y="4"/>
                      <a:pt x="39" y="4"/>
                    </a:cubicBezTo>
                    <a:cubicBezTo>
                      <a:pt x="39" y="4"/>
                      <a:pt x="38" y="4"/>
                      <a:pt x="38" y="4"/>
                    </a:cubicBezTo>
                    <a:cubicBezTo>
                      <a:pt x="35" y="4"/>
                      <a:pt x="33" y="6"/>
                      <a:pt x="34" y="9"/>
                    </a:cubicBezTo>
                    <a:cubicBezTo>
                      <a:pt x="34" y="12"/>
                      <a:pt x="34" y="16"/>
                      <a:pt x="34" y="20"/>
                    </a:cubicBezTo>
                    <a:cubicBezTo>
                      <a:pt x="35" y="23"/>
                      <a:pt x="35" y="27"/>
                      <a:pt x="35" y="31"/>
                    </a:cubicBezTo>
                    <a:cubicBezTo>
                      <a:pt x="35" y="33"/>
                      <a:pt x="37" y="34"/>
                      <a:pt x="39" y="35"/>
                    </a:cubicBezTo>
                    <a:cubicBezTo>
                      <a:pt x="39" y="44"/>
                      <a:pt x="39" y="44"/>
                      <a:pt x="39" y="44"/>
                    </a:cubicBezTo>
                    <a:cubicBezTo>
                      <a:pt x="21" y="44"/>
                      <a:pt x="21" y="44"/>
                      <a:pt x="21" y="44"/>
                    </a:cubicBezTo>
                    <a:cubicBezTo>
                      <a:pt x="21" y="35"/>
                      <a:pt x="21" y="35"/>
                      <a:pt x="21" y="35"/>
                    </a:cubicBezTo>
                    <a:cubicBezTo>
                      <a:pt x="22" y="35"/>
                      <a:pt x="23" y="35"/>
                      <a:pt x="23" y="35"/>
                    </a:cubicBezTo>
                    <a:cubicBezTo>
                      <a:pt x="26" y="35"/>
                      <a:pt x="28" y="33"/>
                      <a:pt x="27" y="31"/>
                    </a:cubicBezTo>
                    <a:cubicBezTo>
                      <a:pt x="27" y="27"/>
                      <a:pt x="27" y="23"/>
                      <a:pt x="26" y="20"/>
                    </a:cubicBezTo>
                    <a:cubicBezTo>
                      <a:pt x="26" y="16"/>
                      <a:pt x="25" y="12"/>
                      <a:pt x="25" y="9"/>
                    </a:cubicBezTo>
                    <a:cubicBezTo>
                      <a:pt x="25" y="7"/>
                      <a:pt x="23" y="5"/>
                      <a:pt x="21" y="5"/>
                    </a:cubicBezTo>
                    <a:lnTo>
                      <a:pt x="21" y="0"/>
                    </a:lnTo>
                    <a:close/>
                    <a:moveTo>
                      <a:pt x="39" y="0"/>
                    </a:moveTo>
                    <a:cubicBezTo>
                      <a:pt x="56" y="0"/>
                      <a:pt x="56" y="0"/>
                      <a:pt x="56" y="0"/>
                    </a:cubicBezTo>
                    <a:cubicBezTo>
                      <a:pt x="56" y="4"/>
                      <a:pt x="56" y="4"/>
                      <a:pt x="56" y="4"/>
                    </a:cubicBezTo>
                    <a:cubicBezTo>
                      <a:pt x="54" y="4"/>
                      <a:pt x="52" y="6"/>
                      <a:pt x="52" y="9"/>
                    </a:cubicBezTo>
                    <a:cubicBezTo>
                      <a:pt x="52" y="12"/>
                      <a:pt x="52" y="16"/>
                      <a:pt x="52" y="20"/>
                    </a:cubicBezTo>
                    <a:cubicBezTo>
                      <a:pt x="52" y="23"/>
                      <a:pt x="52" y="27"/>
                      <a:pt x="52" y="31"/>
                    </a:cubicBezTo>
                    <a:cubicBezTo>
                      <a:pt x="52" y="33"/>
                      <a:pt x="54" y="35"/>
                      <a:pt x="56" y="35"/>
                    </a:cubicBezTo>
                    <a:cubicBezTo>
                      <a:pt x="56" y="35"/>
                      <a:pt x="56" y="35"/>
                      <a:pt x="56" y="35"/>
                    </a:cubicBezTo>
                    <a:cubicBezTo>
                      <a:pt x="56" y="44"/>
                      <a:pt x="56" y="44"/>
                      <a:pt x="56" y="44"/>
                    </a:cubicBezTo>
                    <a:cubicBezTo>
                      <a:pt x="39" y="44"/>
                      <a:pt x="39" y="44"/>
                      <a:pt x="39" y="44"/>
                    </a:cubicBezTo>
                    <a:cubicBezTo>
                      <a:pt x="39" y="35"/>
                      <a:pt x="39" y="35"/>
                      <a:pt x="39" y="35"/>
                    </a:cubicBezTo>
                    <a:cubicBezTo>
                      <a:pt x="39" y="35"/>
                      <a:pt x="40" y="35"/>
                      <a:pt x="40" y="35"/>
                    </a:cubicBezTo>
                    <a:cubicBezTo>
                      <a:pt x="42" y="35"/>
                      <a:pt x="44" y="33"/>
                      <a:pt x="44" y="31"/>
                    </a:cubicBezTo>
                    <a:cubicBezTo>
                      <a:pt x="44" y="27"/>
                      <a:pt x="44" y="23"/>
                      <a:pt x="44" y="20"/>
                    </a:cubicBezTo>
                    <a:cubicBezTo>
                      <a:pt x="43" y="16"/>
                      <a:pt x="43" y="12"/>
                      <a:pt x="43" y="9"/>
                    </a:cubicBezTo>
                    <a:cubicBezTo>
                      <a:pt x="43" y="7"/>
                      <a:pt x="41" y="5"/>
                      <a:pt x="39" y="4"/>
                    </a:cubicBezTo>
                    <a:lnTo>
                      <a:pt x="39" y="0"/>
                    </a:lnTo>
                    <a:close/>
                    <a:moveTo>
                      <a:pt x="56" y="0"/>
                    </a:moveTo>
                    <a:cubicBezTo>
                      <a:pt x="74" y="0"/>
                      <a:pt x="74" y="0"/>
                      <a:pt x="74" y="0"/>
                    </a:cubicBezTo>
                    <a:cubicBezTo>
                      <a:pt x="74" y="4"/>
                      <a:pt x="74" y="4"/>
                      <a:pt x="74" y="4"/>
                    </a:cubicBezTo>
                    <a:cubicBezTo>
                      <a:pt x="72" y="5"/>
                      <a:pt x="70" y="7"/>
                      <a:pt x="70" y="9"/>
                    </a:cubicBezTo>
                    <a:cubicBezTo>
                      <a:pt x="70" y="12"/>
                      <a:pt x="69" y="16"/>
                      <a:pt x="69" y="20"/>
                    </a:cubicBezTo>
                    <a:cubicBezTo>
                      <a:pt x="69" y="23"/>
                      <a:pt x="69" y="27"/>
                      <a:pt x="69" y="31"/>
                    </a:cubicBezTo>
                    <a:cubicBezTo>
                      <a:pt x="69" y="33"/>
                      <a:pt x="71" y="35"/>
                      <a:pt x="73" y="35"/>
                    </a:cubicBezTo>
                    <a:cubicBezTo>
                      <a:pt x="73" y="35"/>
                      <a:pt x="74" y="35"/>
                      <a:pt x="74" y="35"/>
                    </a:cubicBezTo>
                    <a:cubicBezTo>
                      <a:pt x="74" y="44"/>
                      <a:pt x="74" y="44"/>
                      <a:pt x="74" y="44"/>
                    </a:cubicBezTo>
                    <a:cubicBezTo>
                      <a:pt x="56" y="44"/>
                      <a:pt x="56" y="44"/>
                      <a:pt x="56" y="44"/>
                    </a:cubicBezTo>
                    <a:cubicBezTo>
                      <a:pt x="56" y="35"/>
                      <a:pt x="56" y="35"/>
                      <a:pt x="56" y="35"/>
                    </a:cubicBezTo>
                    <a:cubicBezTo>
                      <a:pt x="59" y="35"/>
                      <a:pt x="61" y="33"/>
                      <a:pt x="61" y="31"/>
                    </a:cubicBezTo>
                    <a:cubicBezTo>
                      <a:pt x="61" y="27"/>
                      <a:pt x="61" y="23"/>
                      <a:pt x="61" y="20"/>
                    </a:cubicBezTo>
                    <a:cubicBezTo>
                      <a:pt x="61" y="16"/>
                      <a:pt x="61" y="12"/>
                      <a:pt x="61" y="9"/>
                    </a:cubicBezTo>
                    <a:cubicBezTo>
                      <a:pt x="61" y="6"/>
                      <a:pt x="59" y="4"/>
                      <a:pt x="56" y="4"/>
                    </a:cubicBezTo>
                    <a:cubicBezTo>
                      <a:pt x="56" y="4"/>
                      <a:pt x="56" y="4"/>
                      <a:pt x="56" y="4"/>
                    </a:cubicBezTo>
                    <a:lnTo>
                      <a:pt x="56" y="0"/>
                    </a:lnTo>
                    <a:close/>
                    <a:moveTo>
                      <a:pt x="74" y="0"/>
                    </a:moveTo>
                    <a:cubicBezTo>
                      <a:pt x="92" y="0"/>
                      <a:pt x="92" y="0"/>
                      <a:pt x="92" y="0"/>
                    </a:cubicBezTo>
                    <a:cubicBezTo>
                      <a:pt x="92" y="5"/>
                      <a:pt x="92" y="5"/>
                      <a:pt x="92" y="5"/>
                    </a:cubicBezTo>
                    <a:cubicBezTo>
                      <a:pt x="90" y="5"/>
                      <a:pt x="88" y="7"/>
                      <a:pt x="88" y="9"/>
                    </a:cubicBezTo>
                    <a:cubicBezTo>
                      <a:pt x="88" y="12"/>
                      <a:pt x="87" y="16"/>
                      <a:pt x="87" y="20"/>
                    </a:cubicBezTo>
                    <a:cubicBezTo>
                      <a:pt x="86" y="23"/>
                      <a:pt x="86" y="27"/>
                      <a:pt x="86" y="31"/>
                    </a:cubicBezTo>
                    <a:cubicBezTo>
                      <a:pt x="85" y="33"/>
                      <a:pt x="87" y="35"/>
                      <a:pt x="89" y="35"/>
                    </a:cubicBezTo>
                    <a:cubicBezTo>
                      <a:pt x="90" y="35"/>
                      <a:pt x="91" y="35"/>
                      <a:pt x="92" y="35"/>
                    </a:cubicBezTo>
                    <a:cubicBezTo>
                      <a:pt x="92" y="44"/>
                      <a:pt x="92" y="44"/>
                      <a:pt x="92" y="44"/>
                    </a:cubicBezTo>
                    <a:cubicBezTo>
                      <a:pt x="74" y="44"/>
                      <a:pt x="74" y="44"/>
                      <a:pt x="74" y="44"/>
                    </a:cubicBezTo>
                    <a:cubicBezTo>
                      <a:pt x="74" y="35"/>
                      <a:pt x="74" y="35"/>
                      <a:pt x="74" y="35"/>
                    </a:cubicBezTo>
                    <a:cubicBezTo>
                      <a:pt x="76" y="34"/>
                      <a:pt x="77" y="33"/>
                      <a:pt x="78" y="31"/>
                    </a:cubicBezTo>
                    <a:cubicBezTo>
                      <a:pt x="78" y="27"/>
                      <a:pt x="78" y="23"/>
                      <a:pt x="78" y="20"/>
                    </a:cubicBezTo>
                    <a:cubicBezTo>
                      <a:pt x="79" y="16"/>
                      <a:pt x="79" y="12"/>
                      <a:pt x="79" y="9"/>
                    </a:cubicBezTo>
                    <a:cubicBezTo>
                      <a:pt x="79" y="6"/>
                      <a:pt x="77" y="4"/>
                      <a:pt x="75" y="4"/>
                    </a:cubicBezTo>
                    <a:cubicBezTo>
                      <a:pt x="75" y="4"/>
                      <a:pt x="74" y="4"/>
                      <a:pt x="74" y="4"/>
                    </a:cubicBezTo>
                    <a:lnTo>
                      <a:pt x="74" y="0"/>
                    </a:lnTo>
                    <a:close/>
                    <a:moveTo>
                      <a:pt x="92" y="0"/>
                    </a:moveTo>
                    <a:cubicBezTo>
                      <a:pt x="113" y="0"/>
                      <a:pt x="113" y="0"/>
                      <a:pt x="113" y="0"/>
                    </a:cubicBezTo>
                    <a:cubicBezTo>
                      <a:pt x="107" y="32"/>
                      <a:pt x="107" y="32"/>
                      <a:pt x="107" y="32"/>
                    </a:cubicBezTo>
                    <a:cubicBezTo>
                      <a:pt x="106" y="39"/>
                      <a:pt x="103" y="44"/>
                      <a:pt x="92" y="44"/>
                    </a:cubicBezTo>
                    <a:cubicBezTo>
                      <a:pt x="92" y="44"/>
                      <a:pt x="92" y="44"/>
                      <a:pt x="92" y="44"/>
                    </a:cubicBezTo>
                    <a:cubicBezTo>
                      <a:pt x="92" y="35"/>
                      <a:pt x="92" y="35"/>
                      <a:pt x="92" y="35"/>
                    </a:cubicBezTo>
                    <a:cubicBezTo>
                      <a:pt x="93" y="34"/>
                      <a:pt x="94" y="32"/>
                      <a:pt x="94" y="31"/>
                    </a:cubicBezTo>
                    <a:cubicBezTo>
                      <a:pt x="95" y="27"/>
                      <a:pt x="95" y="23"/>
                      <a:pt x="96" y="20"/>
                    </a:cubicBezTo>
                    <a:cubicBezTo>
                      <a:pt x="96" y="16"/>
                      <a:pt x="97" y="12"/>
                      <a:pt x="97" y="9"/>
                    </a:cubicBezTo>
                    <a:cubicBezTo>
                      <a:pt x="98" y="6"/>
                      <a:pt x="96" y="4"/>
                      <a:pt x="93" y="4"/>
                    </a:cubicBezTo>
                    <a:cubicBezTo>
                      <a:pt x="93" y="4"/>
                      <a:pt x="92" y="4"/>
                      <a:pt x="92" y="5"/>
                    </a:cubicBezTo>
                    <a:lnTo>
                      <a:pt x="92"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4" name="Freeform 27"/>
              <p:cNvSpPr>
                <a:spLocks/>
              </p:cNvSpPr>
              <p:nvPr/>
            </p:nvSpPr>
            <p:spPr bwMode="auto">
              <a:xfrm>
                <a:off x="2568575" y="2841625"/>
                <a:ext cx="26988" cy="17463"/>
              </a:xfrm>
              <a:custGeom>
                <a:avLst/>
                <a:gdLst/>
                <a:ahLst/>
                <a:cxnLst>
                  <a:cxn ang="0">
                    <a:pos x="2" y="8"/>
                  </a:cxn>
                  <a:cxn ang="0">
                    <a:pos x="3" y="8"/>
                  </a:cxn>
                  <a:cxn ang="0">
                    <a:pos x="7" y="7"/>
                  </a:cxn>
                  <a:cxn ang="0">
                    <a:pos x="11" y="4"/>
                  </a:cxn>
                  <a:cxn ang="0">
                    <a:pos x="12" y="2"/>
                  </a:cxn>
                  <a:cxn ang="0">
                    <a:pos x="10" y="0"/>
                  </a:cxn>
                  <a:cxn ang="0">
                    <a:pos x="8" y="0"/>
                  </a:cxn>
                  <a:cxn ang="0">
                    <a:pos x="5" y="1"/>
                  </a:cxn>
                  <a:cxn ang="0">
                    <a:pos x="0" y="4"/>
                  </a:cxn>
                  <a:cxn ang="0">
                    <a:pos x="0" y="6"/>
                  </a:cxn>
                  <a:cxn ang="0">
                    <a:pos x="2" y="8"/>
                  </a:cxn>
                </a:cxnLst>
                <a:rect l="0" t="0" r="r" b="b"/>
                <a:pathLst>
                  <a:path w="12" h="8">
                    <a:moveTo>
                      <a:pt x="2" y="8"/>
                    </a:moveTo>
                    <a:cubicBezTo>
                      <a:pt x="2" y="8"/>
                      <a:pt x="3" y="8"/>
                      <a:pt x="3" y="8"/>
                    </a:cubicBezTo>
                    <a:cubicBezTo>
                      <a:pt x="4" y="7"/>
                      <a:pt x="5" y="7"/>
                      <a:pt x="7" y="7"/>
                    </a:cubicBezTo>
                    <a:cubicBezTo>
                      <a:pt x="9" y="6"/>
                      <a:pt x="11" y="5"/>
                      <a:pt x="11" y="4"/>
                    </a:cubicBezTo>
                    <a:cubicBezTo>
                      <a:pt x="12" y="3"/>
                      <a:pt x="12" y="2"/>
                      <a:pt x="12" y="2"/>
                    </a:cubicBezTo>
                    <a:cubicBezTo>
                      <a:pt x="11" y="1"/>
                      <a:pt x="11" y="0"/>
                      <a:pt x="10" y="0"/>
                    </a:cubicBezTo>
                    <a:cubicBezTo>
                      <a:pt x="9" y="0"/>
                      <a:pt x="9" y="0"/>
                      <a:pt x="8" y="0"/>
                    </a:cubicBezTo>
                    <a:cubicBezTo>
                      <a:pt x="7" y="0"/>
                      <a:pt x="6" y="1"/>
                      <a:pt x="5" y="1"/>
                    </a:cubicBezTo>
                    <a:cubicBezTo>
                      <a:pt x="2" y="2"/>
                      <a:pt x="1" y="3"/>
                      <a:pt x="0" y="4"/>
                    </a:cubicBezTo>
                    <a:cubicBezTo>
                      <a:pt x="0" y="5"/>
                      <a:pt x="0" y="5"/>
                      <a:pt x="0" y="6"/>
                    </a:cubicBezTo>
                    <a:cubicBezTo>
                      <a:pt x="0" y="7"/>
                      <a:pt x="1" y="7"/>
                      <a:pt x="2" y="8"/>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5" name="Freeform 28"/>
              <p:cNvSpPr>
                <a:spLocks noEditPoints="1"/>
              </p:cNvSpPr>
              <p:nvPr/>
            </p:nvSpPr>
            <p:spPr bwMode="auto">
              <a:xfrm>
                <a:off x="2468563" y="2743200"/>
                <a:ext cx="217488" cy="295275"/>
              </a:xfrm>
              <a:custGeom>
                <a:avLst/>
                <a:gdLst/>
                <a:ahLst/>
                <a:cxnLst>
                  <a:cxn ang="0">
                    <a:pos x="43" y="62"/>
                  </a:cxn>
                  <a:cxn ang="0">
                    <a:pos x="54" y="63"/>
                  </a:cxn>
                  <a:cxn ang="0">
                    <a:pos x="69" y="65"/>
                  </a:cxn>
                  <a:cxn ang="0">
                    <a:pos x="71" y="70"/>
                  </a:cxn>
                  <a:cxn ang="0">
                    <a:pos x="51" y="68"/>
                  </a:cxn>
                  <a:cxn ang="0">
                    <a:pos x="39" y="67"/>
                  </a:cxn>
                  <a:cxn ang="0">
                    <a:pos x="24" y="66"/>
                  </a:cxn>
                  <a:cxn ang="0">
                    <a:pos x="22" y="61"/>
                  </a:cxn>
                  <a:cxn ang="0">
                    <a:pos x="43" y="62"/>
                  </a:cxn>
                  <a:cxn ang="0">
                    <a:pos x="49" y="41"/>
                  </a:cxn>
                  <a:cxn ang="0">
                    <a:pos x="57" y="40"/>
                  </a:cxn>
                  <a:cxn ang="0">
                    <a:pos x="58" y="40"/>
                  </a:cxn>
                  <a:cxn ang="0">
                    <a:pos x="62" y="45"/>
                  </a:cxn>
                  <a:cxn ang="0">
                    <a:pos x="62" y="52"/>
                  </a:cxn>
                  <a:cxn ang="0">
                    <a:pos x="55" y="57"/>
                  </a:cxn>
                  <a:cxn ang="0">
                    <a:pos x="47" y="58"/>
                  </a:cxn>
                  <a:cxn ang="0">
                    <a:pos x="46" y="57"/>
                  </a:cxn>
                  <a:cxn ang="0">
                    <a:pos x="42" y="53"/>
                  </a:cxn>
                  <a:cxn ang="0">
                    <a:pos x="42" y="46"/>
                  </a:cxn>
                  <a:cxn ang="0">
                    <a:pos x="49" y="41"/>
                  </a:cxn>
                  <a:cxn ang="0">
                    <a:pos x="58" y="98"/>
                  </a:cxn>
                  <a:cxn ang="0">
                    <a:pos x="65" y="99"/>
                  </a:cxn>
                  <a:cxn ang="0">
                    <a:pos x="68" y="103"/>
                  </a:cxn>
                  <a:cxn ang="0">
                    <a:pos x="63" y="113"/>
                  </a:cxn>
                  <a:cxn ang="0">
                    <a:pos x="56" y="112"/>
                  </a:cxn>
                  <a:cxn ang="0">
                    <a:pos x="53" y="108"/>
                  </a:cxn>
                  <a:cxn ang="0">
                    <a:pos x="58" y="98"/>
                  </a:cxn>
                  <a:cxn ang="0">
                    <a:pos x="45" y="90"/>
                  </a:cxn>
                  <a:cxn ang="0">
                    <a:pos x="37" y="91"/>
                  </a:cxn>
                  <a:cxn ang="0">
                    <a:pos x="36" y="90"/>
                  </a:cxn>
                  <a:cxn ang="0">
                    <a:pos x="32" y="86"/>
                  </a:cxn>
                  <a:cxn ang="0">
                    <a:pos x="32" y="79"/>
                  </a:cxn>
                  <a:cxn ang="0">
                    <a:pos x="39" y="74"/>
                  </a:cxn>
                  <a:cxn ang="0">
                    <a:pos x="47" y="73"/>
                  </a:cxn>
                  <a:cxn ang="0">
                    <a:pos x="48" y="73"/>
                  </a:cxn>
                  <a:cxn ang="0">
                    <a:pos x="52" y="78"/>
                  </a:cxn>
                  <a:cxn ang="0">
                    <a:pos x="52" y="85"/>
                  </a:cxn>
                  <a:cxn ang="0">
                    <a:pos x="45" y="90"/>
                  </a:cxn>
                  <a:cxn ang="0">
                    <a:pos x="0" y="49"/>
                  </a:cxn>
                  <a:cxn ang="0">
                    <a:pos x="34" y="135"/>
                  </a:cxn>
                  <a:cxn ang="0">
                    <a:pos x="43" y="131"/>
                  </a:cxn>
                  <a:cxn ang="0">
                    <a:pos x="100" y="109"/>
                  </a:cxn>
                  <a:cxn ang="0">
                    <a:pos x="85" y="69"/>
                  </a:cxn>
                  <a:cxn ang="0">
                    <a:pos x="67" y="23"/>
                  </a:cxn>
                  <a:cxn ang="0">
                    <a:pos x="19" y="0"/>
                  </a:cxn>
                  <a:cxn ang="0">
                    <a:pos x="0" y="49"/>
                  </a:cxn>
                </a:cxnLst>
                <a:rect l="0" t="0" r="r" b="b"/>
                <a:pathLst>
                  <a:path w="100" h="135">
                    <a:moveTo>
                      <a:pt x="43" y="62"/>
                    </a:moveTo>
                    <a:cubicBezTo>
                      <a:pt x="54" y="63"/>
                      <a:pt x="54" y="63"/>
                      <a:pt x="54" y="63"/>
                    </a:cubicBezTo>
                    <a:cubicBezTo>
                      <a:pt x="69" y="65"/>
                      <a:pt x="69" y="65"/>
                      <a:pt x="69" y="65"/>
                    </a:cubicBezTo>
                    <a:cubicBezTo>
                      <a:pt x="71" y="70"/>
                      <a:pt x="71" y="70"/>
                      <a:pt x="71" y="70"/>
                    </a:cubicBezTo>
                    <a:cubicBezTo>
                      <a:pt x="51" y="68"/>
                      <a:pt x="51" y="68"/>
                      <a:pt x="51" y="68"/>
                    </a:cubicBezTo>
                    <a:cubicBezTo>
                      <a:pt x="39" y="67"/>
                      <a:pt x="39" y="67"/>
                      <a:pt x="39" y="67"/>
                    </a:cubicBezTo>
                    <a:cubicBezTo>
                      <a:pt x="24" y="66"/>
                      <a:pt x="24" y="66"/>
                      <a:pt x="24" y="66"/>
                    </a:cubicBezTo>
                    <a:cubicBezTo>
                      <a:pt x="22" y="61"/>
                      <a:pt x="22" y="61"/>
                      <a:pt x="22" y="61"/>
                    </a:cubicBezTo>
                    <a:lnTo>
                      <a:pt x="43" y="62"/>
                    </a:lnTo>
                    <a:close/>
                    <a:moveTo>
                      <a:pt x="49" y="41"/>
                    </a:moveTo>
                    <a:cubicBezTo>
                      <a:pt x="52" y="39"/>
                      <a:pt x="55" y="39"/>
                      <a:pt x="57" y="40"/>
                    </a:cubicBezTo>
                    <a:cubicBezTo>
                      <a:pt x="57" y="40"/>
                      <a:pt x="57" y="40"/>
                      <a:pt x="58" y="40"/>
                    </a:cubicBezTo>
                    <a:cubicBezTo>
                      <a:pt x="59" y="41"/>
                      <a:pt x="61" y="43"/>
                      <a:pt x="62" y="45"/>
                    </a:cubicBezTo>
                    <a:cubicBezTo>
                      <a:pt x="63" y="48"/>
                      <a:pt x="63" y="50"/>
                      <a:pt x="62" y="52"/>
                    </a:cubicBezTo>
                    <a:cubicBezTo>
                      <a:pt x="61" y="54"/>
                      <a:pt x="58" y="56"/>
                      <a:pt x="55" y="57"/>
                    </a:cubicBezTo>
                    <a:cubicBezTo>
                      <a:pt x="52" y="58"/>
                      <a:pt x="49" y="59"/>
                      <a:pt x="47" y="58"/>
                    </a:cubicBezTo>
                    <a:cubicBezTo>
                      <a:pt x="46" y="58"/>
                      <a:pt x="46" y="58"/>
                      <a:pt x="46" y="57"/>
                    </a:cubicBezTo>
                    <a:cubicBezTo>
                      <a:pt x="44" y="57"/>
                      <a:pt x="43" y="55"/>
                      <a:pt x="42" y="53"/>
                    </a:cubicBezTo>
                    <a:cubicBezTo>
                      <a:pt x="41" y="50"/>
                      <a:pt x="41" y="48"/>
                      <a:pt x="42" y="46"/>
                    </a:cubicBezTo>
                    <a:cubicBezTo>
                      <a:pt x="43" y="44"/>
                      <a:pt x="45" y="42"/>
                      <a:pt x="49" y="41"/>
                    </a:cubicBezTo>
                    <a:moveTo>
                      <a:pt x="58" y="98"/>
                    </a:moveTo>
                    <a:cubicBezTo>
                      <a:pt x="60" y="97"/>
                      <a:pt x="63" y="98"/>
                      <a:pt x="65" y="99"/>
                    </a:cubicBezTo>
                    <a:cubicBezTo>
                      <a:pt x="66" y="100"/>
                      <a:pt x="67" y="101"/>
                      <a:pt x="68" y="103"/>
                    </a:cubicBezTo>
                    <a:cubicBezTo>
                      <a:pt x="69" y="107"/>
                      <a:pt x="67" y="111"/>
                      <a:pt x="63" y="113"/>
                    </a:cubicBezTo>
                    <a:cubicBezTo>
                      <a:pt x="61" y="114"/>
                      <a:pt x="58" y="113"/>
                      <a:pt x="56" y="112"/>
                    </a:cubicBezTo>
                    <a:cubicBezTo>
                      <a:pt x="55" y="111"/>
                      <a:pt x="54" y="110"/>
                      <a:pt x="53" y="108"/>
                    </a:cubicBezTo>
                    <a:cubicBezTo>
                      <a:pt x="52" y="104"/>
                      <a:pt x="54" y="100"/>
                      <a:pt x="58" y="98"/>
                    </a:cubicBezTo>
                    <a:moveTo>
                      <a:pt x="45" y="90"/>
                    </a:moveTo>
                    <a:cubicBezTo>
                      <a:pt x="42" y="91"/>
                      <a:pt x="39" y="91"/>
                      <a:pt x="37" y="91"/>
                    </a:cubicBezTo>
                    <a:cubicBezTo>
                      <a:pt x="37" y="91"/>
                      <a:pt x="36" y="90"/>
                      <a:pt x="36" y="90"/>
                    </a:cubicBezTo>
                    <a:cubicBezTo>
                      <a:pt x="34" y="89"/>
                      <a:pt x="33" y="88"/>
                      <a:pt x="32" y="86"/>
                    </a:cubicBezTo>
                    <a:cubicBezTo>
                      <a:pt x="31" y="83"/>
                      <a:pt x="31" y="81"/>
                      <a:pt x="32" y="79"/>
                    </a:cubicBezTo>
                    <a:cubicBezTo>
                      <a:pt x="33" y="77"/>
                      <a:pt x="35" y="75"/>
                      <a:pt x="39" y="74"/>
                    </a:cubicBezTo>
                    <a:cubicBezTo>
                      <a:pt x="42" y="72"/>
                      <a:pt x="45" y="72"/>
                      <a:pt x="47" y="73"/>
                    </a:cubicBezTo>
                    <a:cubicBezTo>
                      <a:pt x="47" y="73"/>
                      <a:pt x="48" y="73"/>
                      <a:pt x="48" y="73"/>
                    </a:cubicBezTo>
                    <a:cubicBezTo>
                      <a:pt x="50" y="74"/>
                      <a:pt x="51" y="76"/>
                      <a:pt x="52" y="78"/>
                    </a:cubicBezTo>
                    <a:cubicBezTo>
                      <a:pt x="53" y="80"/>
                      <a:pt x="53" y="83"/>
                      <a:pt x="52" y="85"/>
                    </a:cubicBezTo>
                    <a:cubicBezTo>
                      <a:pt x="51" y="87"/>
                      <a:pt x="49" y="89"/>
                      <a:pt x="45" y="90"/>
                    </a:cubicBezTo>
                    <a:moveTo>
                      <a:pt x="0" y="49"/>
                    </a:moveTo>
                    <a:cubicBezTo>
                      <a:pt x="34" y="135"/>
                      <a:pt x="34" y="135"/>
                      <a:pt x="34" y="135"/>
                    </a:cubicBezTo>
                    <a:cubicBezTo>
                      <a:pt x="43" y="131"/>
                      <a:pt x="43" y="131"/>
                      <a:pt x="43" y="131"/>
                    </a:cubicBezTo>
                    <a:cubicBezTo>
                      <a:pt x="100" y="109"/>
                      <a:pt x="100" y="109"/>
                      <a:pt x="100" y="109"/>
                    </a:cubicBezTo>
                    <a:cubicBezTo>
                      <a:pt x="85" y="69"/>
                      <a:pt x="85" y="69"/>
                      <a:pt x="85" y="69"/>
                    </a:cubicBezTo>
                    <a:cubicBezTo>
                      <a:pt x="67" y="23"/>
                      <a:pt x="67" y="23"/>
                      <a:pt x="67" y="23"/>
                    </a:cubicBezTo>
                    <a:cubicBezTo>
                      <a:pt x="19" y="0"/>
                      <a:pt x="19" y="0"/>
                      <a:pt x="19" y="0"/>
                    </a:cubicBezTo>
                    <a:lnTo>
                      <a:pt x="0" y="49"/>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6" name="Freeform 29"/>
              <p:cNvSpPr>
                <a:spLocks/>
              </p:cNvSpPr>
              <p:nvPr/>
            </p:nvSpPr>
            <p:spPr bwMode="auto">
              <a:xfrm>
                <a:off x="2546350" y="2913063"/>
                <a:ext cx="26988" cy="17463"/>
              </a:xfrm>
              <a:custGeom>
                <a:avLst/>
                <a:gdLst/>
                <a:ahLst/>
                <a:cxnLst>
                  <a:cxn ang="0">
                    <a:pos x="10" y="0"/>
                  </a:cxn>
                  <a:cxn ang="0">
                    <a:pos x="8" y="0"/>
                  </a:cxn>
                  <a:cxn ang="0">
                    <a:pos x="5" y="1"/>
                  </a:cxn>
                  <a:cxn ang="0">
                    <a:pos x="0" y="4"/>
                  </a:cxn>
                  <a:cxn ang="0">
                    <a:pos x="0" y="6"/>
                  </a:cxn>
                  <a:cxn ang="0">
                    <a:pos x="2" y="7"/>
                  </a:cxn>
                  <a:cxn ang="0">
                    <a:pos x="3" y="7"/>
                  </a:cxn>
                  <a:cxn ang="0">
                    <a:pos x="7" y="6"/>
                  </a:cxn>
                  <a:cxn ang="0">
                    <a:pos x="11" y="4"/>
                  </a:cxn>
                  <a:cxn ang="0">
                    <a:pos x="12" y="2"/>
                  </a:cxn>
                  <a:cxn ang="0">
                    <a:pos x="10" y="0"/>
                  </a:cxn>
                </a:cxnLst>
                <a:rect l="0" t="0" r="r" b="b"/>
                <a:pathLst>
                  <a:path w="12" h="8">
                    <a:moveTo>
                      <a:pt x="10" y="0"/>
                    </a:moveTo>
                    <a:cubicBezTo>
                      <a:pt x="10" y="0"/>
                      <a:pt x="9" y="0"/>
                      <a:pt x="8" y="0"/>
                    </a:cubicBezTo>
                    <a:cubicBezTo>
                      <a:pt x="7" y="0"/>
                      <a:pt x="6" y="1"/>
                      <a:pt x="5" y="1"/>
                    </a:cubicBezTo>
                    <a:cubicBezTo>
                      <a:pt x="2" y="2"/>
                      <a:pt x="1" y="3"/>
                      <a:pt x="0" y="4"/>
                    </a:cubicBezTo>
                    <a:cubicBezTo>
                      <a:pt x="0" y="5"/>
                      <a:pt x="0" y="5"/>
                      <a:pt x="0" y="6"/>
                    </a:cubicBezTo>
                    <a:cubicBezTo>
                      <a:pt x="0" y="7"/>
                      <a:pt x="1" y="7"/>
                      <a:pt x="2" y="7"/>
                    </a:cubicBezTo>
                    <a:cubicBezTo>
                      <a:pt x="2" y="8"/>
                      <a:pt x="3" y="8"/>
                      <a:pt x="3" y="7"/>
                    </a:cubicBezTo>
                    <a:cubicBezTo>
                      <a:pt x="4" y="7"/>
                      <a:pt x="6" y="7"/>
                      <a:pt x="7" y="6"/>
                    </a:cubicBezTo>
                    <a:cubicBezTo>
                      <a:pt x="9" y="5"/>
                      <a:pt x="11" y="5"/>
                      <a:pt x="11" y="4"/>
                    </a:cubicBezTo>
                    <a:cubicBezTo>
                      <a:pt x="12" y="3"/>
                      <a:pt x="12" y="2"/>
                      <a:pt x="12" y="2"/>
                    </a:cubicBezTo>
                    <a:cubicBezTo>
                      <a:pt x="11" y="1"/>
                      <a:pt x="11" y="0"/>
                      <a:pt x="10"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7" name="Freeform 30"/>
              <p:cNvSpPr>
                <a:spLocks/>
              </p:cNvSpPr>
              <p:nvPr/>
            </p:nvSpPr>
            <p:spPr bwMode="auto">
              <a:xfrm>
                <a:off x="1800225" y="1687513"/>
                <a:ext cx="36513" cy="22225"/>
              </a:xfrm>
              <a:custGeom>
                <a:avLst/>
                <a:gdLst/>
                <a:ahLst/>
                <a:cxnLst>
                  <a:cxn ang="0">
                    <a:pos x="1" y="4"/>
                  </a:cxn>
                  <a:cxn ang="0">
                    <a:pos x="2" y="6"/>
                  </a:cxn>
                  <a:cxn ang="0">
                    <a:pos x="7" y="8"/>
                  </a:cxn>
                  <a:cxn ang="0">
                    <a:pos x="13" y="9"/>
                  </a:cxn>
                  <a:cxn ang="0">
                    <a:pos x="15" y="8"/>
                  </a:cxn>
                  <a:cxn ang="0">
                    <a:pos x="15" y="5"/>
                  </a:cxn>
                  <a:cxn ang="0">
                    <a:pos x="13" y="4"/>
                  </a:cxn>
                  <a:cxn ang="0">
                    <a:pos x="9" y="1"/>
                  </a:cxn>
                  <a:cxn ang="0">
                    <a:pos x="3" y="0"/>
                  </a:cxn>
                  <a:cxn ang="0">
                    <a:pos x="1" y="2"/>
                  </a:cxn>
                  <a:cxn ang="0">
                    <a:pos x="1" y="4"/>
                  </a:cxn>
                </a:cxnLst>
                <a:rect l="0" t="0" r="r" b="b"/>
                <a:pathLst>
                  <a:path w="16" h="10">
                    <a:moveTo>
                      <a:pt x="1" y="4"/>
                    </a:moveTo>
                    <a:cubicBezTo>
                      <a:pt x="1" y="5"/>
                      <a:pt x="2" y="5"/>
                      <a:pt x="2" y="6"/>
                    </a:cubicBezTo>
                    <a:cubicBezTo>
                      <a:pt x="3" y="7"/>
                      <a:pt x="5" y="7"/>
                      <a:pt x="7" y="8"/>
                    </a:cubicBezTo>
                    <a:cubicBezTo>
                      <a:pt x="10" y="9"/>
                      <a:pt x="12" y="10"/>
                      <a:pt x="13" y="9"/>
                    </a:cubicBezTo>
                    <a:cubicBezTo>
                      <a:pt x="14" y="9"/>
                      <a:pt x="15" y="9"/>
                      <a:pt x="15" y="8"/>
                    </a:cubicBezTo>
                    <a:cubicBezTo>
                      <a:pt x="16" y="7"/>
                      <a:pt x="16" y="6"/>
                      <a:pt x="15" y="5"/>
                    </a:cubicBezTo>
                    <a:cubicBezTo>
                      <a:pt x="15" y="5"/>
                      <a:pt x="14" y="4"/>
                      <a:pt x="13" y="4"/>
                    </a:cubicBezTo>
                    <a:cubicBezTo>
                      <a:pt x="12" y="3"/>
                      <a:pt x="11" y="2"/>
                      <a:pt x="9" y="1"/>
                    </a:cubicBezTo>
                    <a:cubicBezTo>
                      <a:pt x="6" y="0"/>
                      <a:pt x="4" y="0"/>
                      <a:pt x="3" y="0"/>
                    </a:cubicBezTo>
                    <a:cubicBezTo>
                      <a:pt x="2" y="0"/>
                      <a:pt x="1" y="1"/>
                      <a:pt x="1" y="2"/>
                    </a:cubicBezTo>
                    <a:cubicBezTo>
                      <a:pt x="0" y="3"/>
                      <a:pt x="0" y="4"/>
                      <a:pt x="1" y="4"/>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8" name="Freeform 31"/>
              <p:cNvSpPr>
                <a:spLocks noEditPoints="1"/>
              </p:cNvSpPr>
              <p:nvPr/>
            </p:nvSpPr>
            <p:spPr bwMode="auto">
              <a:xfrm>
                <a:off x="1614488" y="1536700"/>
                <a:ext cx="284163" cy="376238"/>
              </a:xfrm>
              <a:custGeom>
                <a:avLst/>
                <a:gdLst/>
                <a:ahLst/>
                <a:cxnLst>
                  <a:cxn ang="0">
                    <a:pos x="73" y="78"/>
                  </a:cxn>
                  <a:cxn ang="0">
                    <a:pos x="83" y="89"/>
                  </a:cxn>
                  <a:cxn ang="0">
                    <a:pos x="95" y="104"/>
                  </a:cxn>
                  <a:cxn ang="0">
                    <a:pos x="92" y="110"/>
                  </a:cxn>
                  <a:cxn ang="0">
                    <a:pos x="75" y="91"/>
                  </a:cxn>
                  <a:cxn ang="0">
                    <a:pos x="66" y="79"/>
                  </a:cxn>
                  <a:cxn ang="0">
                    <a:pos x="53" y="65"/>
                  </a:cxn>
                  <a:cxn ang="0">
                    <a:pos x="56" y="58"/>
                  </a:cxn>
                  <a:cxn ang="0">
                    <a:pos x="73" y="78"/>
                  </a:cxn>
                  <a:cxn ang="0">
                    <a:pos x="97" y="63"/>
                  </a:cxn>
                  <a:cxn ang="0">
                    <a:pos x="106" y="70"/>
                  </a:cxn>
                  <a:cxn ang="0">
                    <a:pos x="106" y="71"/>
                  </a:cxn>
                  <a:cxn ang="0">
                    <a:pos x="106" y="79"/>
                  </a:cxn>
                  <a:cxn ang="0">
                    <a:pos x="99" y="85"/>
                  </a:cxn>
                  <a:cxn ang="0">
                    <a:pos x="89" y="84"/>
                  </a:cxn>
                  <a:cxn ang="0">
                    <a:pos x="81" y="77"/>
                  </a:cxn>
                  <a:cxn ang="0">
                    <a:pos x="80" y="76"/>
                  </a:cxn>
                  <a:cxn ang="0">
                    <a:pos x="81" y="68"/>
                  </a:cxn>
                  <a:cxn ang="0">
                    <a:pos x="87" y="62"/>
                  </a:cxn>
                  <a:cxn ang="0">
                    <a:pos x="97" y="63"/>
                  </a:cxn>
                  <a:cxn ang="0">
                    <a:pos x="55" y="124"/>
                  </a:cxn>
                  <a:cxn ang="0">
                    <a:pos x="61" y="131"/>
                  </a:cxn>
                  <a:cxn ang="0">
                    <a:pos x="60" y="137"/>
                  </a:cxn>
                  <a:cxn ang="0">
                    <a:pos x="47" y="143"/>
                  </a:cxn>
                  <a:cxn ang="0">
                    <a:pos x="41" y="136"/>
                  </a:cxn>
                  <a:cxn ang="0">
                    <a:pos x="42" y="130"/>
                  </a:cxn>
                  <a:cxn ang="0">
                    <a:pos x="55" y="124"/>
                  </a:cxn>
                  <a:cxn ang="0">
                    <a:pos x="51" y="106"/>
                  </a:cxn>
                  <a:cxn ang="0">
                    <a:pos x="42" y="99"/>
                  </a:cxn>
                  <a:cxn ang="0">
                    <a:pos x="42" y="98"/>
                  </a:cxn>
                  <a:cxn ang="0">
                    <a:pos x="42" y="90"/>
                  </a:cxn>
                  <a:cxn ang="0">
                    <a:pos x="49" y="84"/>
                  </a:cxn>
                  <a:cxn ang="0">
                    <a:pos x="59" y="85"/>
                  </a:cxn>
                  <a:cxn ang="0">
                    <a:pos x="68" y="91"/>
                  </a:cxn>
                  <a:cxn ang="0">
                    <a:pos x="68" y="92"/>
                  </a:cxn>
                  <a:cxn ang="0">
                    <a:pos x="67" y="100"/>
                  </a:cxn>
                  <a:cxn ang="0">
                    <a:pos x="61" y="107"/>
                  </a:cxn>
                  <a:cxn ang="0">
                    <a:pos x="51" y="106"/>
                  </a:cxn>
                  <a:cxn ang="0">
                    <a:pos x="45" y="28"/>
                  </a:cxn>
                  <a:cxn ang="0">
                    <a:pos x="0" y="137"/>
                  </a:cxn>
                  <a:cxn ang="0">
                    <a:pos x="12" y="142"/>
                  </a:cxn>
                  <a:cxn ang="0">
                    <a:pos x="85" y="172"/>
                  </a:cxn>
                  <a:cxn ang="0">
                    <a:pos x="105" y="122"/>
                  </a:cxn>
                  <a:cxn ang="0">
                    <a:pos x="130" y="63"/>
                  </a:cxn>
                  <a:cxn ang="0">
                    <a:pos x="106" y="0"/>
                  </a:cxn>
                  <a:cxn ang="0">
                    <a:pos x="45" y="28"/>
                  </a:cxn>
                </a:cxnLst>
                <a:rect l="0" t="0" r="r" b="b"/>
                <a:pathLst>
                  <a:path w="130" h="172">
                    <a:moveTo>
                      <a:pt x="73" y="78"/>
                    </a:moveTo>
                    <a:cubicBezTo>
                      <a:pt x="83" y="89"/>
                      <a:pt x="83" y="89"/>
                      <a:pt x="83" y="89"/>
                    </a:cubicBezTo>
                    <a:cubicBezTo>
                      <a:pt x="95" y="104"/>
                      <a:pt x="95" y="104"/>
                      <a:pt x="95" y="104"/>
                    </a:cubicBezTo>
                    <a:cubicBezTo>
                      <a:pt x="92" y="110"/>
                      <a:pt x="92" y="110"/>
                      <a:pt x="92" y="110"/>
                    </a:cubicBezTo>
                    <a:cubicBezTo>
                      <a:pt x="75" y="91"/>
                      <a:pt x="75" y="91"/>
                      <a:pt x="75" y="91"/>
                    </a:cubicBezTo>
                    <a:cubicBezTo>
                      <a:pt x="66" y="79"/>
                      <a:pt x="66" y="79"/>
                      <a:pt x="66" y="79"/>
                    </a:cubicBezTo>
                    <a:cubicBezTo>
                      <a:pt x="53" y="65"/>
                      <a:pt x="53" y="65"/>
                      <a:pt x="53" y="65"/>
                    </a:cubicBezTo>
                    <a:cubicBezTo>
                      <a:pt x="56" y="58"/>
                      <a:pt x="56" y="58"/>
                      <a:pt x="56" y="58"/>
                    </a:cubicBezTo>
                    <a:lnTo>
                      <a:pt x="73" y="78"/>
                    </a:lnTo>
                    <a:close/>
                    <a:moveTo>
                      <a:pt x="97" y="63"/>
                    </a:moveTo>
                    <a:cubicBezTo>
                      <a:pt x="102" y="65"/>
                      <a:pt x="104" y="67"/>
                      <a:pt x="106" y="70"/>
                    </a:cubicBezTo>
                    <a:cubicBezTo>
                      <a:pt x="106" y="70"/>
                      <a:pt x="106" y="71"/>
                      <a:pt x="106" y="71"/>
                    </a:cubicBezTo>
                    <a:cubicBezTo>
                      <a:pt x="107" y="73"/>
                      <a:pt x="107" y="76"/>
                      <a:pt x="106" y="79"/>
                    </a:cubicBezTo>
                    <a:cubicBezTo>
                      <a:pt x="104" y="82"/>
                      <a:pt x="102" y="84"/>
                      <a:pt x="99" y="85"/>
                    </a:cubicBezTo>
                    <a:cubicBezTo>
                      <a:pt x="97" y="86"/>
                      <a:pt x="93" y="86"/>
                      <a:pt x="89" y="84"/>
                    </a:cubicBezTo>
                    <a:cubicBezTo>
                      <a:pt x="85" y="82"/>
                      <a:pt x="82" y="80"/>
                      <a:pt x="81" y="77"/>
                    </a:cubicBezTo>
                    <a:cubicBezTo>
                      <a:pt x="80" y="77"/>
                      <a:pt x="80" y="77"/>
                      <a:pt x="80" y="76"/>
                    </a:cubicBezTo>
                    <a:cubicBezTo>
                      <a:pt x="79" y="74"/>
                      <a:pt x="79" y="71"/>
                      <a:pt x="81" y="68"/>
                    </a:cubicBezTo>
                    <a:cubicBezTo>
                      <a:pt x="82" y="65"/>
                      <a:pt x="84" y="63"/>
                      <a:pt x="87" y="62"/>
                    </a:cubicBezTo>
                    <a:cubicBezTo>
                      <a:pt x="90" y="61"/>
                      <a:pt x="93" y="61"/>
                      <a:pt x="97" y="63"/>
                    </a:cubicBezTo>
                    <a:moveTo>
                      <a:pt x="55" y="124"/>
                    </a:moveTo>
                    <a:cubicBezTo>
                      <a:pt x="58" y="126"/>
                      <a:pt x="60" y="128"/>
                      <a:pt x="61" y="131"/>
                    </a:cubicBezTo>
                    <a:cubicBezTo>
                      <a:pt x="61" y="133"/>
                      <a:pt x="61" y="135"/>
                      <a:pt x="60" y="137"/>
                    </a:cubicBezTo>
                    <a:cubicBezTo>
                      <a:pt x="58" y="142"/>
                      <a:pt x="52" y="145"/>
                      <a:pt x="47" y="143"/>
                    </a:cubicBezTo>
                    <a:cubicBezTo>
                      <a:pt x="44" y="141"/>
                      <a:pt x="42" y="139"/>
                      <a:pt x="41" y="136"/>
                    </a:cubicBezTo>
                    <a:cubicBezTo>
                      <a:pt x="41" y="134"/>
                      <a:pt x="41" y="132"/>
                      <a:pt x="42" y="130"/>
                    </a:cubicBezTo>
                    <a:cubicBezTo>
                      <a:pt x="44" y="125"/>
                      <a:pt x="50" y="122"/>
                      <a:pt x="55" y="124"/>
                    </a:cubicBezTo>
                    <a:moveTo>
                      <a:pt x="51" y="106"/>
                    </a:moveTo>
                    <a:cubicBezTo>
                      <a:pt x="46" y="104"/>
                      <a:pt x="44" y="102"/>
                      <a:pt x="42" y="99"/>
                    </a:cubicBezTo>
                    <a:cubicBezTo>
                      <a:pt x="42" y="99"/>
                      <a:pt x="42" y="98"/>
                      <a:pt x="42" y="98"/>
                    </a:cubicBezTo>
                    <a:cubicBezTo>
                      <a:pt x="41" y="95"/>
                      <a:pt x="41" y="93"/>
                      <a:pt x="42" y="90"/>
                    </a:cubicBezTo>
                    <a:cubicBezTo>
                      <a:pt x="44" y="87"/>
                      <a:pt x="46" y="85"/>
                      <a:pt x="49" y="84"/>
                    </a:cubicBezTo>
                    <a:cubicBezTo>
                      <a:pt x="51" y="83"/>
                      <a:pt x="55" y="83"/>
                      <a:pt x="59" y="85"/>
                    </a:cubicBezTo>
                    <a:cubicBezTo>
                      <a:pt x="63" y="86"/>
                      <a:pt x="66" y="89"/>
                      <a:pt x="68" y="91"/>
                    </a:cubicBezTo>
                    <a:cubicBezTo>
                      <a:pt x="68" y="92"/>
                      <a:pt x="68" y="92"/>
                      <a:pt x="68" y="92"/>
                    </a:cubicBezTo>
                    <a:cubicBezTo>
                      <a:pt x="69" y="95"/>
                      <a:pt x="69" y="97"/>
                      <a:pt x="67" y="100"/>
                    </a:cubicBezTo>
                    <a:cubicBezTo>
                      <a:pt x="66" y="103"/>
                      <a:pt x="64" y="106"/>
                      <a:pt x="61" y="107"/>
                    </a:cubicBezTo>
                    <a:cubicBezTo>
                      <a:pt x="58" y="108"/>
                      <a:pt x="55" y="107"/>
                      <a:pt x="51" y="106"/>
                    </a:cubicBezTo>
                    <a:moveTo>
                      <a:pt x="45" y="28"/>
                    </a:moveTo>
                    <a:cubicBezTo>
                      <a:pt x="0" y="137"/>
                      <a:pt x="0" y="137"/>
                      <a:pt x="0" y="137"/>
                    </a:cubicBezTo>
                    <a:cubicBezTo>
                      <a:pt x="12" y="142"/>
                      <a:pt x="12" y="142"/>
                      <a:pt x="12" y="142"/>
                    </a:cubicBezTo>
                    <a:cubicBezTo>
                      <a:pt x="85" y="172"/>
                      <a:pt x="85" y="172"/>
                      <a:pt x="85" y="172"/>
                    </a:cubicBezTo>
                    <a:cubicBezTo>
                      <a:pt x="105" y="122"/>
                      <a:pt x="105" y="122"/>
                      <a:pt x="105" y="122"/>
                    </a:cubicBezTo>
                    <a:cubicBezTo>
                      <a:pt x="130" y="63"/>
                      <a:pt x="130" y="63"/>
                      <a:pt x="130" y="63"/>
                    </a:cubicBezTo>
                    <a:cubicBezTo>
                      <a:pt x="106" y="0"/>
                      <a:pt x="106" y="0"/>
                      <a:pt x="106" y="0"/>
                    </a:cubicBezTo>
                    <a:lnTo>
                      <a:pt x="45" y="28"/>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29" name="Freeform 32"/>
              <p:cNvSpPr>
                <a:spLocks/>
              </p:cNvSpPr>
              <p:nvPr/>
            </p:nvSpPr>
            <p:spPr bwMode="auto">
              <a:xfrm>
                <a:off x="1717675" y="1733550"/>
                <a:ext cx="34925" cy="22225"/>
              </a:xfrm>
              <a:custGeom>
                <a:avLst/>
                <a:gdLst/>
                <a:ahLst/>
                <a:cxnLst>
                  <a:cxn ang="0">
                    <a:pos x="15" y="5"/>
                  </a:cxn>
                  <a:cxn ang="0">
                    <a:pos x="13" y="4"/>
                  </a:cxn>
                  <a:cxn ang="0">
                    <a:pos x="9" y="2"/>
                  </a:cxn>
                  <a:cxn ang="0">
                    <a:pos x="3" y="0"/>
                  </a:cxn>
                  <a:cxn ang="0">
                    <a:pos x="1" y="2"/>
                  </a:cxn>
                  <a:cxn ang="0">
                    <a:pos x="1" y="5"/>
                  </a:cxn>
                  <a:cxn ang="0">
                    <a:pos x="2" y="6"/>
                  </a:cxn>
                  <a:cxn ang="0">
                    <a:pos x="6" y="8"/>
                  </a:cxn>
                  <a:cxn ang="0">
                    <a:pos x="13" y="10"/>
                  </a:cxn>
                  <a:cxn ang="0">
                    <a:pos x="15" y="8"/>
                  </a:cxn>
                  <a:cxn ang="0">
                    <a:pos x="15" y="5"/>
                  </a:cxn>
                </a:cxnLst>
                <a:rect l="0" t="0" r="r" b="b"/>
                <a:pathLst>
                  <a:path w="16" h="10">
                    <a:moveTo>
                      <a:pt x="15" y="5"/>
                    </a:moveTo>
                    <a:cubicBezTo>
                      <a:pt x="15" y="5"/>
                      <a:pt x="14" y="5"/>
                      <a:pt x="13" y="4"/>
                    </a:cubicBezTo>
                    <a:cubicBezTo>
                      <a:pt x="12" y="3"/>
                      <a:pt x="11" y="3"/>
                      <a:pt x="9" y="2"/>
                    </a:cubicBezTo>
                    <a:cubicBezTo>
                      <a:pt x="6" y="1"/>
                      <a:pt x="4" y="0"/>
                      <a:pt x="3" y="0"/>
                    </a:cubicBezTo>
                    <a:cubicBezTo>
                      <a:pt x="2" y="1"/>
                      <a:pt x="1" y="1"/>
                      <a:pt x="1" y="2"/>
                    </a:cubicBezTo>
                    <a:cubicBezTo>
                      <a:pt x="0" y="3"/>
                      <a:pt x="0" y="4"/>
                      <a:pt x="1" y="5"/>
                    </a:cubicBezTo>
                    <a:cubicBezTo>
                      <a:pt x="1" y="5"/>
                      <a:pt x="2" y="6"/>
                      <a:pt x="2" y="6"/>
                    </a:cubicBezTo>
                    <a:cubicBezTo>
                      <a:pt x="3" y="7"/>
                      <a:pt x="5" y="8"/>
                      <a:pt x="6" y="8"/>
                    </a:cubicBezTo>
                    <a:cubicBezTo>
                      <a:pt x="10" y="10"/>
                      <a:pt x="12" y="10"/>
                      <a:pt x="13" y="10"/>
                    </a:cubicBezTo>
                    <a:cubicBezTo>
                      <a:pt x="14" y="10"/>
                      <a:pt x="15" y="9"/>
                      <a:pt x="15" y="8"/>
                    </a:cubicBezTo>
                    <a:cubicBezTo>
                      <a:pt x="16" y="7"/>
                      <a:pt x="16" y="6"/>
                      <a:pt x="15" y="5"/>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0" name="Freeform 33"/>
              <p:cNvSpPr>
                <a:spLocks/>
              </p:cNvSpPr>
              <p:nvPr/>
            </p:nvSpPr>
            <p:spPr bwMode="auto">
              <a:xfrm>
                <a:off x="3294063" y="2252663"/>
                <a:ext cx="288925" cy="198438"/>
              </a:xfrm>
              <a:custGeom>
                <a:avLst/>
                <a:gdLst/>
                <a:ahLst/>
                <a:cxnLst>
                  <a:cxn ang="0">
                    <a:pos x="105" y="33"/>
                  </a:cxn>
                  <a:cxn ang="0">
                    <a:pos x="132" y="62"/>
                  </a:cxn>
                  <a:cxn ang="0">
                    <a:pos x="103" y="91"/>
                  </a:cxn>
                  <a:cxn ang="0">
                    <a:pos x="31" y="91"/>
                  </a:cxn>
                  <a:cxn ang="0">
                    <a:pos x="0" y="62"/>
                  </a:cxn>
                  <a:cxn ang="0">
                    <a:pos x="27" y="33"/>
                  </a:cxn>
                  <a:cxn ang="0">
                    <a:pos x="27" y="32"/>
                  </a:cxn>
                  <a:cxn ang="0">
                    <a:pos x="66" y="0"/>
                  </a:cxn>
                  <a:cxn ang="0">
                    <a:pos x="105" y="32"/>
                  </a:cxn>
                  <a:cxn ang="0">
                    <a:pos x="105" y="33"/>
                  </a:cxn>
                </a:cxnLst>
                <a:rect l="0" t="0" r="r" b="b"/>
                <a:pathLst>
                  <a:path w="132" h="91">
                    <a:moveTo>
                      <a:pt x="105" y="33"/>
                    </a:moveTo>
                    <a:cubicBezTo>
                      <a:pt x="120" y="36"/>
                      <a:pt x="132" y="48"/>
                      <a:pt x="132" y="62"/>
                    </a:cubicBezTo>
                    <a:cubicBezTo>
                      <a:pt x="132" y="76"/>
                      <a:pt x="120" y="91"/>
                      <a:pt x="103" y="91"/>
                    </a:cubicBezTo>
                    <a:cubicBezTo>
                      <a:pt x="31" y="91"/>
                      <a:pt x="31" y="91"/>
                      <a:pt x="31" y="91"/>
                    </a:cubicBezTo>
                    <a:cubicBezTo>
                      <a:pt x="14" y="91"/>
                      <a:pt x="0" y="77"/>
                      <a:pt x="0" y="62"/>
                    </a:cubicBezTo>
                    <a:cubicBezTo>
                      <a:pt x="0" y="48"/>
                      <a:pt x="12" y="36"/>
                      <a:pt x="27" y="33"/>
                    </a:cubicBezTo>
                    <a:cubicBezTo>
                      <a:pt x="27" y="33"/>
                      <a:pt x="27" y="32"/>
                      <a:pt x="27" y="32"/>
                    </a:cubicBezTo>
                    <a:cubicBezTo>
                      <a:pt x="27" y="14"/>
                      <a:pt x="45" y="0"/>
                      <a:pt x="66" y="0"/>
                    </a:cubicBezTo>
                    <a:cubicBezTo>
                      <a:pt x="87" y="0"/>
                      <a:pt x="105" y="14"/>
                      <a:pt x="105" y="32"/>
                    </a:cubicBezTo>
                    <a:cubicBezTo>
                      <a:pt x="105" y="32"/>
                      <a:pt x="105" y="33"/>
                      <a:pt x="105" y="33"/>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1" name="Freeform 34"/>
              <p:cNvSpPr>
                <a:spLocks/>
              </p:cNvSpPr>
              <p:nvPr/>
            </p:nvSpPr>
            <p:spPr bwMode="auto">
              <a:xfrm>
                <a:off x="1757332" y="870104"/>
                <a:ext cx="266700" cy="258763"/>
              </a:xfrm>
              <a:custGeom>
                <a:avLst/>
                <a:gdLst/>
                <a:ahLst/>
                <a:cxnLst>
                  <a:cxn ang="0">
                    <a:pos x="65" y="2"/>
                  </a:cxn>
                  <a:cxn ang="0">
                    <a:pos x="120" y="57"/>
                  </a:cxn>
                  <a:cxn ang="0">
                    <a:pos x="93" y="96"/>
                  </a:cxn>
                  <a:cxn ang="0">
                    <a:pos x="100" y="118"/>
                  </a:cxn>
                  <a:cxn ang="0">
                    <a:pos x="80" y="101"/>
                  </a:cxn>
                  <a:cxn ang="0">
                    <a:pos x="57" y="104"/>
                  </a:cxn>
                  <a:cxn ang="0">
                    <a:pos x="2" y="49"/>
                  </a:cxn>
                  <a:cxn ang="0">
                    <a:pos x="65" y="2"/>
                  </a:cxn>
                </a:cxnLst>
                <a:rect l="0" t="0" r="r" b="b"/>
                <a:pathLst>
                  <a:path w="122" h="118">
                    <a:moveTo>
                      <a:pt x="65" y="2"/>
                    </a:moveTo>
                    <a:cubicBezTo>
                      <a:pt x="97" y="4"/>
                      <a:pt x="122" y="29"/>
                      <a:pt x="120" y="57"/>
                    </a:cubicBezTo>
                    <a:cubicBezTo>
                      <a:pt x="119" y="74"/>
                      <a:pt x="108" y="88"/>
                      <a:pt x="93" y="96"/>
                    </a:cubicBezTo>
                    <a:cubicBezTo>
                      <a:pt x="100" y="118"/>
                      <a:pt x="100" y="118"/>
                      <a:pt x="100" y="118"/>
                    </a:cubicBezTo>
                    <a:cubicBezTo>
                      <a:pt x="80" y="101"/>
                      <a:pt x="80" y="101"/>
                      <a:pt x="80" y="101"/>
                    </a:cubicBezTo>
                    <a:cubicBezTo>
                      <a:pt x="73" y="103"/>
                      <a:pt x="65" y="104"/>
                      <a:pt x="57" y="104"/>
                    </a:cubicBezTo>
                    <a:cubicBezTo>
                      <a:pt x="25" y="101"/>
                      <a:pt x="0" y="77"/>
                      <a:pt x="2" y="49"/>
                    </a:cubicBezTo>
                    <a:cubicBezTo>
                      <a:pt x="4" y="21"/>
                      <a:pt x="32" y="0"/>
                      <a:pt x="65" y="2"/>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2" name="Freeform 35"/>
              <p:cNvSpPr>
                <a:spLocks noEditPoints="1"/>
              </p:cNvSpPr>
              <p:nvPr/>
            </p:nvSpPr>
            <p:spPr bwMode="auto">
              <a:xfrm>
                <a:off x="1479550" y="717550"/>
                <a:ext cx="265113" cy="246063"/>
              </a:xfrm>
              <a:custGeom>
                <a:avLst/>
                <a:gdLst/>
                <a:ahLst/>
                <a:cxnLst>
                  <a:cxn ang="0">
                    <a:pos x="85" y="64"/>
                  </a:cxn>
                  <a:cxn ang="0">
                    <a:pos x="78" y="56"/>
                  </a:cxn>
                  <a:cxn ang="0">
                    <a:pos x="87" y="48"/>
                  </a:cxn>
                  <a:cxn ang="0">
                    <a:pos x="94" y="57"/>
                  </a:cxn>
                  <a:cxn ang="0">
                    <a:pos x="85" y="64"/>
                  </a:cxn>
                  <a:cxn ang="0">
                    <a:pos x="60" y="62"/>
                  </a:cxn>
                  <a:cxn ang="0">
                    <a:pos x="52" y="54"/>
                  </a:cxn>
                  <a:cxn ang="0">
                    <a:pos x="61" y="46"/>
                  </a:cxn>
                  <a:cxn ang="0">
                    <a:pos x="68" y="55"/>
                  </a:cxn>
                  <a:cxn ang="0">
                    <a:pos x="60" y="62"/>
                  </a:cxn>
                  <a:cxn ang="0">
                    <a:pos x="34" y="60"/>
                  </a:cxn>
                  <a:cxn ang="0">
                    <a:pos x="27" y="52"/>
                  </a:cxn>
                  <a:cxn ang="0">
                    <a:pos x="35" y="44"/>
                  </a:cxn>
                  <a:cxn ang="0">
                    <a:pos x="42" y="53"/>
                  </a:cxn>
                  <a:cxn ang="0">
                    <a:pos x="34" y="60"/>
                  </a:cxn>
                  <a:cxn ang="0">
                    <a:pos x="64" y="2"/>
                  </a:cxn>
                  <a:cxn ang="0">
                    <a:pos x="1" y="49"/>
                  </a:cxn>
                  <a:cxn ang="0">
                    <a:pos x="23" y="92"/>
                  </a:cxn>
                  <a:cxn ang="0">
                    <a:pos x="13" y="112"/>
                  </a:cxn>
                  <a:cxn ang="0">
                    <a:pos x="34" y="99"/>
                  </a:cxn>
                  <a:cxn ang="0">
                    <a:pos x="57" y="104"/>
                  </a:cxn>
                  <a:cxn ang="0">
                    <a:pos x="119" y="57"/>
                  </a:cxn>
                  <a:cxn ang="0">
                    <a:pos x="64" y="2"/>
                  </a:cxn>
                </a:cxnLst>
                <a:rect l="0" t="0" r="r" b="b"/>
                <a:pathLst>
                  <a:path w="121" h="112">
                    <a:moveTo>
                      <a:pt x="85" y="64"/>
                    </a:moveTo>
                    <a:cubicBezTo>
                      <a:pt x="81" y="64"/>
                      <a:pt x="78" y="60"/>
                      <a:pt x="78" y="56"/>
                    </a:cubicBezTo>
                    <a:cubicBezTo>
                      <a:pt x="78" y="51"/>
                      <a:pt x="82" y="48"/>
                      <a:pt x="87" y="48"/>
                    </a:cubicBezTo>
                    <a:cubicBezTo>
                      <a:pt x="91" y="48"/>
                      <a:pt x="94" y="52"/>
                      <a:pt x="94" y="57"/>
                    </a:cubicBezTo>
                    <a:cubicBezTo>
                      <a:pt x="94" y="61"/>
                      <a:pt x="90" y="64"/>
                      <a:pt x="85" y="64"/>
                    </a:cubicBezTo>
                    <a:moveTo>
                      <a:pt x="60" y="62"/>
                    </a:moveTo>
                    <a:cubicBezTo>
                      <a:pt x="55" y="62"/>
                      <a:pt x="52" y="58"/>
                      <a:pt x="52" y="54"/>
                    </a:cubicBezTo>
                    <a:cubicBezTo>
                      <a:pt x="53" y="49"/>
                      <a:pt x="56" y="46"/>
                      <a:pt x="61" y="46"/>
                    </a:cubicBezTo>
                    <a:cubicBezTo>
                      <a:pt x="65" y="47"/>
                      <a:pt x="69" y="50"/>
                      <a:pt x="68" y="55"/>
                    </a:cubicBezTo>
                    <a:cubicBezTo>
                      <a:pt x="68" y="59"/>
                      <a:pt x="64" y="63"/>
                      <a:pt x="60" y="62"/>
                    </a:cubicBezTo>
                    <a:moveTo>
                      <a:pt x="34" y="60"/>
                    </a:moveTo>
                    <a:cubicBezTo>
                      <a:pt x="30" y="60"/>
                      <a:pt x="26" y="56"/>
                      <a:pt x="27" y="52"/>
                    </a:cubicBezTo>
                    <a:cubicBezTo>
                      <a:pt x="27" y="48"/>
                      <a:pt x="31" y="44"/>
                      <a:pt x="35" y="44"/>
                    </a:cubicBezTo>
                    <a:cubicBezTo>
                      <a:pt x="39" y="45"/>
                      <a:pt x="43" y="49"/>
                      <a:pt x="42" y="53"/>
                    </a:cubicBezTo>
                    <a:cubicBezTo>
                      <a:pt x="42" y="57"/>
                      <a:pt x="38" y="61"/>
                      <a:pt x="34" y="60"/>
                    </a:cubicBezTo>
                    <a:moveTo>
                      <a:pt x="64" y="2"/>
                    </a:moveTo>
                    <a:cubicBezTo>
                      <a:pt x="31" y="0"/>
                      <a:pt x="3" y="21"/>
                      <a:pt x="1" y="49"/>
                    </a:cubicBezTo>
                    <a:cubicBezTo>
                      <a:pt x="0" y="66"/>
                      <a:pt x="9" y="82"/>
                      <a:pt x="23" y="92"/>
                    </a:cubicBezTo>
                    <a:cubicBezTo>
                      <a:pt x="13" y="112"/>
                      <a:pt x="13" y="112"/>
                      <a:pt x="13" y="112"/>
                    </a:cubicBezTo>
                    <a:cubicBezTo>
                      <a:pt x="34" y="99"/>
                      <a:pt x="34" y="99"/>
                      <a:pt x="34" y="99"/>
                    </a:cubicBezTo>
                    <a:cubicBezTo>
                      <a:pt x="41" y="102"/>
                      <a:pt x="49" y="103"/>
                      <a:pt x="57" y="104"/>
                    </a:cubicBezTo>
                    <a:cubicBezTo>
                      <a:pt x="89" y="106"/>
                      <a:pt x="117" y="85"/>
                      <a:pt x="119" y="57"/>
                    </a:cubicBezTo>
                    <a:cubicBezTo>
                      <a:pt x="121" y="29"/>
                      <a:pt x="96" y="5"/>
                      <a:pt x="64" y="2"/>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3" name="Freeform 36"/>
              <p:cNvSpPr>
                <a:spLocks noEditPoints="1"/>
              </p:cNvSpPr>
              <p:nvPr/>
            </p:nvSpPr>
            <p:spPr bwMode="auto">
              <a:xfrm>
                <a:off x="2890838" y="2314575"/>
                <a:ext cx="304800" cy="31750"/>
              </a:xfrm>
              <a:custGeom>
                <a:avLst/>
                <a:gdLst/>
                <a:ahLst/>
                <a:cxnLst>
                  <a:cxn ang="0">
                    <a:pos x="13" y="15"/>
                  </a:cxn>
                  <a:cxn ang="0">
                    <a:pos x="17" y="15"/>
                  </a:cxn>
                  <a:cxn ang="0">
                    <a:pos x="17" y="13"/>
                  </a:cxn>
                  <a:cxn ang="0">
                    <a:pos x="11" y="7"/>
                  </a:cxn>
                  <a:cxn ang="0">
                    <a:pos x="17" y="1"/>
                  </a:cxn>
                  <a:cxn ang="0">
                    <a:pos x="17" y="0"/>
                  </a:cxn>
                  <a:cxn ang="0">
                    <a:pos x="13" y="0"/>
                  </a:cxn>
                  <a:cxn ang="0">
                    <a:pos x="13" y="15"/>
                  </a:cxn>
                  <a:cxn ang="0">
                    <a:pos x="17" y="15"/>
                  </a:cxn>
                  <a:cxn ang="0">
                    <a:pos x="123" y="15"/>
                  </a:cxn>
                  <a:cxn ang="0">
                    <a:pos x="123" y="13"/>
                  </a:cxn>
                  <a:cxn ang="0">
                    <a:pos x="116" y="7"/>
                  </a:cxn>
                  <a:cxn ang="0">
                    <a:pos x="123" y="1"/>
                  </a:cxn>
                  <a:cxn ang="0">
                    <a:pos x="123" y="0"/>
                  </a:cxn>
                  <a:cxn ang="0">
                    <a:pos x="17" y="0"/>
                  </a:cxn>
                  <a:cxn ang="0">
                    <a:pos x="17" y="1"/>
                  </a:cxn>
                  <a:cxn ang="0">
                    <a:pos x="24" y="7"/>
                  </a:cxn>
                  <a:cxn ang="0">
                    <a:pos x="17" y="13"/>
                  </a:cxn>
                  <a:cxn ang="0">
                    <a:pos x="17" y="15"/>
                  </a:cxn>
                  <a:cxn ang="0">
                    <a:pos x="123" y="15"/>
                  </a:cxn>
                  <a:cxn ang="0">
                    <a:pos x="127" y="15"/>
                  </a:cxn>
                  <a:cxn ang="0">
                    <a:pos x="127" y="0"/>
                  </a:cxn>
                  <a:cxn ang="0">
                    <a:pos x="123" y="0"/>
                  </a:cxn>
                  <a:cxn ang="0">
                    <a:pos x="123" y="1"/>
                  </a:cxn>
                  <a:cxn ang="0">
                    <a:pos x="129" y="7"/>
                  </a:cxn>
                  <a:cxn ang="0">
                    <a:pos x="123" y="13"/>
                  </a:cxn>
                  <a:cxn ang="0">
                    <a:pos x="123" y="15"/>
                  </a:cxn>
                </a:cxnLst>
                <a:rect l="0" t="0" r="r" b="b"/>
                <a:pathLst>
                  <a:path w="140" h="15">
                    <a:moveTo>
                      <a:pt x="13" y="15"/>
                    </a:moveTo>
                    <a:cubicBezTo>
                      <a:pt x="17" y="15"/>
                      <a:pt x="17" y="15"/>
                      <a:pt x="17" y="15"/>
                    </a:cubicBezTo>
                    <a:cubicBezTo>
                      <a:pt x="17" y="13"/>
                      <a:pt x="17" y="13"/>
                      <a:pt x="17" y="13"/>
                    </a:cubicBezTo>
                    <a:cubicBezTo>
                      <a:pt x="14" y="13"/>
                      <a:pt x="11" y="11"/>
                      <a:pt x="11" y="7"/>
                    </a:cubicBezTo>
                    <a:cubicBezTo>
                      <a:pt x="11" y="4"/>
                      <a:pt x="14" y="1"/>
                      <a:pt x="17" y="1"/>
                    </a:cubicBezTo>
                    <a:cubicBezTo>
                      <a:pt x="17" y="0"/>
                      <a:pt x="17" y="0"/>
                      <a:pt x="17" y="0"/>
                    </a:cubicBezTo>
                    <a:cubicBezTo>
                      <a:pt x="13" y="0"/>
                      <a:pt x="13" y="0"/>
                      <a:pt x="13" y="0"/>
                    </a:cubicBezTo>
                    <a:cubicBezTo>
                      <a:pt x="0" y="0"/>
                      <a:pt x="0" y="15"/>
                      <a:pt x="13" y="15"/>
                    </a:cubicBezTo>
                    <a:moveTo>
                      <a:pt x="17" y="15"/>
                    </a:moveTo>
                    <a:cubicBezTo>
                      <a:pt x="123" y="15"/>
                      <a:pt x="123" y="15"/>
                      <a:pt x="123" y="15"/>
                    </a:cubicBezTo>
                    <a:cubicBezTo>
                      <a:pt x="123" y="13"/>
                      <a:pt x="123" y="13"/>
                      <a:pt x="123" y="13"/>
                    </a:cubicBezTo>
                    <a:cubicBezTo>
                      <a:pt x="119" y="13"/>
                      <a:pt x="116" y="11"/>
                      <a:pt x="116" y="7"/>
                    </a:cubicBezTo>
                    <a:cubicBezTo>
                      <a:pt x="116" y="4"/>
                      <a:pt x="119" y="1"/>
                      <a:pt x="123" y="1"/>
                    </a:cubicBezTo>
                    <a:cubicBezTo>
                      <a:pt x="123" y="0"/>
                      <a:pt x="123" y="0"/>
                      <a:pt x="123" y="0"/>
                    </a:cubicBezTo>
                    <a:cubicBezTo>
                      <a:pt x="88" y="0"/>
                      <a:pt x="52" y="0"/>
                      <a:pt x="17" y="0"/>
                    </a:cubicBezTo>
                    <a:cubicBezTo>
                      <a:pt x="17" y="1"/>
                      <a:pt x="17" y="1"/>
                      <a:pt x="17" y="1"/>
                    </a:cubicBezTo>
                    <a:cubicBezTo>
                      <a:pt x="21" y="1"/>
                      <a:pt x="24" y="4"/>
                      <a:pt x="24" y="7"/>
                    </a:cubicBezTo>
                    <a:cubicBezTo>
                      <a:pt x="24" y="11"/>
                      <a:pt x="21" y="13"/>
                      <a:pt x="17" y="13"/>
                    </a:cubicBezTo>
                    <a:lnTo>
                      <a:pt x="17" y="15"/>
                    </a:lnTo>
                    <a:close/>
                    <a:moveTo>
                      <a:pt x="123" y="15"/>
                    </a:moveTo>
                    <a:cubicBezTo>
                      <a:pt x="127" y="15"/>
                      <a:pt x="127" y="15"/>
                      <a:pt x="127" y="15"/>
                    </a:cubicBezTo>
                    <a:cubicBezTo>
                      <a:pt x="140" y="15"/>
                      <a:pt x="140" y="0"/>
                      <a:pt x="127" y="0"/>
                    </a:cubicBezTo>
                    <a:cubicBezTo>
                      <a:pt x="123" y="0"/>
                      <a:pt x="123" y="0"/>
                      <a:pt x="123" y="0"/>
                    </a:cubicBezTo>
                    <a:cubicBezTo>
                      <a:pt x="123" y="1"/>
                      <a:pt x="123" y="1"/>
                      <a:pt x="123" y="1"/>
                    </a:cubicBezTo>
                    <a:cubicBezTo>
                      <a:pt x="126" y="1"/>
                      <a:pt x="129" y="4"/>
                      <a:pt x="129" y="7"/>
                    </a:cubicBezTo>
                    <a:cubicBezTo>
                      <a:pt x="129" y="11"/>
                      <a:pt x="126" y="13"/>
                      <a:pt x="123" y="13"/>
                    </a:cubicBezTo>
                    <a:lnTo>
                      <a:pt x="123" y="15"/>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4" name="Oval 37"/>
              <p:cNvSpPr>
                <a:spLocks noChangeArrowheads="1"/>
              </p:cNvSpPr>
              <p:nvPr/>
            </p:nvSpPr>
            <p:spPr bwMode="auto">
              <a:xfrm>
                <a:off x="3048000" y="2206625"/>
                <a:ext cx="25400" cy="26988"/>
              </a:xfrm>
              <a:prstGeom prst="ellipse">
                <a:avLst/>
              </a:pr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5" name="Freeform 38"/>
              <p:cNvSpPr>
                <a:spLocks/>
              </p:cNvSpPr>
              <p:nvPr/>
            </p:nvSpPr>
            <p:spPr bwMode="auto">
              <a:xfrm>
                <a:off x="3062288" y="2222500"/>
                <a:ext cx="103188" cy="112713"/>
              </a:xfrm>
              <a:custGeom>
                <a:avLst/>
                <a:gdLst/>
                <a:ahLst/>
                <a:cxnLst>
                  <a:cxn ang="0">
                    <a:pos x="46" y="48"/>
                  </a:cxn>
                  <a:cxn ang="0">
                    <a:pos x="5" y="2"/>
                  </a:cxn>
                  <a:cxn ang="0">
                    <a:pos x="1" y="1"/>
                  </a:cxn>
                  <a:cxn ang="0">
                    <a:pos x="1" y="5"/>
                  </a:cxn>
                  <a:cxn ang="0">
                    <a:pos x="42" y="51"/>
                  </a:cxn>
                  <a:cxn ang="0">
                    <a:pos x="46" y="52"/>
                  </a:cxn>
                  <a:cxn ang="0">
                    <a:pos x="46" y="48"/>
                  </a:cxn>
                </a:cxnLst>
                <a:rect l="0" t="0" r="r" b="b"/>
                <a:pathLst>
                  <a:path w="47" h="52">
                    <a:moveTo>
                      <a:pt x="46" y="48"/>
                    </a:moveTo>
                    <a:cubicBezTo>
                      <a:pt x="5" y="2"/>
                      <a:pt x="5" y="2"/>
                      <a:pt x="5" y="2"/>
                    </a:cubicBezTo>
                    <a:cubicBezTo>
                      <a:pt x="4" y="0"/>
                      <a:pt x="2" y="0"/>
                      <a:pt x="1" y="1"/>
                    </a:cubicBezTo>
                    <a:cubicBezTo>
                      <a:pt x="0" y="2"/>
                      <a:pt x="0" y="4"/>
                      <a:pt x="1" y="5"/>
                    </a:cubicBezTo>
                    <a:cubicBezTo>
                      <a:pt x="42" y="51"/>
                      <a:pt x="42" y="51"/>
                      <a:pt x="42" y="51"/>
                    </a:cubicBezTo>
                    <a:cubicBezTo>
                      <a:pt x="43" y="52"/>
                      <a:pt x="45" y="52"/>
                      <a:pt x="46" y="52"/>
                    </a:cubicBezTo>
                    <a:cubicBezTo>
                      <a:pt x="47" y="51"/>
                      <a:pt x="47" y="49"/>
                      <a:pt x="46" y="48"/>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6" name="Oval 39"/>
              <p:cNvSpPr>
                <a:spLocks noChangeArrowheads="1"/>
              </p:cNvSpPr>
              <p:nvPr/>
            </p:nvSpPr>
            <p:spPr bwMode="auto">
              <a:xfrm>
                <a:off x="3013075" y="2206625"/>
                <a:ext cx="25400" cy="26988"/>
              </a:xfrm>
              <a:prstGeom prst="ellipse">
                <a:avLst/>
              </a:pr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7" name="Freeform 40"/>
              <p:cNvSpPr>
                <a:spLocks/>
              </p:cNvSpPr>
              <p:nvPr/>
            </p:nvSpPr>
            <p:spPr bwMode="auto">
              <a:xfrm>
                <a:off x="2921000" y="2212975"/>
                <a:ext cx="111125" cy="122238"/>
              </a:xfrm>
              <a:custGeom>
                <a:avLst/>
                <a:gdLst/>
                <a:ahLst/>
                <a:cxnLst>
                  <a:cxn ang="0">
                    <a:pos x="1" y="52"/>
                  </a:cxn>
                  <a:cxn ang="0">
                    <a:pos x="46" y="1"/>
                  </a:cxn>
                  <a:cxn ang="0">
                    <a:pos x="50" y="1"/>
                  </a:cxn>
                  <a:cxn ang="0">
                    <a:pos x="50" y="5"/>
                  </a:cxn>
                  <a:cxn ang="0">
                    <a:pos x="5" y="55"/>
                  </a:cxn>
                  <a:cxn ang="0">
                    <a:pos x="1" y="56"/>
                  </a:cxn>
                  <a:cxn ang="0">
                    <a:pos x="1" y="52"/>
                  </a:cxn>
                </a:cxnLst>
                <a:rect l="0" t="0" r="r" b="b"/>
                <a:pathLst>
                  <a:path w="51" h="56">
                    <a:moveTo>
                      <a:pt x="1" y="52"/>
                    </a:moveTo>
                    <a:cubicBezTo>
                      <a:pt x="46" y="1"/>
                      <a:pt x="46" y="1"/>
                      <a:pt x="46" y="1"/>
                    </a:cubicBezTo>
                    <a:cubicBezTo>
                      <a:pt x="47" y="0"/>
                      <a:pt x="49" y="0"/>
                      <a:pt x="50" y="1"/>
                    </a:cubicBezTo>
                    <a:cubicBezTo>
                      <a:pt x="51" y="2"/>
                      <a:pt x="51" y="4"/>
                      <a:pt x="50" y="5"/>
                    </a:cubicBezTo>
                    <a:cubicBezTo>
                      <a:pt x="5" y="55"/>
                      <a:pt x="5" y="55"/>
                      <a:pt x="5" y="55"/>
                    </a:cubicBezTo>
                    <a:cubicBezTo>
                      <a:pt x="4" y="56"/>
                      <a:pt x="2" y="56"/>
                      <a:pt x="1" y="56"/>
                    </a:cubicBezTo>
                    <a:cubicBezTo>
                      <a:pt x="0" y="55"/>
                      <a:pt x="0" y="53"/>
                      <a:pt x="1" y="52"/>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8" name="Freeform 41"/>
              <p:cNvSpPr>
                <a:spLocks noEditPoints="1"/>
              </p:cNvSpPr>
              <p:nvPr/>
            </p:nvSpPr>
            <p:spPr bwMode="auto">
              <a:xfrm>
                <a:off x="2921000" y="2355850"/>
                <a:ext cx="244475" cy="95250"/>
              </a:xfrm>
              <a:custGeom>
                <a:avLst/>
                <a:gdLst/>
                <a:ahLst/>
                <a:cxnLst>
                  <a:cxn ang="0">
                    <a:pos x="5" y="32"/>
                  </a:cxn>
                  <a:cxn ang="0">
                    <a:pos x="21" y="0"/>
                  </a:cxn>
                  <a:cxn ang="0">
                    <a:pos x="19" y="4"/>
                  </a:cxn>
                  <a:cxn ang="0">
                    <a:pos x="17" y="19"/>
                  </a:cxn>
                  <a:cxn ang="0">
                    <a:pos x="21" y="34"/>
                  </a:cxn>
                  <a:cxn ang="0">
                    <a:pos x="20" y="44"/>
                  </a:cxn>
                  <a:cxn ang="0">
                    <a:pos x="38" y="0"/>
                  </a:cxn>
                  <a:cxn ang="0">
                    <a:pos x="38" y="4"/>
                  </a:cxn>
                  <a:cxn ang="0">
                    <a:pos x="34" y="19"/>
                  </a:cxn>
                  <a:cxn ang="0">
                    <a:pos x="38" y="35"/>
                  </a:cxn>
                  <a:cxn ang="0">
                    <a:pos x="21" y="44"/>
                  </a:cxn>
                  <a:cxn ang="0">
                    <a:pos x="23" y="35"/>
                  </a:cxn>
                  <a:cxn ang="0">
                    <a:pos x="26" y="19"/>
                  </a:cxn>
                  <a:cxn ang="0">
                    <a:pos x="21" y="4"/>
                  </a:cxn>
                  <a:cxn ang="0">
                    <a:pos x="38" y="0"/>
                  </a:cxn>
                  <a:cxn ang="0">
                    <a:pos x="56" y="4"/>
                  </a:cxn>
                  <a:cxn ang="0">
                    <a:pos x="51" y="19"/>
                  </a:cxn>
                  <a:cxn ang="0">
                    <a:pos x="56" y="35"/>
                  </a:cxn>
                  <a:cxn ang="0">
                    <a:pos x="56" y="44"/>
                  </a:cxn>
                  <a:cxn ang="0">
                    <a:pos x="38" y="35"/>
                  </a:cxn>
                  <a:cxn ang="0">
                    <a:pos x="44" y="30"/>
                  </a:cxn>
                  <a:cxn ang="0">
                    <a:pos x="43" y="9"/>
                  </a:cxn>
                  <a:cxn ang="0">
                    <a:pos x="38" y="0"/>
                  </a:cxn>
                  <a:cxn ang="0">
                    <a:pos x="74" y="0"/>
                  </a:cxn>
                  <a:cxn ang="0">
                    <a:pos x="69" y="9"/>
                  </a:cxn>
                  <a:cxn ang="0">
                    <a:pos x="68" y="30"/>
                  </a:cxn>
                  <a:cxn ang="0">
                    <a:pos x="74" y="35"/>
                  </a:cxn>
                  <a:cxn ang="0">
                    <a:pos x="56" y="44"/>
                  </a:cxn>
                  <a:cxn ang="0">
                    <a:pos x="60" y="30"/>
                  </a:cxn>
                  <a:cxn ang="0">
                    <a:pos x="61" y="9"/>
                  </a:cxn>
                  <a:cxn ang="0">
                    <a:pos x="56" y="4"/>
                  </a:cxn>
                  <a:cxn ang="0">
                    <a:pos x="74" y="0"/>
                  </a:cxn>
                  <a:cxn ang="0">
                    <a:pos x="91" y="4"/>
                  </a:cxn>
                  <a:cxn ang="0">
                    <a:pos x="86" y="19"/>
                  </a:cxn>
                  <a:cxn ang="0">
                    <a:pos x="89" y="35"/>
                  </a:cxn>
                  <a:cxn ang="0">
                    <a:pos x="91" y="44"/>
                  </a:cxn>
                  <a:cxn ang="0">
                    <a:pos x="74" y="35"/>
                  </a:cxn>
                  <a:cxn ang="0">
                    <a:pos x="78" y="19"/>
                  </a:cxn>
                  <a:cxn ang="0">
                    <a:pos x="74" y="4"/>
                  </a:cxn>
                  <a:cxn ang="0">
                    <a:pos x="74" y="0"/>
                  </a:cxn>
                  <a:cxn ang="0">
                    <a:pos x="112" y="0"/>
                  </a:cxn>
                  <a:cxn ang="0">
                    <a:pos x="92" y="44"/>
                  </a:cxn>
                  <a:cxn ang="0">
                    <a:pos x="91" y="34"/>
                  </a:cxn>
                  <a:cxn ang="0">
                    <a:pos x="95" y="19"/>
                  </a:cxn>
                  <a:cxn ang="0">
                    <a:pos x="93" y="4"/>
                  </a:cxn>
                  <a:cxn ang="0">
                    <a:pos x="91" y="0"/>
                  </a:cxn>
                </a:cxnLst>
                <a:rect l="0" t="0" r="r" b="b"/>
                <a:pathLst>
                  <a:path w="112" h="44">
                    <a:moveTo>
                      <a:pt x="20" y="44"/>
                    </a:moveTo>
                    <a:cubicBezTo>
                      <a:pt x="10" y="44"/>
                      <a:pt x="7" y="39"/>
                      <a:pt x="5" y="32"/>
                    </a:cubicBezTo>
                    <a:cubicBezTo>
                      <a:pt x="0" y="0"/>
                      <a:pt x="0" y="0"/>
                      <a:pt x="0" y="0"/>
                    </a:cubicBezTo>
                    <a:cubicBezTo>
                      <a:pt x="21" y="0"/>
                      <a:pt x="21" y="0"/>
                      <a:pt x="21" y="0"/>
                    </a:cubicBezTo>
                    <a:cubicBezTo>
                      <a:pt x="21" y="4"/>
                      <a:pt x="21" y="4"/>
                      <a:pt x="21" y="4"/>
                    </a:cubicBezTo>
                    <a:cubicBezTo>
                      <a:pt x="20" y="4"/>
                      <a:pt x="20" y="4"/>
                      <a:pt x="19" y="4"/>
                    </a:cubicBezTo>
                    <a:cubicBezTo>
                      <a:pt x="17" y="4"/>
                      <a:pt x="15" y="6"/>
                      <a:pt x="15" y="9"/>
                    </a:cubicBezTo>
                    <a:cubicBezTo>
                      <a:pt x="16" y="12"/>
                      <a:pt x="16" y="16"/>
                      <a:pt x="17" y="19"/>
                    </a:cubicBezTo>
                    <a:cubicBezTo>
                      <a:pt x="17" y="23"/>
                      <a:pt x="18" y="27"/>
                      <a:pt x="18" y="30"/>
                    </a:cubicBezTo>
                    <a:cubicBezTo>
                      <a:pt x="18" y="32"/>
                      <a:pt x="19" y="34"/>
                      <a:pt x="21" y="34"/>
                    </a:cubicBezTo>
                    <a:cubicBezTo>
                      <a:pt x="21" y="44"/>
                      <a:pt x="21" y="44"/>
                      <a:pt x="21" y="44"/>
                    </a:cubicBezTo>
                    <a:lnTo>
                      <a:pt x="20" y="44"/>
                    </a:lnTo>
                    <a:close/>
                    <a:moveTo>
                      <a:pt x="21" y="0"/>
                    </a:moveTo>
                    <a:cubicBezTo>
                      <a:pt x="38" y="0"/>
                      <a:pt x="38" y="0"/>
                      <a:pt x="38" y="0"/>
                    </a:cubicBezTo>
                    <a:cubicBezTo>
                      <a:pt x="38" y="4"/>
                      <a:pt x="38" y="4"/>
                      <a:pt x="38" y="4"/>
                    </a:cubicBezTo>
                    <a:cubicBezTo>
                      <a:pt x="38" y="4"/>
                      <a:pt x="38" y="4"/>
                      <a:pt x="38" y="4"/>
                    </a:cubicBezTo>
                    <a:cubicBezTo>
                      <a:pt x="35" y="4"/>
                      <a:pt x="33" y="6"/>
                      <a:pt x="33" y="9"/>
                    </a:cubicBezTo>
                    <a:cubicBezTo>
                      <a:pt x="33" y="12"/>
                      <a:pt x="34" y="16"/>
                      <a:pt x="34" y="19"/>
                    </a:cubicBezTo>
                    <a:cubicBezTo>
                      <a:pt x="34" y="23"/>
                      <a:pt x="35" y="27"/>
                      <a:pt x="35" y="30"/>
                    </a:cubicBezTo>
                    <a:cubicBezTo>
                      <a:pt x="35" y="32"/>
                      <a:pt x="36" y="34"/>
                      <a:pt x="38" y="35"/>
                    </a:cubicBezTo>
                    <a:cubicBezTo>
                      <a:pt x="38" y="44"/>
                      <a:pt x="38" y="44"/>
                      <a:pt x="38" y="44"/>
                    </a:cubicBezTo>
                    <a:cubicBezTo>
                      <a:pt x="21" y="44"/>
                      <a:pt x="21" y="44"/>
                      <a:pt x="21" y="44"/>
                    </a:cubicBezTo>
                    <a:cubicBezTo>
                      <a:pt x="21" y="34"/>
                      <a:pt x="21" y="34"/>
                      <a:pt x="21" y="34"/>
                    </a:cubicBezTo>
                    <a:cubicBezTo>
                      <a:pt x="22" y="35"/>
                      <a:pt x="22" y="35"/>
                      <a:pt x="23" y="35"/>
                    </a:cubicBezTo>
                    <a:cubicBezTo>
                      <a:pt x="25" y="35"/>
                      <a:pt x="27" y="33"/>
                      <a:pt x="27" y="30"/>
                    </a:cubicBezTo>
                    <a:cubicBezTo>
                      <a:pt x="26" y="27"/>
                      <a:pt x="26" y="23"/>
                      <a:pt x="26" y="19"/>
                    </a:cubicBezTo>
                    <a:cubicBezTo>
                      <a:pt x="25" y="16"/>
                      <a:pt x="25" y="12"/>
                      <a:pt x="25" y="9"/>
                    </a:cubicBezTo>
                    <a:cubicBezTo>
                      <a:pt x="24" y="7"/>
                      <a:pt x="23" y="5"/>
                      <a:pt x="21" y="4"/>
                    </a:cubicBezTo>
                    <a:lnTo>
                      <a:pt x="21" y="0"/>
                    </a:lnTo>
                    <a:close/>
                    <a:moveTo>
                      <a:pt x="38" y="0"/>
                    </a:moveTo>
                    <a:cubicBezTo>
                      <a:pt x="56" y="0"/>
                      <a:pt x="56" y="0"/>
                      <a:pt x="56" y="0"/>
                    </a:cubicBezTo>
                    <a:cubicBezTo>
                      <a:pt x="56" y="4"/>
                      <a:pt x="56" y="4"/>
                      <a:pt x="56" y="4"/>
                    </a:cubicBezTo>
                    <a:cubicBezTo>
                      <a:pt x="53" y="4"/>
                      <a:pt x="51" y="6"/>
                      <a:pt x="51" y="9"/>
                    </a:cubicBezTo>
                    <a:cubicBezTo>
                      <a:pt x="51" y="12"/>
                      <a:pt x="51" y="16"/>
                      <a:pt x="51" y="19"/>
                    </a:cubicBezTo>
                    <a:cubicBezTo>
                      <a:pt x="51" y="23"/>
                      <a:pt x="52" y="27"/>
                      <a:pt x="52" y="30"/>
                    </a:cubicBezTo>
                    <a:cubicBezTo>
                      <a:pt x="52" y="33"/>
                      <a:pt x="54" y="35"/>
                      <a:pt x="56" y="35"/>
                    </a:cubicBezTo>
                    <a:cubicBezTo>
                      <a:pt x="56" y="35"/>
                      <a:pt x="56" y="35"/>
                      <a:pt x="56" y="35"/>
                    </a:cubicBezTo>
                    <a:cubicBezTo>
                      <a:pt x="56" y="44"/>
                      <a:pt x="56" y="44"/>
                      <a:pt x="56" y="44"/>
                    </a:cubicBezTo>
                    <a:cubicBezTo>
                      <a:pt x="38" y="44"/>
                      <a:pt x="38" y="44"/>
                      <a:pt x="38" y="44"/>
                    </a:cubicBezTo>
                    <a:cubicBezTo>
                      <a:pt x="38" y="35"/>
                      <a:pt x="38" y="35"/>
                      <a:pt x="38" y="35"/>
                    </a:cubicBezTo>
                    <a:cubicBezTo>
                      <a:pt x="39" y="35"/>
                      <a:pt x="39" y="35"/>
                      <a:pt x="39" y="35"/>
                    </a:cubicBezTo>
                    <a:cubicBezTo>
                      <a:pt x="42" y="35"/>
                      <a:pt x="44" y="33"/>
                      <a:pt x="44" y="30"/>
                    </a:cubicBezTo>
                    <a:cubicBezTo>
                      <a:pt x="43" y="27"/>
                      <a:pt x="43" y="23"/>
                      <a:pt x="43" y="19"/>
                    </a:cubicBezTo>
                    <a:cubicBezTo>
                      <a:pt x="43" y="16"/>
                      <a:pt x="43" y="12"/>
                      <a:pt x="43" y="9"/>
                    </a:cubicBezTo>
                    <a:cubicBezTo>
                      <a:pt x="43" y="6"/>
                      <a:pt x="41" y="4"/>
                      <a:pt x="38" y="4"/>
                    </a:cubicBezTo>
                    <a:lnTo>
                      <a:pt x="38" y="0"/>
                    </a:lnTo>
                    <a:close/>
                    <a:moveTo>
                      <a:pt x="56" y="0"/>
                    </a:moveTo>
                    <a:cubicBezTo>
                      <a:pt x="74" y="0"/>
                      <a:pt x="74" y="0"/>
                      <a:pt x="74" y="0"/>
                    </a:cubicBezTo>
                    <a:cubicBezTo>
                      <a:pt x="74" y="4"/>
                      <a:pt x="74" y="4"/>
                      <a:pt x="74" y="4"/>
                    </a:cubicBezTo>
                    <a:cubicBezTo>
                      <a:pt x="71" y="4"/>
                      <a:pt x="69" y="6"/>
                      <a:pt x="69" y="9"/>
                    </a:cubicBezTo>
                    <a:cubicBezTo>
                      <a:pt x="69" y="12"/>
                      <a:pt x="69" y="16"/>
                      <a:pt x="69" y="19"/>
                    </a:cubicBezTo>
                    <a:cubicBezTo>
                      <a:pt x="69" y="23"/>
                      <a:pt x="68" y="27"/>
                      <a:pt x="68" y="30"/>
                    </a:cubicBezTo>
                    <a:cubicBezTo>
                      <a:pt x="68" y="33"/>
                      <a:pt x="70" y="35"/>
                      <a:pt x="72" y="35"/>
                    </a:cubicBezTo>
                    <a:cubicBezTo>
                      <a:pt x="73" y="35"/>
                      <a:pt x="73" y="35"/>
                      <a:pt x="74" y="35"/>
                    </a:cubicBezTo>
                    <a:cubicBezTo>
                      <a:pt x="74" y="44"/>
                      <a:pt x="74" y="44"/>
                      <a:pt x="74" y="44"/>
                    </a:cubicBezTo>
                    <a:cubicBezTo>
                      <a:pt x="56" y="44"/>
                      <a:pt x="56" y="44"/>
                      <a:pt x="56" y="44"/>
                    </a:cubicBezTo>
                    <a:cubicBezTo>
                      <a:pt x="56" y="35"/>
                      <a:pt x="56" y="35"/>
                      <a:pt x="56" y="35"/>
                    </a:cubicBezTo>
                    <a:cubicBezTo>
                      <a:pt x="58" y="35"/>
                      <a:pt x="60" y="33"/>
                      <a:pt x="60" y="30"/>
                    </a:cubicBezTo>
                    <a:cubicBezTo>
                      <a:pt x="60" y="27"/>
                      <a:pt x="61" y="23"/>
                      <a:pt x="61" y="19"/>
                    </a:cubicBezTo>
                    <a:cubicBezTo>
                      <a:pt x="61" y="16"/>
                      <a:pt x="61" y="12"/>
                      <a:pt x="61" y="9"/>
                    </a:cubicBezTo>
                    <a:cubicBezTo>
                      <a:pt x="61" y="6"/>
                      <a:pt x="59" y="4"/>
                      <a:pt x="56" y="4"/>
                    </a:cubicBezTo>
                    <a:cubicBezTo>
                      <a:pt x="56" y="4"/>
                      <a:pt x="56" y="4"/>
                      <a:pt x="56" y="4"/>
                    </a:cubicBezTo>
                    <a:lnTo>
                      <a:pt x="56" y="0"/>
                    </a:lnTo>
                    <a:close/>
                    <a:moveTo>
                      <a:pt x="74" y="0"/>
                    </a:moveTo>
                    <a:cubicBezTo>
                      <a:pt x="91" y="0"/>
                      <a:pt x="91" y="0"/>
                      <a:pt x="91" y="0"/>
                    </a:cubicBezTo>
                    <a:cubicBezTo>
                      <a:pt x="91" y="4"/>
                      <a:pt x="91" y="4"/>
                      <a:pt x="91" y="4"/>
                    </a:cubicBezTo>
                    <a:cubicBezTo>
                      <a:pt x="89" y="5"/>
                      <a:pt x="88" y="7"/>
                      <a:pt x="87" y="9"/>
                    </a:cubicBezTo>
                    <a:cubicBezTo>
                      <a:pt x="87" y="12"/>
                      <a:pt x="87" y="16"/>
                      <a:pt x="86" y="19"/>
                    </a:cubicBezTo>
                    <a:cubicBezTo>
                      <a:pt x="86" y="23"/>
                      <a:pt x="85" y="27"/>
                      <a:pt x="85" y="30"/>
                    </a:cubicBezTo>
                    <a:cubicBezTo>
                      <a:pt x="85" y="33"/>
                      <a:pt x="87" y="35"/>
                      <a:pt x="89" y="35"/>
                    </a:cubicBezTo>
                    <a:cubicBezTo>
                      <a:pt x="90" y="35"/>
                      <a:pt x="90" y="35"/>
                      <a:pt x="91" y="34"/>
                    </a:cubicBezTo>
                    <a:cubicBezTo>
                      <a:pt x="91" y="44"/>
                      <a:pt x="91" y="44"/>
                      <a:pt x="91" y="44"/>
                    </a:cubicBezTo>
                    <a:cubicBezTo>
                      <a:pt x="74" y="44"/>
                      <a:pt x="74" y="44"/>
                      <a:pt x="74" y="44"/>
                    </a:cubicBezTo>
                    <a:cubicBezTo>
                      <a:pt x="74" y="35"/>
                      <a:pt x="74" y="35"/>
                      <a:pt x="74" y="35"/>
                    </a:cubicBezTo>
                    <a:cubicBezTo>
                      <a:pt x="75" y="34"/>
                      <a:pt x="77" y="32"/>
                      <a:pt x="77" y="30"/>
                    </a:cubicBezTo>
                    <a:cubicBezTo>
                      <a:pt x="77" y="27"/>
                      <a:pt x="78" y="23"/>
                      <a:pt x="78" y="19"/>
                    </a:cubicBezTo>
                    <a:cubicBezTo>
                      <a:pt x="78" y="16"/>
                      <a:pt x="79" y="12"/>
                      <a:pt x="79" y="9"/>
                    </a:cubicBezTo>
                    <a:cubicBezTo>
                      <a:pt x="79" y="6"/>
                      <a:pt x="77" y="4"/>
                      <a:pt x="74" y="4"/>
                    </a:cubicBezTo>
                    <a:cubicBezTo>
                      <a:pt x="74" y="4"/>
                      <a:pt x="74" y="4"/>
                      <a:pt x="74" y="4"/>
                    </a:cubicBezTo>
                    <a:lnTo>
                      <a:pt x="74" y="0"/>
                    </a:lnTo>
                    <a:close/>
                    <a:moveTo>
                      <a:pt x="91" y="0"/>
                    </a:moveTo>
                    <a:cubicBezTo>
                      <a:pt x="112" y="0"/>
                      <a:pt x="112" y="0"/>
                      <a:pt x="112" y="0"/>
                    </a:cubicBezTo>
                    <a:cubicBezTo>
                      <a:pt x="107" y="32"/>
                      <a:pt x="107" y="32"/>
                      <a:pt x="107" y="32"/>
                    </a:cubicBezTo>
                    <a:cubicBezTo>
                      <a:pt x="105" y="39"/>
                      <a:pt x="102" y="44"/>
                      <a:pt x="92" y="44"/>
                    </a:cubicBezTo>
                    <a:cubicBezTo>
                      <a:pt x="91" y="44"/>
                      <a:pt x="91" y="44"/>
                      <a:pt x="91" y="44"/>
                    </a:cubicBezTo>
                    <a:cubicBezTo>
                      <a:pt x="91" y="34"/>
                      <a:pt x="91" y="34"/>
                      <a:pt x="91" y="34"/>
                    </a:cubicBezTo>
                    <a:cubicBezTo>
                      <a:pt x="93" y="34"/>
                      <a:pt x="94" y="32"/>
                      <a:pt x="94" y="30"/>
                    </a:cubicBezTo>
                    <a:cubicBezTo>
                      <a:pt x="94" y="27"/>
                      <a:pt x="95" y="23"/>
                      <a:pt x="95" y="19"/>
                    </a:cubicBezTo>
                    <a:cubicBezTo>
                      <a:pt x="96" y="16"/>
                      <a:pt x="96" y="12"/>
                      <a:pt x="97" y="9"/>
                    </a:cubicBezTo>
                    <a:cubicBezTo>
                      <a:pt x="97" y="6"/>
                      <a:pt x="95" y="4"/>
                      <a:pt x="93" y="4"/>
                    </a:cubicBezTo>
                    <a:cubicBezTo>
                      <a:pt x="92" y="4"/>
                      <a:pt x="92" y="4"/>
                      <a:pt x="91" y="4"/>
                    </a:cubicBezTo>
                    <a:lnTo>
                      <a:pt x="91"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39" name="Freeform 42"/>
              <p:cNvSpPr>
                <a:spLocks/>
              </p:cNvSpPr>
              <p:nvPr/>
            </p:nvSpPr>
            <p:spPr bwMode="auto">
              <a:xfrm>
                <a:off x="3221038" y="1952625"/>
                <a:ext cx="20638" cy="26988"/>
              </a:xfrm>
              <a:custGeom>
                <a:avLst/>
                <a:gdLst/>
                <a:ahLst/>
                <a:cxnLst>
                  <a:cxn ang="0">
                    <a:pos x="3" y="12"/>
                  </a:cxn>
                  <a:cxn ang="0">
                    <a:pos x="5" y="11"/>
                  </a:cxn>
                  <a:cxn ang="0">
                    <a:pos x="7" y="8"/>
                  </a:cxn>
                  <a:cxn ang="0">
                    <a:pos x="10" y="2"/>
                  </a:cxn>
                  <a:cxn ang="0">
                    <a:pos x="9" y="0"/>
                  </a:cxn>
                  <a:cxn ang="0">
                    <a:pos x="6" y="0"/>
                  </a:cxn>
                  <a:cxn ang="0">
                    <a:pos x="5" y="1"/>
                  </a:cxn>
                  <a:cxn ang="0">
                    <a:pos x="3" y="4"/>
                  </a:cxn>
                  <a:cxn ang="0">
                    <a:pos x="0" y="10"/>
                  </a:cxn>
                  <a:cxn ang="0">
                    <a:pos x="1" y="12"/>
                  </a:cxn>
                  <a:cxn ang="0">
                    <a:pos x="3" y="12"/>
                  </a:cxn>
                </a:cxnLst>
                <a:rect l="0" t="0" r="r" b="b"/>
                <a:pathLst>
                  <a:path w="10" h="12">
                    <a:moveTo>
                      <a:pt x="3" y="12"/>
                    </a:moveTo>
                    <a:cubicBezTo>
                      <a:pt x="4" y="12"/>
                      <a:pt x="4" y="11"/>
                      <a:pt x="5" y="11"/>
                    </a:cubicBezTo>
                    <a:cubicBezTo>
                      <a:pt x="6" y="10"/>
                      <a:pt x="6" y="9"/>
                      <a:pt x="7" y="8"/>
                    </a:cubicBezTo>
                    <a:cubicBezTo>
                      <a:pt x="9" y="5"/>
                      <a:pt x="10" y="4"/>
                      <a:pt x="10" y="2"/>
                    </a:cubicBezTo>
                    <a:cubicBezTo>
                      <a:pt x="10" y="2"/>
                      <a:pt x="9" y="1"/>
                      <a:pt x="9" y="0"/>
                    </a:cubicBezTo>
                    <a:cubicBezTo>
                      <a:pt x="8" y="0"/>
                      <a:pt x="7" y="0"/>
                      <a:pt x="6" y="0"/>
                    </a:cubicBezTo>
                    <a:cubicBezTo>
                      <a:pt x="6" y="0"/>
                      <a:pt x="5" y="1"/>
                      <a:pt x="5" y="1"/>
                    </a:cubicBezTo>
                    <a:cubicBezTo>
                      <a:pt x="4" y="2"/>
                      <a:pt x="3" y="3"/>
                      <a:pt x="3" y="4"/>
                    </a:cubicBezTo>
                    <a:cubicBezTo>
                      <a:pt x="1" y="7"/>
                      <a:pt x="0" y="8"/>
                      <a:pt x="0" y="10"/>
                    </a:cubicBezTo>
                    <a:cubicBezTo>
                      <a:pt x="0" y="10"/>
                      <a:pt x="1" y="11"/>
                      <a:pt x="1" y="12"/>
                    </a:cubicBezTo>
                    <a:cubicBezTo>
                      <a:pt x="2" y="12"/>
                      <a:pt x="3" y="12"/>
                      <a:pt x="3" y="12"/>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0" name="Freeform 43"/>
              <p:cNvSpPr>
                <a:spLocks noEditPoints="1"/>
              </p:cNvSpPr>
              <p:nvPr/>
            </p:nvSpPr>
            <p:spPr bwMode="auto">
              <a:xfrm>
                <a:off x="3106738" y="1895475"/>
                <a:ext cx="293688" cy="265113"/>
              </a:xfrm>
              <a:custGeom>
                <a:avLst/>
                <a:gdLst/>
                <a:ahLst/>
                <a:cxnLst>
                  <a:cxn ang="0">
                    <a:pos x="57" y="50"/>
                  </a:cxn>
                  <a:cxn ang="0">
                    <a:pos x="68" y="43"/>
                  </a:cxn>
                  <a:cxn ang="0">
                    <a:pos x="81" y="36"/>
                  </a:cxn>
                  <a:cxn ang="0">
                    <a:pos x="86" y="39"/>
                  </a:cxn>
                  <a:cxn ang="0">
                    <a:pos x="68" y="50"/>
                  </a:cxn>
                  <a:cxn ang="0">
                    <a:pos x="57" y="56"/>
                  </a:cxn>
                  <a:cxn ang="0">
                    <a:pos x="43" y="64"/>
                  </a:cxn>
                  <a:cxn ang="0">
                    <a:pos x="38" y="60"/>
                  </a:cxn>
                  <a:cxn ang="0">
                    <a:pos x="57" y="50"/>
                  </a:cxn>
                  <a:cxn ang="0">
                    <a:pos x="49" y="26"/>
                  </a:cxn>
                  <a:cxn ang="0">
                    <a:pos x="56" y="21"/>
                  </a:cxn>
                  <a:cxn ang="0">
                    <a:pos x="57" y="21"/>
                  </a:cxn>
                  <a:cxn ang="0">
                    <a:pos x="63" y="22"/>
                  </a:cxn>
                  <a:cxn ang="0">
                    <a:pos x="67" y="29"/>
                  </a:cxn>
                  <a:cxn ang="0">
                    <a:pos x="64" y="37"/>
                  </a:cxn>
                  <a:cxn ang="0">
                    <a:pos x="58" y="43"/>
                  </a:cxn>
                  <a:cxn ang="0">
                    <a:pos x="57" y="43"/>
                  </a:cxn>
                  <a:cxn ang="0">
                    <a:pos x="51" y="41"/>
                  </a:cxn>
                  <a:cxn ang="0">
                    <a:pos x="47" y="35"/>
                  </a:cxn>
                  <a:cxn ang="0">
                    <a:pos x="49" y="26"/>
                  </a:cxn>
                  <a:cxn ang="0">
                    <a:pos x="91" y="73"/>
                  </a:cxn>
                  <a:cxn ang="0">
                    <a:pos x="98" y="69"/>
                  </a:cxn>
                  <a:cxn ang="0">
                    <a:pos x="102" y="71"/>
                  </a:cxn>
                  <a:cxn ang="0">
                    <a:pos x="104" y="82"/>
                  </a:cxn>
                  <a:cxn ang="0">
                    <a:pos x="98" y="86"/>
                  </a:cxn>
                  <a:cxn ang="0">
                    <a:pos x="93" y="85"/>
                  </a:cxn>
                  <a:cxn ang="0">
                    <a:pos x="91" y="73"/>
                  </a:cxn>
                  <a:cxn ang="0">
                    <a:pos x="75" y="73"/>
                  </a:cxn>
                  <a:cxn ang="0">
                    <a:pos x="68" y="79"/>
                  </a:cxn>
                  <a:cxn ang="0">
                    <a:pos x="68" y="79"/>
                  </a:cxn>
                  <a:cxn ang="0">
                    <a:pos x="61" y="77"/>
                  </a:cxn>
                  <a:cxn ang="0">
                    <a:pos x="57" y="71"/>
                  </a:cxn>
                  <a:cxn ang="0">
                    <a:pos x="60" y="62"/>
                  </a:cxn>
                  <a:cxn ang="0">
                    <a:pos x="67" y="56"/>
                  </a:cxn>
                  <a:cxn ang="0">
                    <a:pos x="68" y="56"/>
                  </a:cxn>
                  <a:cxn ang="0">
                    <a:pos x="74" y="58"/>
                  </a:cxn>
                  <a:cxn ang="0">
                    <a:pos x="78" y="64"/>
                  </a:cxn>
                  <a:cxn ang="0">
                    <a:pos x="75" y="73"/>
                  </a:cxn>
                  <a:cxn ang="0">
                    <a:pos x="12" y="64"/>
                  </a:cxn>
                  <a:cxn ang="0">
                    <a:pos x="92" y="121"/>
                  </a:cxn>
                  <a:cxn ang="0">
                    <a:pos x="98" y="112"/>
                  </a:cxn>
                  <a:cxn ang="0">
                    <a:pos x="134" y="56"/>
                  </a:cxn>
                  <a:cxn ang="0">
                    <a:pos x="98" y="30"/>
                  </a:cxn>
                  <a:cxn ang="0">
                    <a:pos x="55" y="0"/>
                  </a:cxn>
                  <a:cxn ang="0">
                    <a:pos x="0" y="8"/>
                  </a:cxn>
                  <a:cxn ang="0">
                    <a:pos x="12" y="64"/>
                  </a:cxn>
                </a:cxnLst>
                <a:rect l="0" t="0" r="r" b="b"/>
                <a:pathLst>
                  <a:path w="134" h="121">
                    <a:moveTo>
                      <a:pt x="57" y="50"/>
                    </a:moveTo>
                    <a:cubicBezTo>
                      <a:pt x="68" y="43"/>
                      <a:pt x="68" y="43"/>
                      <a:pt x="68" y="43"/>
                    </a:cubicBezTo>
                    <a:cubicBezTo>
                      <a:pt x="81" y="36"/>
                      <a:pt x="81" y="36"/>
                      <a:pt x="81" y="36"/>
                    </a:cubicBezTo>
                    <a:cubicBezTo>
                      <a:pt x="86" y="39"/>
                      <a:pt x="86" y="39"/>
                      <a:pt x="86" y="39"/>
                    </a:cubicBezTo>
                    <a:cubicBezTo>
                      <a:pt x="68" y="50"/>
                      <a:pt x="68" y="50"/>
                      <a:pt x="68" y="50"/>
                    </a:cubicBezTo>
                    <a:cubicBezTo>
                      <a:pt x="57" y="56"/>
                      <a:pt x="57" y="56"/>
                      <a:pt x="57" y="56"/>
                    </a:cubicBezTo>
                    <a:cubicBezTo>
                      <a:pt x="43" y="64"/>
                      <a:pt x="43" y="64"/>
                      <a:pt x="43" y="64"/>
                    </a:cubicBezTo>
                    <a:cubicBezTo>
                      <a:pt x="38" y="60"/>
                      <a:pt x="38" y="60"/>
                      <a:pt x="38" y="60"/>
                    </a:cubicBezTo>
                    <a:lnTo>
                      <a:pt x="57" y="50"/>
                    </a:lnTo>
                    <a:close/>
                    <a:moveTo>
                      <a:pt x="49" y="26"/>
                    </a:moveTo>
                    <a:cubicBezTo>
                      <a:pt x="51" y="23"/>
                      <a:pt x="54" y="21"/>
                      <a:pt x="56" y="21"/>
                    </a:cubicBezTo>
                    <a:cubicBezTo>
                      <a:pt x="56" y="21"/>
                      <a:pt x="57" y="21"/>
                      <a:pt x="57" y="21"/>
                    </a:cubicBezTo>
                    <a:cubicBezTo>
                      <a:pt x="59" y="20"/>
                      <a:pt x="61" y="21"/>
                      <a:pt x="63" y="22"/>
                    </a:cubicBezTo>
                    <a:cubicBezTo>
                      <a:pt x="65" y="24"/>
                      <a:pt x="67" y="26"/>
                      <a:pt x="67" y="29"/>
                    </a:cubicBezTo>
                    <a:cubicBezTo>
                      <a:pt x="67" y="31"/>
                      <a:pt x="67" y="34"/>
                      <a:pt x="64" y="37"/>
                    </a:cubicBezTo>
                    <a:cubicBezTo>
                      <a:pt x="62" y="41"/>
                      <a:pt x="60" y="42"/>
                      <a:pt x="58" y="43"/>
                    </a:cubicBezTo>
                    <a:cubicBezTo>
                      <a:pt x="57" y="43"/>
                      <a:pt x="57" y="43"/>
                      <a:pt x="57" y="43"/>
                    </a:cubicBezTo>
                    <a:cubicBezTo>
                      <a:pt x="55" y="43"/>
                      <a:pt x="53" y="43"/>
                      <a:pt x="51" y="41"/>
                    </a:cubicBezTo>
                    <a:cubicBezTo>
                      <a:pt x="48" y="40"/>
                      <a:pt x="47" y="38"/>
                      <a:pt x="47" y="35"/>
                    </a:cubicBezTo>
                    <a:cubicBezTo>
                      <a:pt x="46" y="33"/>
                      <a:pt x="47" y="30"/>
                      <a:pt x="49" y="26"/>
                    </a:cubicBezTo>
                    <a:moveTo>
                      <a:pt x="91" y="73"/>
                    </a:moveTo>
                    <a:cubicBezTo>
                      <a:pt x="92" y="71"/>
                      <a:pt x="95" y="69"/>
                      <a:pt x="98" y="69"/>
                    </a:cubicBezTo>
                    <a:cubicBezTo>
                      <a:pt x="99" y="69"/>
                      <a:pt x="101" y="70"/>
                      <a:pt x="102" y="71"/>
                    </a:cubicBezTo>
                    <a:cubicBezTo>
                      <a:pt x="106" y="73"/>
                      <a:pt x="107" y="79"/>
                      <a:pt x="104" y="82"/>
                    </a:cubicBezTo>
                    <a:cubicBezTo>
                      <a:pt x="103" y="85"/>
                      <a:pt x="100" y="86"/>
                      <a:pt x="98" y="86"/>
                    </a:cubicBezTo>
                    <a:cubicBezTo>
                      <a:pt x="96" y="86"/>
                      <a:pt x="94" y="86"/>
                      <a:pt x="93" y="85"/>
                    </a:cubicBezTo>
                    <a:cubicBezTo>
                      <a:pt x="89" y="82"/>
                      <a:pt x="88" y="77"/>
                      <a:pt x="91" y="73"/>
                    </a:cubicBezTo>
                    <a:moveTo>
                      <a:pt x="75" y="73"/>
                    </a:moveTo>
                    <a:cubicBezTo>
                      <a:pt x="73" y="76"/>
                      <a:pt x="71" y="78"/>
                      <a:pt x="68" y="79"/>
                    </a:cubicBezTo>
                    <a:cubicBezTo>
                      <a:pt x="68" y="79"/>
                      <a:pt x="68" y="79"/>
                      <a:pt x="68" y="79"/>
                    </a:cubicBezTo>
                    <a:cubicBezTo>
                      <a:pt x="65" y="79"/>
                      <a:pt x="63" y="79"/>
                      <a:pt x="61" y="77"/>
                    </a:cubicBezTo>
                    <a:cubicBezTo>
                      <a:pt x="59" y="75"/>
                      <a:pt x="58" y="73"/>
                      <a:pt x="57" y="71"/>
                    </a:cubicBezTo>
                    <a:cubicBezTo>
                      <a:pt x="57" y="68"/>
                      <a:pt x="58" y="65"/>
                      <a:pt x="60" y="62"/>
                    </a:cubicBezTo>
                    <a:cubicBezTo>
                      <a:pt x="62" y="59"/>
                      <a:pt x="64" y="57"/>
                      <a:pt x="67" y="56"/>
                    </a:cubicBezTo>
                    <a:cubicBezTo>
                      <a:pt x="67" y="56"/>
                      <a:pt x="67" y="56"/>
                      <a:pt x="68" y="56"/>
                    </a:cubicBezTo>
                    <a:cubicBezTo>
                      <a:pt x="70" y="56"/>
                      <a:pt x="72" y="57"/>
                      <a:pt x="74" y="58"/>
                    </a:cubicBezTo>
                    <a:cubicBezTo>
                      <a:pt x="76" y="60"/>
                      <a:pt x="77" y="62"/>
                      <a:pt x="78" y="64"/>
                    </a:cubicBezTo>
                    <a:cubicBezTo>
                      <a:pt x="78" y="67"/>
                      <a:pt x="77" y="70"/>
                      <a:pt x="75" y="73"/>
                    </a:cubicBezTo>
                    <a:moveTo>
                      <a:pt x="12" y="64"/>
                    </a:moveTo>
                    <a:cubicBezTo>
                      <a:pt x="92" y="121"/>
                      <a:pt x="92" y="121"/>
                      <a:pt x="92" y="121"/>
                    </a:cubicBezTo>
                    <a:cubicBezTo>
                      <a:pt x="98" y="112"/>
                      <a:pt x="98" y="112"/>
                      <a:pt x="98" y="112"/>
                    </a:cubicBezTo>
                    <a:cubicBezTo>
                      <a:pt x="134" y="56"/>
                      <a:pt x="134" y="56"/>
                      <a:pt x="134" y="56"/>
                    </a:cubicBezTo>
                    <a:cubicBezTo>
                      <a:pt x="98" y="30"/>
                      <a:pt x="98" y="30"/>
                      <a:pt x="98" y="30"/>
                    </a:cubicBezTo>
                    <a:cubicBezTo>
                      <a:pt x="55" y="0"/>
                      <a:pt x="55" y="0"/>
                      <a:pt x="55" y="0"/>
                    </a:cubicBezTo>
                    <a:cubicBezTo>
                      <a:pt x="0" y="8"/>
                      <a:pt x="0" y="8"/>
                      <a:pt x="0" y="8"/>
                    </a:cubicBezTo>
                    <a:lnTo>
                      <a:pt x="12" y="64"/>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1" name="Freeform 44"/>
              <p:cNvSpPr>
                <a:spLocks/>
              </p:cNvSpPr>
              <p:nvPr/>
            </p:nvSpPr>
            <p:spPr bwMode="auto">
              <a:xfrm>
                <a:off x="3244850" y="2028825"/>
                <a:ext cx="19050" cy="28575"/>
              </a:xfrm>
              <a:custGeom>
                <a:avLst/>
                <a:gdLst/>
                <a:ahLst/>
                <a:cxnLst>
                  <a:cxn ang="0">
                    <a:pos x="6" y="1"/>
                  </a:cxn>
                  <a:cxn ang="0">
                    <a:pos x="5" y="2"/>
                  </a:cxn>
                  <a:cxn ang="0">
                    <a:pos x="2" y="5"/>
                  </a:cxn>
                  <a:cxn ang="0">
                    <a:pos x="0" y="10"/>
                  </a:cxn>
                  <a:cxn ang="0">
                    <a:pos x="1" y="12"/>
                  </a:cxn>
                  <a:cxn ang="0">
                    <a:pos x="3" y="12"/>
                  </a:cxn>
                  <a:cxn ang="0">
                    <a:pos x="5" y="11"/>
                  </a:cxn>
                  <a:cxn ang="0">
                    <a:pos x="7" y="8"/>
                  </a:cxn>
                  <a:cxn ang="0">
                    <a:pos x="9" y="3"/>
                  </a:cxn>
                  <a:cxn ang="0">
                    <a:pos x="8" y="1"/>
                  </a:cxn>
                  <a:cxn ang="0">
                    <a:pos x="6" y="1"/>
                  </a:cxn>
                </a:cxnLst>
                <a:rect l="0" t="0" r="r" b="b"/>
                <a:pathLst>
                  <a:path w="9" h="13">
                    <a:moveTo>
                      <a:pt x="6" y="1"/>
                    </a:moveTo>
                    <a:cubicBezTo>
                      <a:pt x="6" y="1"/>
                      <a:pt x="5" y="1"/>
                      <a:pt x="5" y="2"/>
                    </a:cubicBezTo>
                    <a:cubicBezTo>
                      <a:pt x="4" y="3"/>
                      <a:pt x="3" y="4"/>
                      <a:pt x="2" y="5"/>
                    </a:cubicBezTo>
                    <a:cubicBezTo>
                      <a:pt x="1" y="7"/>
                      <a:pt x="0" y="9"/>
                      <a:pt x="0" y="10"/>
                    </a:cubicBezTo>
                    <a:cubicBezTo>
                      <a:pt x="0" y="11"/>
                      <a:pt x="0" y="12"/>
                      <a:pt x="1" y="12"/>
                    </a:cubicBezTo>
                    <a:cubicBezTo>
                      <a:pt x="2" y="13"/>
                      <a:pt x="2" y="13"/>
                      <a:pt x="3" y="12"/>
                    </a:cubicBezTo>
                    <a:cubicBezTo>
                      <a:pt x="4" y="12"/>
                      <a:pt x="4" y="12"/>
                      <a:pt x="5" y="11"/>
                    </a:cubicBezTo>
                    <a:cubicBezTo>
                      <a:pt x="5" y="11"/>
                      <a:pt x="6" y="10"/>
                      <a:pt x="7" y="8"/>
                    </a:cubicBezTo>
                    <a:cubicBezTo>
                      <a:pt x="9" y="6"/>
                      <a:pt x="9" y="4"/>
                      <a:pt x="9" y="3"/>
                    </a:cubicBezTo>
                    <a:cubicBezTo>
                      <a:pt x="9" y="2"/>
                      <a:pt x="9" y="2"/>
                      <a:pt x="8" y="1"/>
                    </a:cubicBezTo>
                    <a:cubicBezTo>
                      <a:pt x="8" y="1"/>
                      <a:pt x="7" y="0"/>
                      <a:pt x="6" y="1"/>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2" name="Freeform 45"/>
              <p:cNvSpPr>
                <a:spLocks noEditPoints="1"/>
              </p:cNvSpPr>
              <p:nvPr/>
            </p:nvSpPr>
            <p:spPr bwMode="auto">
              <a:xfrm>
                <a:off x="2647950" y="2074863"/>
                <a:ext cx="152400" cy="153988"/>
              </a:xfrm>
              <a:custGeom>
                <a:avLst/>
                <a:gdLst/>
                <a:ahLst/>
                <a:cxnLst>
                  <a:cxn ang="0">
                    <a:pos x="34" y="13"/>
                  </a:cxn>
                  <a:cxn ang="0">
                    <a:pos x="57" y="13"/>
                  </a:cxn>
                  <a:cxn ang="0">
                    <a:pos x="57" y="36"/>
                  </a:cxn>
                  <a:cxn ang="0">
                    <a:pos x="34" y="36"/>
                  </a:cxn>
                  <a:cxn ang="0">
                    <a:pos x="34" y="13"/>
                  </a:cxn>
                  <a:cxn ang="0">
                    <a:pos x="11" y="67"/>
                  </a:cxn>
                  <a:cxn ang="0">
                    <a:pos x="27" y="51"/>
                  </a:cxn>
                  <a:cxn ang="0">
                    <a:pos x="29" y="46"/>
                  </a:cxn>
                  <a:cxn ang="0">
                    <a:pos x="32" y="42"/>
                  </a:cxn>
                  <a:cxn ang="0">
                    <a:pos x="61" y="40"/>
                  </a:cxn>
                  <a:cxn ang="0">
                    <a:pos x="61" y="9"/>
                  </a:cxn>
                  <a:cxn ang="0">
                    <a:pos x="30" y="9"/>
                  </a:cxn>
                  <a:cxn ang="0">
                    <a:pos x="28" y="38"/>
                  </a:cxn>
                  <a:cxn ang="0">
                    <a:pos x="24" y="41"/>
                  </a:cxn>
                  <a:cxn ang="0">
                    <a:pos x="19" y="43"/>
                  </a:cxn>
                  <a:cxn ang="0">
                    <a:pos x="3" y="59"/>
                  </a:cxn>
                  <a:cxn ang="0">
                    <a:pos x="3" y="67"/>
                  </a:cxn>
                  <a:cxn ang="0">
                    <a:pos x="11" y="67"/>
                  </a:cxn>
                </a:cxnLst>
                <a:rect l="0" t="0" r="r" b="b"/>
                <a:pathLst>
                  <a:path w="70" h="70">
                    <a:moveTo>
                      <a:pt x="34" y="13"/>
                    </a:moveTo>
                    <a:cubicBezTo>
                      <a:pt x="41" y="7"/>
                      <a:pt x="50" y="7"/>
                      <a:pt x="57" y="13"/>
                    </a:cubicBezTo>
                    <a:cubicBezTo>
                      <a:pt x="63" y="19"/>
                      <a:pt x="63" y="29"/>
                      <a:pt x="57" y="36"/>
                    </a:cubicBezTo>
                    <a:cubicBezTo>
                      <a:pt x="50" y="42"/>
                      <a:pt x="41" y="42"/>
                      <a:pt x="34" y="36"/>
                    </a:cubicBezTo>
                    <a:cubicBezTo>
                      <a:pt x="28" y="29"/>
                      <a:pt x="28" y="19"/>
                      <a:pt x="34" y="13"/>
                    </a:cubicBezTo>
                    <a:moveTo>
                      <a:pt x="11" y="67"/>
                    </a:moveTo>
                    <a:cubicBezTo>
                      <a:pt x="27" y="51"/>
                      <a:pt x="27" y="51"/>
                      <a:pt x="27" y="51"/>
                    </a:cubicBezTo>
                    <a:cubicBezTo>
                      <a:pt x="28" y="50"/>
                      <a:pt x="29" y="48"/>
                      <a:pt x="29" y="46"/>
                    </a:cubicBezTo>
                    <a:cubicBezTo>
                      <a:pt x="32" y="42"/>
                      <a:pt x="32" y="42"/>
                      <a:pt x="32" y="42"/>
                    </a:cubicBezTo>
                    <a:cubicBezTo>
                      <a:pt x="41" y="48"/>
                      <a:pt x="53" y="48"/>
                      <a:pt x="61" y="40"/>
                    </a:cubicBezTo>
                    <a:cubicBezTo>
                      <a:pt x="70" y="31"/>
                      <a:pt x="70" y="17"/>
                      <a:pt x="61" y="9"/>
                    </a:cubicBezTo>
                    <a:cubicBezTo>
                      <a:pt x="52" y="0"/>
                      <a:pt x="39" y="0"/>
                      <a:pt x="30" y="9"/>
                    </a:cubicBezTo>
                    <a:cubicBezTo>
                      <a:pt x="22" y="17"/>
                      <a:pt x="21" y="29"/>
                      <a:pt x="28" y="38"/>
                    </a:cubicBezTo>
                    <a:cubicBezTo>
                      <a:pt x="24" y="41"/>
                      <a:pt x="24" y="41"/>
                      <a:pt x="24" y="41"/>
                    </a:cubicBezTo>
                    <a:cubicBezTo>
                      <a:pt x="22" y="41"/>
                      <a:pt x="20" y="42"/>
                      <a:pt x="19" y="43"/>
                    </a:cubicBezTo>
                    <a:cubicBezTo>
                      <a:pt x="3" y="59"/>
                      <a:pt x="3" y="59"/>
                      <a:pt x="3" y="59"/>
                    </a:cubicBezTo>
                    <a:cubicBezTo>
                      <a:pt x="0" y="62"/>
                      <a:pt x="0" y="65"/>
                      <a:pt x="3" y="67"/>
                    </a:cubicBezTo>
                    <a:cubicBezTo>
                      <a:pt x="5" y="70"/>
                      <a:pt x="8" y="70"/>
                      <a:pt x="11" y="67"/>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3" name="Rectangle 46"/>
              <p:cNvSpPr>
                <a:spLocks noChangeArrowheads="1"/>
              </p:cNvSpPr>
              <p:nvPr/>
            </p:nvSpPr>
            <p:spPr bwMode="auto">
              <a:xfrm>
                <a:off x="2840038" y="2063750"/>
                <a:ext cx="19050" cy="177800"/>
              </a:xfrm>
              <a:prstGeom prst="rect">
                <a:avLst/>
              </a:prstGeom>
              <a:solidFill>
                <a:srgbClr val="6FADDB">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4" name="Freeform 47"/>
              <p:cNvSpPr>
                <a:spLocks/>
              </p:cNvSpPr>
              <p:nvPr/>
            </p:nvSpPr>
            <p:spPr bwMode="auto">
              <a:xfrm>
                <a:off x="2801938" y="2092325"/>
                <a:ext cx="19050" cy="149225"/>
              </a:xfrm>
              <a:custGeom>
                <a:avLst/>
                <a:gdLst/>
                <a:ahLst/>
                <a:cxnLst>
                  <a:cxn ang="0">
                    <a:pos x="8" y="0"/>
                  </a:cxn>
                  <a:cxn ang="0">
                    <a:pos x="0" y="0"/>
                  </a:cxn>
                  <a:cxn ang="0">
                    <a:pos x="0" y="10"/>
                  </a:cxn>
                  <a:cxn ang="0">
                    <a:pos x="1" y="17"/>
                  </a:cxn>
                  <a:cxn ang="0">
                    <a:pos x="0" y="23"/>
                  </a:cxn>
                  <a:cxn ang="0">
                    <a:pos x="0" y="68"/>
                  </a:cxn>
                  <a:cxn ang="0">
                    <a:pos x="8" y="68"/>
                  </a:cxn>
                  <a:cxn ang="0">
                    <a:pos x="8" y="0"/>
                  </a:cxn>
                </a:cxnLst>
                <a:rect l="0" t="0" r="r" b="b"/>
                <a:pathLst>
                  <a:path w="8" h="68">
                    <a:moveTo>
                      <a:pt x="8" y="0"/>
                    </a:moveTo>
                    <a:cubicBezTo>
                      <a:pt x="0" y="0"/>
                      <a:pt x="0" y="0"/>
                      <a:pt x="0" y="0"/>
                    </a:cubicBezTo>
                    <a:cubicBezTo>
                      <a:pt x="0" y="10"/>
                      <a:pt x="0" y="10"/>
                      <a:pt x="0" y="10"/>
                    </a:cubicBezTo>
                    <a:cubicBezTo>
                      <a:pt x="1" y="12"/>
                      <a:pt x="1" y="15"/>
                      <a:pt x="1" y="17"/>
                    </a:cubicBezTo>
                    <a:cubicBezTo>
                      <a:pt x="1" y="19"/>
                      <a:pt x="1" y="21"/>
                      <a:pt x="0" y="23"/>
                    </a:cubicBezTo>
                    <a:cubicBezTo>
                      <a:pt x="0" y="68"/>
                      <a:pt x="0" y="68"/>
                      <a:pt x="0" y="68"/>
                    </a:cubicBezTo>
                    <a:cubicBezTo>
                      <a:pt x="8" y="68"/>
                      <a:pt x="8" y="68"/>
                      <a:pt x="8" y="68"/>
                    </a:cubicBezTo>
                    <a:lnTo>
                      <a:pt x="8"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5" name="Freeform 48"/>
              <p:cNvSpPr>
                <a:spLocks/>
              </p:cNvSpPr>
              <p:nvPr/>
            </p:nvSpPr>
            <p:spPr bwMode="auto">
              <a:xfrm>
                <a:off x="2763838" y="2176463"/>
                <a:ext cx="17463" cy="65088"/>
              </a:xfrm>
              <a:custGeom>
                <a:avLst/>
                <a:gdLst/>
                <a:ahLst/>
                <a:cxnLst>
                  <a:cxn ang="0">
                    <a:pos x="0" y="30"/>
                  </a:cxn>
                  <a:cxn ang="0">
                    <a:pos x="8" y="30"/>
                  </a:cxn>
                  <a:cxn ang="0">
                    <a:pos x="8" y="0"/>
                  </a:cxn>
                  <a:cxn ang="0">
                    <a:pos x="0" y="4"/>
                  </a:cxn>
                  <a:cxn ang="0">
                    <a:pos x="0" y="30"/>
                  </a:cxn>
                </a:cxnLst>
                <a:rect l="0" t="0" r="r" b="b"/>
                <a:pathLst>
                  <a:path w="8" h="30">
                    <a:moveTo>
                      <a:pt x="0" y="30"/>
                    </a:moveTo>
                    <a:cubicBezTo>
                      <a:pt x="8" y="30"/>
                      <a:pt x="8" y="30"/>
                      <a:pt x="8" y="30"/>
                    </a:cubicBezTo>
                    <a:cubicBezTo>
                      <a:pt x="8" y="0"/>
                      <a:pt x="8" y="0"/>
                      <a:pt x="8" y="0"/>
                    </a:cubicBezTo>
                    <a:cubicBezTo>
                      <a:pt x="6" y="2"/>
                      <a:pt x="3" y="3"/>
                      <a:pt x="0" y="4"/>
                    </a:cubicBezTo>
                    <a:lnTo>
                      <a:pt x="0" y="3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6" name="Freeform 49"/>
              <p:cNvSpPr>
                <a:spLocks/>
              </p:cNvSpPr>
              <p:nvPr/>
            </p:nvSpPr>
            <p:spPr bwMode="auto">
              <a:xfrm>
                <a:off x="2722563" y="2184400"/>
                <a:ext cx="19050" cy="57150"/>
              </a:xfrm>
              <a:custGeom>
                <a:avLst/>
                <a:gdLst/>
                <a:ahLst/>
                <a:cxnLst>
                  <a:cxn ang="0">
                    <a:pos x="0" y="26"/>
                  </a:cxn>
                  <a:cxn ang="0">
                    <a:pos x="9" y="26"/>
                  </a:cxn>
                  <a:cxn ang="0">
                    <a:pos x="9" y="1"/>
                  </a:cxn>
                  <a:cxn ang="0">
                    <a:pos x="4" y="0"/>
                  </a:cxn>
                  <a:cxn ang="0">
                    <a:pos x="0" y="0"/>
                  </a:cxn>
                  <a:cxn ang="0">
                    <a:pos x="0" y="26"/>
                  </a:cxn>
                </a:cxnLst>
                <a:rect l="0" t="0" r="r" b="b"/>
                <a:pathLst>
                  <a:path w="9" h="26">
                    <a:moveTo>
                      <a:pt x="0" y="26"/>
                    </a:moveTo>
                    <a:cubicBezTo>
                      <a:pt x="9" y="26"/>
                      <a:pt x="9" y="26"/>
                      <a:pt x="9" y="26"/>
                    </a:cubicBezTo>
                    <a:cubicBezTo>
                      <a:pt x="9" y="1"/>
                      <a:pt x="9" y="1"/>
                      <a:pt x="9" y="1"/>
                    </a:cubicBezTo>
                    <a:cubicBezTo>
                      <a:pt x="7" y="1"/>
                      <a:pt x="6" y="1"/>
                      <a:pt x="4" y="0"/>
                    </a:cubicBezTo>
                    <a:cubicBezTo>
                      <a:pt x="0" y="0"/>
                      <a:pt x="0" y="0"/>
                      <a:pt x="0" y="0"/>
                    </a:cubicBezTo>
                    <a:lnTo>
                      <a:pt x="0" y="26"/>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7" name="Freeform 50"/>
              <p:cNvSpPr>
                <a:spLocks/>
              </p:cNvSpPr>
              <p:nvPr/>
            </p:nvSpPr>
            <p:spPr bwMode="auto">
              <a:xfrm>
                <a:off x="2679700" y="2212975"/>
                <a:ext cx="17463" cy="28575"/>
              </a:xfrm>
              <a:custGeom>
                <a:avLst/>
                <a:gdLst/>
                <a:ahLst/>
                <a:cxnLst>
                  <a:cxn ang="0">
                    <a:pos x="0" y="18"/>
                  </a:cxn>
                  <a:cxn ang="0">
                    <a:pos x="11" y="18"/>
                  </a:cxn>
                  <a:cxn ang="0">
                    <a:pos x="11" y="0"/>
                  </a:cxn>
                  <a:cxn ang="0">
                    <a:pos x="9" y="0"/>
                  </a:cxn>
                  <a:cxn ang="0">
                    <a:pos x="0" y="10"/>
                  </a:cxn>
                  <a:cxn ang="0">
                    <a:pos x="0" y="18"/>
                  </a:cxn>
                </a:cxnLst>
                <a:rect l="0" t="0" r="r" b="b"/>
                <a:pathLst>
                  <a:path w="11" h="18">
                    <a:moveTo>
                      <a:pt x="0" y="18"/>
                    </a:moveTo>
                    <a:lnTo>
                      <a:pt x="11" y="18"/>
                    </a:lnTo>
                    <a:lnTo>
                      <a:pt x="11" y="0"/>
                    </a:lnTo>
                    <a:lnTo>
                      <a:pt x="9" y="0"/>
                    </a:lnTo>
                    <a:lnTo>
                      <a:pt x="0" y="10"/>
                    </a:lnTo>
                    <a:lnTo>
                      <a:pt x="0" y="18"/>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8" name="Freeform 51"/>
              <p:cNvSpPr>
                <a:spLocks noEditPoints="1"/>
              </p:cNvSpPr>
              <p:nvPr/>
            </p:nvSpPr>
            <p:spPr bwMode="auto">
              <a:xfrm>
                <a:off x="2436813" y="1263650"/>
                <a:ext cx="153988" cy="150813"/>
              </a:xfrm>
              <a:custGeom>
                <a:avLst/>
                <a:gdLst/>
                <a:ahLst/>
                <a:cxnLst>
                  <a:cxn ang="0">
                    <a:pos x="34" y="13"/>
                  </a:cxn>
                  <a:cxn ang="0">
                    <a:pos x="57" y="13"/>
                  </a:cxn>
                  <a:cxn ang="0">
                    <a:pos x="57" y="35"/>
                  </a:cxn>
                  <a:cxn ang="0">
                    <a:pos x="34" y="35"/>
                  </a:cxn>
                  <a:cxn ang="0">
                    <a:pos x="34" y="13"/>
                  </a:cxn>
                  <a:cxn ang="0">
                    <a:pos x="11" y="67"/>
                  </a:cxn>
                  <a:cxn ang="0">
                    <a:pos x="27" y="51"/>
                  </a:cxn>
                  <a:cxn ang="0">
                    <a:pos x="29" y="46"/>
                  </a:cxn>
                  <a:cxn ang="0">
                    <a:pos x="32" y="42"/>
                  </a:cxn>
                  <a:cxn ang="0">
                    <a:pos x="61" y="40"/>
                  </a:cxn>
                  <a:cxn ang="0">
                    <a:pos x="61" y="9"/>
                  </a:cxn>
                  <a:cxn ang="0">
                    <a:pos x="30" y="9"/>
                  </a:cxn>
                  <a:cxn ang="0">
                    <a:pos x="28" y="37"/>
                  </a:cxn>
                  <a:cxn ang="0">
                    <a:pos x="24" y="41"/>
                  </a:cxn>
                  <a:cxn ang="0">
                    <a:pos x="19" y="43"/>
                  </a:cxn>
                  <a:cxn ang="0">
                    <a:pos x="3" y="59"/>
                  </a:cxn>
                  <a:cxn ang="0">
                    <a:pos x="3" y="67"/>
                  </a:cxn>
                  <a:cxn ang="0">
                    <a:pos x="11" y="67"/>
                  </a:cxn>
                </a:cxnLst>
                <a:rect l="0" t="0" r="r" b="b"/>
                <a:pathLst>
                  <a:path w="70" h="69">
                    <a:moveTo>
                      <a:pt x="34" y="13"/>
                    </a:moveTo>
                    <a:cubicBezTo>
                      <a:pt x="41" y="7"/>
                      <a:pt x="51" y="7"/>
                      <a:pt x="57" y="13"/>
                    </a:cubicBezTo>
                    <a:cubicBezTo>
                      <a:pt x="63" y="19"/>
                      <a:pt x="63" y="29"/>
                      <a:pt x="57" y="35"/>
                    </a:cubicBezTo>
                    <a:cubicBezTo>
                      <a:pt x="51" y="41"/>
                      <a:pt x="41" y="41"/>
                      <a:pt x="34" y="35"/>
                    </a:cubicBezTo>
                    <a:cubicBezTo>
                      <a:pt x="28" y="29"/>
                      <a:pt x="28" y="19"/>
                      <a:pt x="34" y="13"/>
                    </a:cubicBezTo>
                    <a:moveTo>
                      <a:pt x="11" y="67"/>
                    </a:moveTo>
                    <a:cubicBezTo>
                      <a:pt x="27" y="51"/>
                      <a:pt x="27" y="51"/>
                      <a:pt x="27" y="51"/>
                    </a:cubicBezTo>
                    <a:cubicBezTo>
                      <a:pt x="28" y="49"/>
                      <a:pt x="29" y="47"/>
                      <a:pt x="29" y="46"/>
                    </a:cubicBezTo>
                    <a:cubicBezTo>
                      <a:pt x="32" y="42"/>
                      <a:pt x="32" y="42"/>
                      <a:pt x="32" y="42"/>
                    </a:cubicBezTo>
                    <a:cubicBezTo>
                      <a:pt x="41" y="48"/>
                      <a:pt x="53" y="47"/>
                      <a:pt x="61" y="40"/>
                    </a:cubicBezTo>
                    <a:cubicBezTo>
                      <a:pt x="70" y="31"/>
                      <a:pt x="70" y="17"/>
                      <a:pt x="61" y="9"/>
                    </a:cubicBezTo>
                    <a:cubicBezTo>
                      <a:pt x="53" y="0"/>
                      <a:pt x="39" y="0"/>
                      <a:pt x="30" y="9"/>
                    </a:cubicBezTo>
                    <a:cubicBezTo>
                      <a:pt x="22" y="16"/>
                      <a:pt x="21" y="29"/>
                      <a:pt x="28" y="37"/>
                    </a:cubicBezTo>
                    <a:cubicBezTo>
                      <a:pt x="24" y="41"/>
                      <a:pt x="24" y="41"/>
                      <a:pt x="24" y="41"/>
                    </a:cubicBezTo>
                    <a:cubicBezTo>
                      <a:pt x="22" y="41"/>
                      <a:pt x="20" y="41"/>
                      <a:pt x="19" y="43"/>
                    </a:cubicBezTo>
                    <a:cubicBezTo>
                      <a:pt x="3" y="59"/>
                      <a:pt x="3" y="59"/>
                      <a:pt x="3" y="59"/>
                    </a:cubicBezTo>
                    <a:cubicBezTo>
                      <a:pt x="0" y="61"/>
                      <a:pt x="0" y="65"/>
                      <a:pt x="3" y="67"/>
                    </a:cubicBezTo>
                    <a:cubicBezTo>
                      <a:pt x="5" y="69"/>
                      <a:pt x="8" y="69"/>
                      <a:pt x="11" y="67"/>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49" name="Rectangle 52"/>
              <p:cNvSpPr>
                <a:spLocks noChangeArrowheads="1"/>
              </p:cNvSpPr>
              <p:nvPr/>
            </p:nvSpPr>
            <p:spPr bwMode="auto">
              <a:xfrm>
                <a:off x="2632075" y="1252538"/>
                <a:ext cx="17463" cy="176213"/>
              </a:xfrm>
              <a:prstGeom prst="rect">
                <a:avLst/>
              </a:prstGeom>
              <a:solidFill>
                <a:srgbClr val="6FADDB">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0" name="Freeform 53"/>
              <p:cNvSpPr>
                <a:spLocks/>
              </p:cNvSpPr>
              <p:nvPr/>
            </p:nvSpPr>
            <p:spPr bwMode="auto">
              <a:xfrm>
                <a:off x="2592388" y="1281113"/>
                <a:ext cx="20638" cy="147638"/>
              </a:xfrm>
              <a:custGeom>
                <a:avLst/>
                <a:gdLst/>
                <a:ahLst/>
                <a:cxnLst>
                  <a:cxn ang="0">
                    <a:pos x="9" y="0"/>
                  </a:cxn>
                  <a:cxn ang="0">
                    <a:pos x="0" y="0"/>
                  </a:cxn>
                  <a:cxn ang="0">
                    <a:pos x="0" y="10"/>
                  </a:cxn>
                  <a:cxn ang="0">
                    <a:pos x="1" y="16"/>
                  </a:cxn>
                  <a:cxn ang="0">
                    <a:pos x="0" y="23"/>
                  </a:cxn>
                  <a:cxn ang="0">
                    <a:pos x="0" y="68"/>
                  </a:cxn>
                  <a:cxn ang="0">
                    <a:pos x="9" y="68"/>
                  </a:cxn>
                  <a:cxn ang="0">
                    <a:pos x="9" y="0"/>
                  </a:cxn>
                </a:cxnLst>
                <a:rect l="0" t="0" r="r" b="b"/>
                <a:pathLst>
                  <a:path w="9" h="68">
                    <a:moveTo>
                      <a:pt x="9" y="0"/>
                    </a:moveTo>
                    <a:cubicBezTo>
                      <a:pt x="0" y="0"/>
                      <a:pt x="0" y="0"/>
                      <a:pt x="0" y="0"/>
                    </a:cubicBezTo>
                    <a:cubicBezTo>
                      <a:pt x="0" y="10"/>
                      <a:pt x="0" y="10"/>
                      <a:pt x="0" y="10"/>
                    </a:cubicBezTo>
                    <a:cubicBezTo>
                      <a:pt x="1" y="12"/>
                      <a:pt x="1" y="14"/>
                      <a:pt x="1" y="16"/>
                    </a:cubicBezTo>
                    <a:cubicBezTo>
                      <a:pt x="1" y="19"/>
                      <a:pt x="1" y="21"/>
                      <a:pt x="0" y="23"/>
                    </a:cubicBezTo>
                    <a:cubicBezTo>
                      <a:pt x="0" y="68"/>
                      <a:pt x="0" y="68"/>
                      <a:pt x="0" y="68"/>
                    </a:cubicBezTo>
                    <a:cubicBezTo>
                      <a:pt x="9" y="68"/>
                      <a:pt x="9" y="68"/>
                      <a:pt x="9" y="68"/>
                    </a:cubicBezTo>
                    <a:lnTo>
                      <a:pt x="9"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1" name="Freeform 54"/>
              <p:cNvSpPr>
                <a:spLocks/>
              </p:cNvSpPr>
              <p:nvPr/>
            </p:nvSpPr>
            <p:spPr bwMode="auto">
              <a:xfrm>
                <a:off x="2552700" y="1363663"/>
                <a:ext cx="17463" cy="65088"/>
              </a:xfrm>
              <a:custGeom>
                <a:avLst/>
                <a:gdLst/>
                <a:ahLst/>
                <a:cxnLst>
                  <a:cxn ang="0">
                    <a:pos x="0" y="30"/>
                  </a:cxn>
                  <a:cxn ang="0">
                    <a:pos x="8" y="30"/>
                  </a:cxn>
                  <a:cxn ang="0">
                    <a:pos x="8" y="0"/>
                  </a:cxn>
                  <a:cxn ang="0">
                    <a:pos x="0" y="4"/>
                  </a:cxn>
                  <a:cxn ang="0">
                    <a:pos x="0" y="30"/>
                  </a:cxn>
                </a:cxnLst>
                <a:rect l="0" t="0" r="r" b="b"/>
                <a:pathLst>
                  <a:path w="8" h="30">
                    <a:moveTo>
                      <a:pt x="0" y="30"/>
                    </a:moveTo>
                    <a:cubicBezTo>
                      <a:pt x="8" y="30"/>
                      <a:pt x="8" y="30"/>
                      <a:pt x="8" y="30"/>
                    </a:cubicBezTo>
                    <a:cubicBezTo>
                      <a:pt x="8" y="0"/>
                      <a:pt x="8" y="0"/>
                      <a:pt x="8" y="0"/>
                    </a:cubicBezTo>
                    <a:cubicBezTo>
                      <a:pt x="6" y="2"/>
                      <a:pt x="3" y="3"/>
                      <a:pt x="0" y="4"/>
                    </a:cubicBezTo>
                    <a:lnTo>
                      <a:pt x="0" y="3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2" name="Freeform 55"/>
              <p:cNvSpPr>
                <a:spLocks/>
              </p:cNvSpPr>
              <p:nvPr/>
            </p:nvSpPr>
            <p:spPr bwMode="auto">
              <a:xfrm>
                <a:off x="2511425" y="1371600"/>
                <a:ext cx="20638" cy="57150"/>
              </a:xfrm>
              <a:custGeom>
                <a:avLst/>
                <a:gdLst/>
                <a:ahLst/>
                <a:cxnLst>
                  <a:cxn ang="0">
                    <a:pos x="0" y="26"/>
                  </a:cxn>
                  <a:cxn ang="0">
                    <a:pos x="9" y="26"/>
                  </a:cxn>
                  <a:cxn ang="0">
                    <a:pos x="9" y="1"/>
                  </a:cxn>
                  <a:cxn ang="0">
                    <a:pos x="4" y="0"/>
                  </a:cxn>
                  <a:cxn ang="0">
                    <a:pos x="0" y="0"/>
                  </a:cxn>
                  <a:cxn ang="0">
                    <a:pos x="0" y="26"/>
                  </a:cxn>
                </a:cxnLst>
                <a:rect l="0" t="0" r="r" b="b"/>
                <a:pathLst>
                  <a:path w="9" h="26">
                    <a:moveTo>
                      <a:pt x="0" y="26"/>
                    </a:moveTo>
                    <a:cubicBezTo>
                      <a:pt x="9" y="26"/>
                      <a:pt x="9" y="26"/>
                      <a:pt x="9" y="26"/>
                    </a:cubicBezTo>
                    <a:cubicBezTo>
                      <a:pt x="9" y="1"/>
                      <a:pt x="9" y="1"/>
                      <a:pt x="9" y="1"/>
                    </a:cubicBezTo>
                    <a:cubicBezTo>
                      <a:pt x="7" y="1"/>
                      <a:pt x="6" y="0"/>
                      <a:pt x="4" y="0"/>
                    </a:cubicBezTo>
                    <a:cubicBezTo>
                      <a:pt x="0" y="0"/>
                      <a:pt x="0" y="0"/>
                      <a:pt x="0" y="0"/>
                    </a:cubicBezTo>
                    <a:lnTo>
                      <a:pt x="0" y="26"/>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3" name="Freeform 56"/>
              <p:cNvSpPr>
                <a:spLocks/>
              </p:cNvSpPr>
              <p:nvPr/>
            </p:nvSpPr>
            <p:spPr bwMode="auto">
              <a:xfrm>
                <a:off x="2470150" y="1400175"/>
                <a:ext cx="17463" cy="28575"/>
              </a:xfrm>
              <a:custGeom>
                <a:avLst/>
                <a:gdLst/>
                <a:ahLst/>
                <a:cxnLst>
                  <a:cxn ang="0">
                    <a:pos x="0" y="18"/>
                  </a:cxn>
                  <a:cxn ang="0">
                    <a:pos x="11" y="18"/>
                  </a:cxn>
                  <a:cxn ang="0">
                    <a:pos x="11" y="0"/>
                  </a:cxn>
                  <a:cxn ang="0">
                    <a:pos x="10" y="0"/>
                  </a:cxn>
                  <a:cxn ang="0">
                    <a:pos x="0" y="9"/>
                  </a:cxn>
                  <a:cxn ang="0">
                    <a:pos x="0" y="18"/>
                  </a:cxn>
                </a:cxnLst>
                <a:rect l="0" t="0" r="r" b="b"/>
                <a:pathLst>
                  <a:path w="11" h="18">
                    <a:moveTo>
                      <a:pt x="0" y="18"/>
                    </a:moveTo>
                    <a:lnTo>
                      <a:pt x="11" y="18"/>
                    </a:lnTo>
                    <a:lnTo>
                      <a:pt x="11" y="0"/>
                    </a:lnTo>
                    <a:lnTo>
                      <a:pt x="10" y="0"/>
                    </a:lnTo>
                    <a:lnTo>
                      <a:pt x="0" y="9"/>
                    </a:lnTo>
                    <a:lnTo>
                      <a:pt x="0" y="18"/>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4" name="Freeform 57"/>
              <p:cNvSpPr>
                <a:spLocks noEditPoints="1"/>
              </p:cNvSpPr>
              <p:nvPr/>
            </p:nvSpPr>
            <p:spPr bwMode="auto">
              <a:xfrm>
                <a:off x="2273300" y="2493963"/>
                <a:ext cx="150813" cy="152400"/>
              </a:xfrm>
              <a:custGeom>
                <a:avLst/>
                <a:gdLst/>
                <a:ahLst/>
                <a:cxnLst>
                  <a:cxn ang="0">
                    <a:pos x="34" y="13"/>
                  </a:cxn>
                  <a:cxn ang="0">
                    <a:pos x="56" y="13"/>
                  </a:cxn>
                  <a:cxn ang="0">
                    <a:pos x="56" y="36"/>
                  </a:cxn>
                  <a:cxn ang="0">
                    <a:pos x="34" y="36"/>
                  </a:cxn>
                  <a:cxn ang="0">
                    <a:pos x="34" y="13"/>
                  </a:cxn>
                  <a:cxn ang="0">
                    <a:pos x="10" y="68"/>
                  </a:cxn>
                  <a:cxn ang="0">
                    <a:pos x="27" y="51"/>
                  </a:cxn>
                  <a:cxn ang="0">
                    <a:pos x="28" y="46"/>
                  </a:cxn>
                  <a:cxn ang="0">
                    <a:pos x="32" y="42"/>
                  </a:cxn>
                  <a:cxn ang="0">
                    <a:pos x="61" y="40"/>
                  </a:cxn>
                  <a:cxn ang="0">
                    <a:pos x="61" y="9"/>
                  </a:cxn>
                  <a:cxn ang="0">
                    <a:pos x="30" y="9"/>
                  </a:cxn>
                  <a:cxn ang="0">
                    <a:pos x="28" y="38"/>
                  </a:cxn>
                  <a:cxn ang="0">
                    <a:pos x="24" y="42"/>
                  </a:cxn>
                  <a:cxn ang="0">
                    <a:pos x="19" y="43"/>
                  </a:cxn>
                  <a:cxn ang="0">
                    <a:pos x="2" y="59"/>
                  </a:cxn>
                  <a:cxn ang="0">
                    <a:pos x="2" y="68"/>
                  </a:cxn>
                  <a:cxn ang="0">
                    <a:pos x="10" y="68"/>
                  </a:cxn>
                </a:cxnLst>
                <a:rect l="0" t="0" r="r" b="b"/>
                <a:pathLst>
                  <a:path w="69" h="70">
                    <a:moveTo>
                      <a:pt x="34" y="13"/>
                    </a:moveTo>
                    <a:cubicBezTo>
                      <a:pt x="40" y="7"/>
                      <a:pt x="50" y="7"/>
                      <a:pt x="56" y="13"/>
                    </a:cubicBezTo>
                    <a:cubicBezTo>
                      <a:pt x="63" y="20"/>
                      <a:pt x="63" y="30"/>
                      <a:pt x="56" y="36"/>
                    </a:cubicBezTo>
                    <a:cubicBezTo>
                      <a:pt x="50" y="42"/>
                      <a:pt x="40" y="42"/>
                      <a:pt x="34" y="36"/>
                    </a:cubicBezTo>
                    <a:cubicBezTo>
                      <a:pt x="28" y="30"/>
                      <a:pt x="28" y="20"/>
                      <a:pt x="34" y="13"/>
                    </a:cubicBezTo>
                    <a:moveTo>
                      <a:pt x="10" y="68"/>
                    </a:moveTo>
                    <a:cubicBezTo>
                      <a:pt x="27" y="51"/>
                      <a:pt x="27" y="51"/>
                      <a:pt x="27" y="51"/>
                    </a:cubicBezTo>
                    <a:cubicBezTo>
                      <a:pt x="28" y="50"/>
                      <a:pt x="29" y="48"/>
                      <a:pt x="28" y="46"/>
                    </a:cubicBezTo>
                    <a:cubicBezTo>
                      <a:pt x="32" y="42"/>
                      <a:pt x="32" y="42"/>
                      <a:pt x="32" y="42"/>
                    </a:cubicBezTo>
                    <a:cubicBezTo>
                      <a:pt x="41" y="49"/>
                      <a:pt x="53" y="48"/>
                      <a:pt x="61" y="40"/>
                    </a:cubicBezTo>
                    <a:cubicBezTo>
                      <a:pt x="69" y="32"/>
                      <a:pt x="69" y="18"/>
                      <a:pt x="61" y="9"/>
                    </a:cubicBezTo>
                    <a:cubicBezTo>
                      <a:pt x="52" y="0"/>
                      <a:pt x="38" y="0"/>
                      <a:pt x="30" y="9"/>
                    </a:cubicBezTo>
                    <a:cubicBezTo>
                      <a:pt x="22" y="17"/>
                      <a:pt x="21" y="29"/>
                      <a:pt x="28" y="38"/>
                    </a:cubicBezTo>
                    <a:cubicBezTo>
                      <a:pt x="24" y="42"/>
                      <a:pt x="24" y="42"/>
                      <a:pt x="24" y="42"/>
                    </a:cubicBezTo>
                    <a:cubicBezTo>
                      <a:pt x="22" y="41"/>
                      <a:pt x="20" y="42"/>
                      <a:pt x="19" y="43"/>
                    </a:cubicBezTo>
                    <a:cubicBezTo>
                      <a:pt x="2" y="59"/>
                      <a:pt x="2" y="59"/>
                      <a:pt x="2" y="59"/>
                    </a:cubicBezTo>
                    <a:cubicBezTo>
                      <a:pt x="0" y="62"/>
                      <a:pt x="0" y="65"/>
                      <a:pt x="2" y="68"/>
                    </a:cubicBezTo>
                    <a:cubicBezTo>
                      <a:pt x="5" y="70"/>
                      <a:pt x="8" y="70"/>
                      <a:pt x="10" y="68"/>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5" name="Rectangle 58"/>
              <p:cNvSpPr>
                <a:spLocks noChangeArrowheads="1"/>
              </p:cNvSpPr>
              <p:nvPr/>
            </p:nvSpPr>
            <p:spPr bwMode="auto">
              <a:xfrm>
                <a:off x="2465388" y="2482850"/>
                <a:ext cx="20638" cy="176213"/>
              </a:xfrm>
              <a:prstGeom prst="rect">
                <a:avLst/>
              </a:prstGeom>
              <a:solidFill>
                <a:srgbClr val="6FADDB">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6" name="Freeform 59"/>
              <p:cNvSpPr>
                <a:spLocks/>
              </p:cNvSpPr>
              <p:nvPr/>
            </p:nvSpPr>
            <p:spPr bwMode="auto">
              <a:xfrm>
                <a:off x="2428875" y="2513013"/>
                <a:ext cx="17463" cy="146050"/>
              </a:xfrm>
              <a:custGeom>
                <a:avLst/>
                <a:gdLst/>
                <a:ahLst/>
                <a:cxnLst>
                  <a:cxn ang="0">
                    <a:pos x="8" y="0"/>
                  </a:cxn>
                  <a:cxn ang="0">
                    <a:pos x="0" y="0"/>
                  </a:cxn>
                  <a:cxn ang="0">
                    <a:pos x="0" y="9"/>
                  </a:cxn>
                  <a:cxn ang="0">
                    <a:pos x="1" y="16"/>
                  </a:cxn>
                  <a:cxn ang="0">
                    <a:pos x="0" y="22"/>
                  </a:cxn>
                  <a:cxn ang="0">
                    <a:pos x="0" y="67"/>
                  </a:cxn>
                  <a:cxn ang="0">
                    <a:pos x="8" y="67"/>
                  </a:cxn>
                  <a:cxn ang="0">
                    <a:pos x="8" y="0"/>
                  </a:cxn>
                </a:cxnLst>
                <a:rect l="0" t="0" r="r" b="b"/>
                <a:pathLst>
                  <a:path w="8" h="67">
                    <a:moveTo>
                      <a:pt x="8" y="0"/>
                    </a:moveTo>
                    <a:cubicBezTo>
                      <a:pt x="0" y="0"/>
                      <a:pt x="0" y="0"/>
                      <a:pt x="0" y="0"/>
                    </a:cubicBezTo>
                    <a:cubicBezTo>
                      <a:pt x="0" y="9"/>
                      <a:pt x="0" y="9"/>
                      <a:pt x="0" y="9"/>
                    </a:cubicBezTo>
                    <a:cubicBezTo>
                      <a:pt x="0" y="11"/>
                      <a:pt x="1" y="14"/>
                      <a:pt x="1" y="16"/>
                    </a:cubicBezTo>
                    <a:cubicBezTo>
                      <a:pt x="1" y="18"/>
                      <a:pt x="0" y="20"/>
                      <a:pt x="0" y="22"/>
                    </a:cubicBezTo>
                    <a:cubicBezTo>
                      <a:pt x="0" y="67"/>
                      <a:pt x="0" y="67"/>
                      <a:pt x="0" y="67"/>
                    </a:cubicBezTo>
                    <a:cubicBezTo>
                      <a:pt x="8" y="67"/>
                      <a:pt x="8" y="67"/>
                      <a:pt x="8" y="67"/>
                    </a:cubicBezTo>
                    <a:lnTo>
                      <a:pt x="8"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7" name="Freeform 60"/>
              <p:cNvSpPr>
                <a:spLocks/>
              </p:cNvSpPr>
              <p:nvPr/>
            </p:nvSpPr>
            <p:spPr bwMode="auto">
              <a:xfrm>
                <a:off x="2389188" y="2593975"/>
                <a:ext cx="17463" cy="65088"/>
              </a:xfrm>
              <a:custGeom>
                <a:avLst/>
                <a:gdLst/>
                <a:ahLst/>
                <a:cxnLst>
                  <a:cxn ang="0">
                    <a:pos x="0" y="30"/>
                  </a:cxn>
                  <a:cxn ang="0">
                    <a:pos x="8" y="30"/>
                  </a:cxn>
                  <a:cxn ang="0">
                    <a:pos x="8" y="0"/>
                  </a:cxn>
                  <a:cxn ang="0">
                    <a:pos x="0" y="4"/>
                  </a:cxn>
                  <a:cxn ang="0">
                    <a:pos x="0" y="30"/>
                  </a:cxn>
                </a:cxnLst>
                <a:rect l="0" t="0" r="r" b="b"/>
                <a:pathLst>
                  <a:path w="8" h="30">
                    <a:moveTo>
                      <a:pt x="0" y="30"/>
                    </a:moveTo>
                    <a:cubicBezTo>
                      <a:pt x="8" y="30"/>
                      <a:pt x="8" y="30"/>
                      <a:pt x="8" y="30"/>
                    </a:cubicBezTo>
                    <a:cubicBezTo>
                      <a:pt x="8" y="0"/>
                      <a:pt x="8" y="0"/>
                      <a:pt x="8" y="0"/>
                    </a:cubicBezTo>
                    <a:cubicBezTo>
                      <a:pt x="6" y="2"/>
                      <a:pt x="3" y="3"/>
                      <a:pt x="0" y="4"/>
                    </a:cubicBezTo>
                    <a:lnTo>
                      <a:pt x="0" y="3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8" name="Freeform 61"/>
              <p:cNvSpPr>
                <a:spLocks/>
              </p:cNvSpPr>
              <p:nvPr/>
            </p:nvSpPr>
            <p:spPr bwMode="auto">
              <a:xfrm>
                <a:off x="2347913" y="2603500"/>
                <a:ext cx="17463" cy="55563"/>
              </a:xfrm>
              <a:custGeom>
                <a:avLst/>
                <a:gdLst/>
                <a:ahLst/>
                <a:cxnLst>
                  <a:cxn ang="0">
                    <a:pos x="0" y="26"/>
                  </a:cxn>
                  <a:cxn ang="0">
                    <a:pos x="8" y="26"/>
                  </a:cxn>
                  <a:cxn ang="0">
                    <a:pos x="8" y="1"/>
                  </a:cxn>
                  <a:cxn ang="0">
                    <a:pos x="4" y="0"/>
                  </a:cxn>
                  <a:cxn ang="0">
                    <a:pos x="0" y="0"/>
                  </a:cxn>
                  <a:cxn ang="0">
                    <a:pos x="0" y="26"/>
                  </a:cxn>
                </a:cxnLst>
                <a:rect l="0" t="0" r="r" b="b"/>
                <a:pathLst>
                  <a:path w="8" h="26">
                    <a:moveTo>
                      <a:pt x="0" y="26"/>
                    </a:moveTo>
                    <a:cubicBezTo>
                      <a:pt x="8" y="26"/>
                      <a:pt x="8" y="26"/>
                      <a:pt x="8" y="26"/>
                    </a:cubicBezTo>
                    <a:cubicBezTo>
                      <a:pt x="8" y="1"/>
                      <a:pt x="8" y="1"/>
                      <a:pt x="8" y="1"/>
                    </a:cubicBezTo>
                    <a:cubicBezTo>
                      <a:pt x="7" y="1"/>
                      <a:pt x="5" y="1"/>
                      <a:pt x="4" y="0"/>
                    </a:cubicBezTo>
                    <a:cubicBezTo>
                      <a:pt x="0" y="0"/>
                      <a:pt x="0" y="0"/>
                      <a:pt x="0" y="0"/>
                    </a:cubicBezTo>
                    <a:lnTo>
                      <a:pt x="0" y="26"/>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59" name="Freeform 62"/>
              <p:cNvSpPr>
                <a:spLocks/>
              </p:cNvSpPr>
              <p:nvPr/>
            </p:nvSpPr>
            <p:spPr bwMode="auto">
              <a:xfrm>
                <a:off x="2306638" y="2632075"/>
                <a:ext cx="17463" cy="26988"/>
              </a:xfrm>
              <a:custGeom>
                <a:avLst/>
                <a:gdLst/>
                <a:ahLst/>
                <a:cxnLst>
                  <a:cxn ang="0">
                    <a:pos x="0" y="17"/>
                  </a:cxn>
                  <a:cxn ang="0">
                    <a:pos x="11" y="17"/>
                  </a:cxn>
                  <a:cxn ang="0">
                    <a:pos x="11" y="0"/>
                  </a:cxn>
                  <a:cxn ang="0">
                    <a:pos x="8" y="0"/>
                  </a:cxn>
                  <a:cxn ang="0">
                    <a:pos x="0" y="9"/>
                  </a:cxn>
                  <a:cxn ang="0">
                    <a:pos x="0" y="17"/>
                  </a:cxn>
                </a:cxnLst>
                <a:rect l="0" t="0" r="r" b="b"/>
                <a:pathLst>
                  <a:path w="11" h="17">
                    <a:moveTo>
                      <a:pt x="0" y="17"/>
                    </a:moveTo>
                    <a:lnTo>
                      <a:pt x="11" y="17"/>
                    </a:lnTo>
                    <a:lnTo>
                      <a:pt x="11" y="0"/>
                    </a:lnTo>
                    <a:lnTo>
                      <a:pt x="8" y="0"/>
                    </a:lnTo>
                    <a:lnTo>
                      <a:pt x="0" y="9"/>
                    </a:lnTo>
                    <a:lnTo>
                      <a:pt x="0" y="17"/>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0" name="Freeform 63"/>
              <p:cNvSpPr>
                <a:spLocks noEditPoints="1"/>
              </p:cNvSpPr>
              <p:nvPr/>
            </p:nvSpPr>
            <p:spPr bwMode="auto">
              <a:xfrm>
                <a:off x="2525713" y="1085850"/>
                <a:ext cx="134938" cy="134938"/>
              </a:xfrm>
              <a:custGeom>
                <a:avLst/>
                <a:gdLst/>
                <a:ahLst/>
                <a:cxnLst>
                  <a:cxn ang="0">
                    <a:pos x="31" y="48"/>
                  </a:cxn>
                  <a:cxn ang="0">
                    <a:pos x="48" y="31"/>
                  </a:cxn>
                  <a:cxn ang="0">
                    <a:pos x="31" y="14"/>
                  </a:cxn>
                  <a:cxn ang="0">
                    <a:pos x="14" y="31"/>
                  </a:cxn>
                  <a:cxn ang="0">
                    <a:pos x="31" y="48"/>
                  </a:cxn>
                  <a:cxn ang="0">
                    <a:pos x="0" y="35"/>
                  </a:cxn>
                  <a:cxn ang="0">
                    <a:pos x="0" y="27"/>
                  </a:cxn>
                  <a:cxn ang="0">
                    <a:pos x="6" y="27"/>
                  </a:cxn>
                  <a:cxn ang="0">
                    <a:pos x="8" y="22"/>
                  </a:cxn>
                  <a:cxn ang="0">
                    <a:pos x="3" y="19"/>
                  </a:cxn>
                  <a:cxn ang="0">
                    <a:pos x="6" y="12"/>
                  </a:cxn>
                  <a:cxn ang="0">
                    <a:pos x="12" y="16"/>
                  </a:cxn>
                  <a:cxn ang="0">
                    <a:pos x="15" y="12"/>
                  </a:cxn>
                  <a:cxn ang="0">
                    <a:pos x="12" y="7"/>
                  </a:cxn>
                  <a:cxn ang="0">
                    <a:pos x="19" y="3"/>
                  </a:cxn>
                  <a:cxn ang="0">
                    <a:pos x="22" y="8"/>
                  </a:cxn>
                  <a:cxn ang="0">
                    <a:pos x="27" y="7"/>
                  </a:cxn>
                  <a:cxn ang="0">
                    <a:pos x="27" y="0"/>
                  </a:cxn>
                  <a:cxn ang="0">
                    <a:pos x="35" y="0"/>
                  </a:cxn>
                  <a:cxn ang="0">
                    <a:pos x="35" y="7"/>
                  </a:cxn>
                  <a:cxn ang="0">
                    <a:pos x="40" y="8"/>
                  </a:cxn>
                  <a:cxn ang="0">
                    <a:pos x="43" y="3"/>
                  </a:cxn>
                  <a:cxn ang="0">
                    <a:pos x="50" y="7"/>
                  </a:cxn>
                  <a:cxn ang="0">
                    <a:pos x="47" y="12"/>
                  </a:cxn>
                  <a:cxn ang="0">
                    <a:pos x="50" y="16"/>
                  </a:cxn>
                  <a:cxn ang="0">
                    <a:pos x="56" y="12"/>
                  </a:cxn>
                  <a:cxn ang="0">
                    <a:pos x="59" y="19"/>
                  </a:cxn>
                  <a:cxn ang="0">
                    <a:pos x="54" y="22"/>
                  </a:cxn>
                  <a:cxn ang="0">
                    <a:pos x="56" y="27"/>
                  </a:cxn>
                  <a:cxn ang="0">
                    <a:pos x="62" y="27"/>
                  </a:cxn>
                  <a:cxn ang="0">
                    <a:pos x="62" y="35"/>
                  </a:cxn>
                  <a:cxn ang="0">
                    <a:pos x="56" y="35"/>
                  </a:cxn>
                  <a:cxn ang="0">
                    <a:pos x="54" y="40"/>
                  </a:cxn>
                  <a:cxn ang="0">
                    <a:pos x="59" y="43"/>
                  </a:cxn>
                  <a:cxn ang="0">
                    <a:pos x="56" y="50"/>
                  </a:cxn>
                  <a:cxn ang="0">
                    <a:pos x="50" y="47"/>
                  </a:cxn>
                  <a:cxn ang="0">
                    <a:pos x="47" y="51"/>
                  </a:cxn>
                  <a:cxn ang="0">
                    <a:pos x="50" y="56"/>
                  </a:cxn>
                  <a:cxn ang="0">
                    <a:pos x="43" y="60"/>
                  </a:cxn>
                  <a:cxn ang="0">
                    <a:pos x="40" y="54"/>
                  </a:cxn>
                  <a:cxn ang="0">
                    <a:pos x="35" y="56"/>
                  </a:cxn>
                  <a:cxn ang="0">
                    <a:pos x="35" y="62"/>
                  </a:cxn>
                  <a:cxn ang="0">
                    <a:pos x="27" y="62"/>
                  </a:cxn>
                  <a:cxn ang="0">
                    <a:pos x="27" y="56"/>
                  </a:cxn>
                  <a:cxn ang="0">
                    <a:pos x="22" y="54"/>
                  </a:cxn>
                  <a:cxn ang="0">
                    <a:pos x="19" y="60"/>
                  </a:cxn>
                  <a:cxn ang="0">
                    <a:pos x="12" y="56"/>
                  </a:cxn>
                  <a:cxn ang="0">
                    <a:pos x="15" y="51"/>
                  </a:cxn>
                  <a:cxn ang="0">
                    <a:pos x="12" y="47"/>
                  </a:cxn>
                  <a:cxn ang="0">
                    <a:pos x="6" y="50"/>
                  </a:cxn>
                  <a:cxn ang="0">
                    <a:pos x="3" y="43"/>
                  </a:cxn>
                  <a:cxn ang="0">
                    <a:pos x="8" y="40"/>
                  </a:cxn>
                  <a:cxn ang="0">
                    <a:pos x="6" y="35"/>
                  </a:cxn>
                  <a:cxn ang="0">
                    <a:pos x="0" y="35"/>
                  </a:cxn>
                </a:cxnLst>
                <a:rect l="0" t="0" r="r" b="b"/>
                <a:pathLst>
                  <a:path w="62" h="62">
                    <a:moveTo>
                      <a:pt x="31" y="48"/>
                    </a:moveTo>
                    <a:cubicBezTo>
                      <a:pt x="41" y="48"/>
                      <a:pt x="48" y="41"/>
                      <a:pt x="48" y="31"/>
                    </a:cubicBezTo>
                    <a:cubicBezTo>
                      <a:pt x="48" y="22"/>
                      <a:pt x="41" y="14"/>
                      <a:pt x="31" y="14"/>
                    </a:cubicBezTo>
                    <a:cubicBezTo>
                      <a:pt x="21" y="14"/>
                      <a:pt x="14" y="22"/>
                      <a:pt x="14" y="31"/>
                    </a:cubicBezTo>
                    <a:cubicBezTo>
                      <a:pt x="14" y="41"/>
                      <a:pt x="21" y="48"/>
                      <a:pt x="31" y="48"/>
                    </a:cubicBezTo>
                    <a:moveTo>
                      <a:pt x="0" y="35"/>
                    </a:moveTo>
                    <a:cubicBezTo>
                      <a:pt x="0" y="27"/>
                      <a:pt x="0" y="27"/>
                      <a:pt x="0" y="27"/>
                    </a:cubicBezTo>
                    <a:cubicBezTo>
                      <a:pt x="6" y="27"/>
                      <a:pt x="6" y="27"/>
                      <a:pt x="6" y="27"/>
                    </a:cubicBezTo>
                    <a:cubicBezTo>
                      <a:pt x="7" y="26"/>
                      <a:pt x="7" y="24"/>
                      <a:pt x="8" y="22"/>
                    </a:cubicBezTo>
                    <a:cubicBezTo>
                      <a:pt x="3" y="19"/>
                      <a:pt x="3" y="19"/>
                      <a:pt x="3" y="19"/>
                    </a:cubicBezTo>
                    <a:cubicBezTo>
                      <a:pt x="6" y="12"/>
                      <a:pt x="6" y="12"/>
                      <a:pt x="6" y="12"/>
                    </a:cubicBezTo>
                    <a:cubicBezTo>
                      <a:pt x="12" y="16"/>
                      <a:pt x="12" y="16"/>
                      <a:pt x="12" y="16"/>
                    </a:cubicBezTo>
                    <a:cubicBezTo>
                      <a:pt x="13" y="14"/>
                      <a:pt x="14" y="13"/>
                      <a:pt x="15" y="12"/>
                    </a:cubicBezTo>
                    <a:cubicBezTo>
                      <a:pt x="12" y="7"/>
                      <a:pt x="12" y="7"/>
                      <a:pt x="12" y="7"/>
                    </a:cubicBezTo>
                    <a:cubicBezTo>
                      <a:pt x="19" y="3"/>
                      <a:pt x="19" y="3"/>
                      <a:pt x="19" y="3"/>
                    </a:cubicBezTo>
                    <a:cubicBezTo>
                      <a:pt x="22" y="8"/>
                      <a:pt x="22" y="8"/>
                      <a:pt x="22" y="8"/>
                    </a:cubicBezTo>
                    <a:cubicBezTo>
                      <a:pt x="24" y="7"/>
                      <a:pt x="25" y="7"/>
                      <a:pt x="27" y="7"/>
                    </a:cubicBezTo>
                    <a:cubicBezTo>
                      <a:pt x="27" y="0"/>
                      <a:pt x="27" y="0"/>
                      <a:pt x="27" y="0"/>
                    </a:cubicBezTo>
                    <a:cubicBezTo>
                      <a:pt x="35" y="0"/>
                      <a:pt x="35" y="0"/>
                      <a:pt x="35" y="0"/>
                    </a:cubicBezTo>
                    <a:cubicBezTo>
                      <a:pt x="35" y="7"/>
                      <a:pt x="35" y="7"/>
                      <a:pt x="35" y="7"/>
                    </a:cubicBezTo>
                    <a:cubicBezTo>
                      <a:pt x="37" y="7"/>
                      <a:pt x="38" y="7"/>
                      <a:pt x="40" y="8"/>
                    </a:cubicBezTo>
                    <a:cubicBezTo>
                      <a:pt x="43" y="3"/>
                      <a:pt x="43" y="3"/>
                      <a:pt x="43" y="3"/>
                    </a:cubicBezTo>
                    <a:cubicBezTo>
                      <a:pt x="50" y="7"/>
                      <a:pt x="50" y="7"/>
                      <a:pt x="50" y="7"/>
                    </a:cubicBezTo>
                    <a:cubicBezTo>
                      <a:pt x="47" y="12"/>
                      <a:pt x="47" y="12"/>
                      <a:pt x="47" y="12"/>
                    </a:cubicBezTo>
                    <a:cubicBezTo>
                      <a:pt x="48" y="13"/>
                      <a:pt x="49" y="14"/>
                      <a:pt x="50" y="16"/>
                    </a:cubicBezTo>
                    <a:cubicBezTo>
                      <a:pt x="56" y="12"/>
                      <a:pt x="56" y="12"/>
                      <a:pt x="56" y="12"/>
                    </a:cubicBezTo>
                    <a:cubicBezTo>
                      <a:pt x="59" y="19"/>
                      <a:pt x="59" y="19"/>
                      <a:pt x="59" y="19"/>
                    </a:cubicBezTo>
                    <a:cubicBezTo>
                      <a:pt x="54" y="22"/>
                      <a:pt x="54" y="22"/>
                      <a:pt x="54" y="22"/>
                    </a:cubicBezTo>
                    <a:cubicBezTo>
                      <a:pt x="55" y="24"/>
                      <a:pt x="55" y="26"/>
                      <a:pt x="56" y="27"/>
                    </a:cubicBezTo>
                    <a:cubicBezTo>
                      <a:pt x="62" y="27"/>
                      <a:pt x="62" y="27"/>
                      <a:pt x="62" y="27"/>
                    </a:cubicBezTo>
                    <a:cubicBezTo>
                      <a:pt x="62" y="35"/>
                      <a:pt x="62" y="35"/>
                      <a:pt x="62" y="35"/>
                    </a:cubicBezTo>
                    <a:cubicBezTo>
                      <a:pt x="56" y="35"/>
                      <a:pt x="56" y="35"/>
                      <a:pt x="56" y="35"/>
                    </a:cubicBezTo>
                    <a:cubicBezTo>
                      <a:pt x="55" y="37"/>
                      <a:pt x="55" y="38"/>
                      <a:pt x="54" y="40"/>
                    </a:cubicBezTo>
                    <a:cubicBezTo>
                      <a:pt x="59" y="43"/>
                      <a:pt x="59" y="43"/>
                      <a:pt x="59" y="43"/>
                    </a:cubicBezTo>
                    <a:cubicBezTo>
                      <a:pt x="56" y="50"/>
                      <a:pt x="56" y="50"/>
                      <a:pt x="56" y="50"/>
                    </a:cubicBezTo>
                    <a:cubicBezTo>
                      <a:pt x="50" y="47"/>
                      <a:pt x="50" y="47"/>
                      <a:pt x="50" y="47"/>
                    </a:cubicBezTo>
                    <a:cubicBezTo>
                      <a:pt x="49" y="48"/>
                      <a:pt x="48" y="49"/>
                      <a:pt x="47" y="51"/>
                    </a:cubicBezTo>
                    <a:cubicBezTo>
                      <a:pt x="50" y="56"/>
                      <a:pt x="50" y="56"/>
                      <a:pt x="50" y="56"/>
                    </a:cubicBezTo>
                    <a:cubicBezTo>
                      <a:pt x="43" y="60"/>
                      <a:pt x="43" y="60"/>
                      <a:pt x="43" y="60"/>
                    </a:cubicBezTo>
                    <a:cubicBezTo>
                      <a:pt x="40" y="54"/>
                      <a:pt x="40" y="54"/>
                      <a:pt x="40" y="54"/>
                    </a:cubicBezTo>
                    <a:cubicBezTo>
                      <a:pt x="38" y="55"/>
                      <a:pt x="37" y="55"/>
                      <a:pt x="35" y="56"/>
                    </a:cubicBezTo>
                    <a:cubicBezTo>
                      <a:pt x="35" y="62"/>
                      <a:pt x="35" y="62"/>
                      <a:pt x="35" y="62"/>
                    </a:cubicBezTo>
                    <a:cubicBezTo>
                      <a:pt x="27" y="62"/>
                      <a:pt x="27" y="62"/>
                      <a:pt x="27" y="62"/>
                    </a:cubicBezTo>
                    <a:cubicBezTo>
                      <a:pt x="27" y="56"/>
                      <a:pt x="27" y="56"/>
                      <a:pt x="27" y="56"/>
                    </a:cubicBezTo>
                    <a:cubicBezTo>
                      <a:pt x="25" y="55"/>
                      <a:pt x="24" y="55"/>
                      <a:pt x="22" y="54"/>
                    </a:cubicBezTo>
                    <a:cubicBezTo>
                      <a:pt x="19" y="60"/>
                      <a:pt x="19" y="60"/>
                      <a:pt x="19" y="60"/>
                    </a:cubicBezTo>
                    <a:cubicBezTo>
                      <a:pt x="12" y="56"/>
                      <a:pt x="12" y="56"/>
                      <a:pt x="12" y="56"/>
                    </a:cubicBezTo>
                    <a:cubicBezTo>
                      <a:pt x="15" y="51"/>
                      <a:pt x="15" y="51"/>
                      <a:pt x="15" y="51"/>
                    </a:cubicBezTo>
                    <a:cubicBezTo>
                      <a:pt x="14" y="49"/>
                      <a:pt x="13" y="48"/>
                      <a:pt x="12" y="47"/>
                    </a:cubicBezTo>
                    <a:cubicBezTo>
                      <a:pt x="6" y="50"/>
                      <a:pt x="6" y="50"/>
                      <a:pt x="6" y="50"/>
                    </a:cubicBezTo>
                    <a:cubicBezTo>
                      <a:pt x="3" y="43"/>
                      <a:pt x="3" y="43"/>
                      <a:pt x="3" y="43"/>
                    </a:cubicBezTo>
                    <a:cubicBezTo>
                      <a:pt x="8" y="40"/>
                      <a:pt x="8" y="40"/>
                      <a:pt x="8" y="40"/>
                    </a:cubicBezTo>
                    <a:cubicBezTo>
                      <a:pt x="7" y="38"/>
                      <a:pt x="7" y="37"/>
                      <a:pt x="6" y="35"/>
                    </a:cubicBezTo>
                    <a:lnTo>
                      <a:pt x="0" y="35"/>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1" name="Freeform 64"/>
              <p:cNvSpPr>
                <a:spLocks noEditPoints="1"/>
              </p:cNvSpPr>
              <p:nvPr/>
            </p:nvSpPr>
            <p:spPr bwMode="auto">
              <a:xfrm>
                <a:off x="2525713" y="2328863"/>
                <a:ext cx="134938" cy="133350"/>
              </a:xfrm>
              <a:custGeom>
                <a:avLst/>
                <a:gdLst/>
                <a:ahLst/>
                <a:cxnLst>
                  <a:cxn ang="0">
                    <a:pos x="31" y="48"/>
                  </a:cxn>
                  <a:cxn ang="0">
                    <a:pos x="48" y="31"/>
                  </a:cxn>
                  <a:cxn ang="0">
                    <a:pos x="31" y="13"/>
                  </a:cxn>
                  <a:cxn ang="0">
                    <a:pos x="14" y="31"/>
                  </a:cxn>
                  <a:cxn ang="0">
                    <a:pos x="31" y="48"/>
                  </a:cxn>
                  <a:cxn ang="0">
                    <a:pos x="0" y="35"/>
                  </a:cxn>
                  <a:cxn ang="0">
                    <a:pos x="0" y="27"/>
                  </a:cxn>
                  <a:cxn ang="0">
                    <a:pos x="6" y="27"/>
                  </a:cxn>
                  <a:cxn ang="0">
                    <a:pos x="8" y="22"/>
                  </a:cxn>
                  <a:cxn ang="0">
                    <a:pos x="3" y="19"/>
                  </a:cxn>
                  <a:cxn ang="0">
                    <a:pos x="6" y="12"/>
                  </a:cxn>
                  <a:cxn ang="0">
                    <a:pos x="12" y="15"/>
                  </a:cxn>
                  <a:cxn ang="0">
                    <a:pos x="15" y="11"/>
                  </a:cxn>
                  <a:cxn ang="0">
                    <a:pos x="12" y="6"/>
                  </a:cxn>
                  <a:cxn ang="0">
                    <a:pos x="19" y="2"/>
                  </a:cxn>
                  <a:cxn ang="0">
                    <a:pos x="22" y="7"/>
                  </a:cxn>
                  <a:cxn ang="0">
                    <a:pos x="27" y="6"/>
                  </a:cxn>
                  <a:cxn ang="0">
                    <a:pos x="27" y="0"/>
                  </a:cxn>
                  <a:cxn ang="0">
                    <a:pos x="35" y="0"/>
                  </a:cxn>
                  <a:cxn ang="0">
                    <a:pos x="35" y="6"/>
                  </a:cxn>
                  <a:cxn ang="0">
                    <a:pos x="40" y="7"/>
                  </a:cxn>
                  <a:cxn ang="0">
                    <a:pos x="43" y="2"/>
                  </a:cxn>
                  <a:cxn ang="0">
                    <a:pos x="50" y="6"/>
                  </a:cxn>
                  <a:cxn ang="0">
                    <a:pos x="47" y="11"/>
                  </a:cxn>
                  <a:cxn ang="0">
                    <a:pos x="50" y="15"/>
                  </a:cxn>
                  <a:cxn ang="0">
                    <a:pos x="56" y="12"/>
                  </a:cxn>
                  <a:cxn ang="0">
                    <a:pos x="59" y="19"/>
                  </a:cxn>
                  <a:cxn ang="0">
                    <a:pos x="54" y="22"/>
                  </a:cxn>
                  <a:cxn ang="0">
                    <a:pos x="56" y="27"/>
                  </a:cxn>
                  <a:cxn ang="0">
                    <a:pos x="62" y="27"/>
                  </a:cxn>
                  <a:cxn ang="0">
                    <a:pos x="62" y="35"/>
                  </a:cxn>
                  <a:cxn ang="0">
                    <a:pos x="56" y="35"/>
                  </a:cxn>
                  <a:cxn ang="0">
                    <a:pos x="54" y="40"/>
                  </a:cxn>
                  <a:cxn ang="0">
                    <a:pos x="59" y="43"/>
                  </a:cxn>
                  <a:cxn ang="0">
                    <a:pos x="56" y="49"/>
                  </a:cxn>
                  <a:cxn ang="0">
                    <a:pos x="50" y="46"/>
                  </a:cxn>
                  <a:cxn ang="0">
                    <a:pos x="47" y="50"/>
                  </a:cxn>
                  <a:cxn ang="0">
                    <a:pos x="50" y="55"/>
                  </a:cxn>
                  <a:cxn ang="0">
                    <a:pos x="43" y="59"/>
                  </a:cxn>
                  <a:cxn ang="0">
                    <a:pos x="40" y="54"/>
                  </a:cxn>
                  <a:cxn ang="0">
                    <a:pos x="35" y="55"/>
                  </a:cxn>
                  <a:cxn ang="0">
                    <a:pos x="35" y="61"/>
                  </a:cxn>
                  <a:cxn ang="0">
                    <a:pos x="27" y="61"/>
                  </a:cxn>
                  <a:cxn ang="0">
                    <a:pos x="27" y="55"/>
                  </a:cxn>
                  <a:cxn ang="0">
                    <a:pos x="22" y="54"/>
                  </a:cxn>
                  <a:cxn ang="0">
                    <a:pos x="19" y="59"/>
                  </a:cxn>
                  <a:cxn ang="0">
                    <a:pos x="12" y="55"/>
                  </a:cxn>
                  <a:cxn ang="0">
                    <a:pos x="15" y="50"/>
                  </a:cxn>
                  <a:cxn ang="0">
                    <a:pos x="12" y="46"/>
                  </a:cxn>
                  <a:cxn ang="0">
                    <a:pos x="6" y="49"/>
                  </a:cxn>
                  <a:cxn ang="0">
                    <a:pos x="3" y="43"/>
                  </a:cxn>
                  <a:cxn ang="0">
                    <a:pos x="8" y="40"/>
                  </a:cxn>
                  <a:cxn ang="0">
                    <a:pos x="6" y="35"/>
                  </a:cxn>
                  <a:cxn ang="0">
                    <a:pos x="0" y="35"/>
                  </a:cxn>
                </a:cxnLst>
                <a:rect l="0" t="0" r="r" b="b"/>
                <a:pathLst>
                  <a:path w="62" h="61">
                    <a:moveTo>
                      <a:pt x="31" y="48"/>
                    </a:moveTo>
                    <a:cubicBezTo>
                      <a:pt x="41" y="48"/>
                      <a:pt x="48" y="40"/>
                      <a:pt x="48" y="31"/>
                    </a:cubicBezTo>
                    <a:cubicBezTo>
                      <a:pt x="48" y="21"/>
                      <a:pt x="41" y="13"/>
                      <a:pt x="31" y="13"/>
                    </a:cubicBezTo>
                    <a:cubicBezTo>
                      <a:pt x="21" y="13"/>
                      <a:pt x="14" y="21"/>
                      <a:pt x="14" y="31"/>
                    </a:cubicBezTo>
                    <a:cubicBezTo>
                      <a:pt x="14" y="40"/>
                      <a:pt x="21" y="48"/>
                      <a:pt x="31" y="48"/>
                    </a:cubicBezTo>
                    <a:moveTo>
                      <a:pt x="0" y="35"/>
                    </a:moveTo>
                    <a:cubicBezTo>
                      <a:pt x="0" y="27"/>
                      <a:pt x="0" y="27"/>
                      <a:pt x="0" y="27"/>
                    </a:cubicBezTo>
                    <a:cubicBezTo>
                      <a:pt x="6" y="27"/>
                      <a:pt x="6" y="27"/>
                      <a:pt x="6" y="27"/>
                    </a:cubicBezTo>
                    <a:cubicBezTo>
                      <a:pt x="7" y="25"/>
                      <a:pt x="7" y="23"/>
                      <a:pt x="8" y="22"/>
                    </a:cubicBezTo>
                    <a:cubicBezTo>
                      <a:pt x="3" y="19"/>
                      <a:pt x="3" y="19"/>
                      <a:pt x="3" y="19"/>
                    </a:cubicBezTo>
                    <a:cubicBezTo>
                      <a:pt x="6" y="12"/>
                      <a:pt x="6" y="12"/>
                      <a:pt x="6" y="12"/>
                    </a:cubicBezTo>
                    <a:cubicBezTo>
                      <a:pt x="12" y="15"/>
                      <a:pt x="12" y="15"/>
                      <a:pt x="12" y="15"/>
                    </a:cubicBezTo>
                    <a:cubicBezTo>
                      <a:pt x="13" y="14"/>
                      <a:pt x="14" y="12"/>
                      <a:pt x="15" y="11"/>
                    </a:cubicBezTo>
                    <a:cubicBezTo>
                      <a:pt x="12" y="6"/>
                      <a:pt x="12" y="6"/>
                      <a:pt x="12" y="6"/>
                    </a:cubicBezTo>
                    <a:cubicBezTo>
                      <a:pt x="19" y="2"/>
                      <a:pt x="19" y="2"/>
                      <a:pt x="19" y="2"/>
                    </a:cubicBezTo>
                    <a:cubicBezTo>
                      <a:pt x="22" y="7"/>
                      <a:pt x="22" y="7"/>
                      <a:pt x="22" y="7"/>
                    </a:cubicBezTo>
                    <a:cubicBezTo>
                      <a:pt x="24" y="7"/>
                      <a:pt x="25" y="6"/>
                      <a:pt x="27" y="6"/>
                    </a:cubicBezTo>
                    <a:cubicBezTo>
                      <a:pt x="27" y="0"/>
                      <a:pt x="27" y="0"/>
                      <a:pt x="27" y="0"/>
                    </a:cubicBezTo>
                    <a:cubicBezTo>
                      <a:pt x="35" y="0"/>
                      <a:pt x="35" y="0"/>
                      <a:pt x="35" y="0"/>
                    </a:cubicBezTo>
                    <a:cubicBezTo>
                      <a:pt x="35" y="6"/>
                      <a:pt x="35" y="6"/>
                      <a:pt x="35" y="6"/>
                    </a:cubicBezTo>
                    <a:cubicBezTo>
                      <a:pt x="37" y="6"/>
                      <a:pt x="38" y="7"/>
                      <a:pt x="40" y="7"/>
                    </a:cubicBezTo>
                    <a:cubicBezTo>
                      <a:pt x="43" y="2"/>
                      <a:pt x="43" y="2"/>
                      <a:pt x="43" y="2"/>
                    </a:cubicBezTo>
                    <a:cubicBezTo>
                      <a:pt x="50" y="6"/>
                      <a:pt x="50" y="6"/>
                      <a:pt x="50" y="6"/>
                    </a:cubicBezTo>
                    <a:cubicBezTo>
                      <a:pt x="47" y="11"/>
                      <a:pt x="47" y="11"/>
                      <a:pt x="47" y="11"/>
                    </a:cubicBezTo>
                    <a:cubicBezTo>
                      <a:pt x="48" y="12"/>
                      <a:pt x="49" y="14"/>
                      <a:pt x="50" y="15"/>
                    </a:cubicBezTo>
                    <a:cubicBezTo>
                      <a:pt x="56" y="12"/>
                      <a:pt x="56" y="12"/>
                      <a:pt x="56" y="12"/>
                    </a:cubicBezTo>
                    <a:cubicBezTo>
                      <a:pt x="59" y="19"/>
                      <a:pt x="59" y="19"/>
                      <a:pt x="59" y="19"/>
                    </a:cubicBezTo>
                    <a:cubicBezTo>
                      <a:pt x="54" y="22"/>
                      <a:pt x="54" y="22"/>
                      <a:pt x="54" y="22"/>
                    </a:cubicBezTo>
                    <a:cubicBezTo>
                      <a:pt x="55" y="23"/>
                      <a:pt x="55" y="25"/>
                      <a:pt x="56" y="27"/>
                    </a:cubicBezTo>
                    <a:cubicBezTo>
                      <a:pt x="62" y="27"/>
                      <a:pt x="62" y="27"/>
                      <a:pt x="62" y="27"/>
                    </a:cubicBezTo>
                    <a:cubicBezTo>
                      <a:pt x="62" y="35"/>
                      <a:pt x="62" y="35"/>
                      <a:pt x="62" y="35"/>
                    </a:cubicBezTo>
                    <a:cubicBezTo>
                      <a:pt x="56" y="35"/>
                      <a:pt x="56" y="35"/>
                      <a:pt x="56" y="35"/>
                    </a:cubicBezTo>
                    <a:cubicBezTo>
                      <a:pt x="55" y="36"/>
                      <a:pt x="55" y="38"/>
                      <a:pt x="54" y="40"/>
                    </a:cubicBezTo>
                    <a:cubicBezTo>
                      <a:pt x="59" y="43"/>
                      <a:pt x="59" y="43"/>
                      <a:pt x="59" y="43"/>
                    </a:cubicBezTo>
                    <a:cubicBezTo>
                      <a:pt x="56" y="49"/>
                      <a:pt x="56" y="49"/>
                      <a:pt x="56" y="49"/>
                    </a:cubicBezTo>
                    <a:cubicBezTo>
                      <a:pt x="50" y="46"/>
                      <a:pt x="50" y="46"/>
                      <a:pt x="50" y="46"/>
                    </a:cubicBezTo>
                    <a:cubicBezTo>
                      <a:pt x="49" y="48"/>
                      <a:pt x="48" y="49"/>
                      <a:pt x="47" y="50"/>
                    </a:cubicBezTo>
                    <a:cubicBezTo>
                      <a:pt x="50" y="55"/>
                      <a:pt x="50" y="55"/>
                      <a:pt x="50" y="55"/>
                    </a:cubicBezTo>
                    <a:cubicBezTo>
                      <a:pt x="43" y="59"/>
                      <a:pt x="43" y="59"/>
                      <a:pt x="43" y="59"/>
                    </a:cubicBezTo>
                    <a:cubicBezTo>
                      <a:pt x="40" y="54"/>
                      <a:pt x="40" y="54"/>
                      <a:pt x="40" y="54"/>
                    </a:cubicBezTo>
                    <a:cubicBezTo>
                      <a:pt x="38" y="55"/>
                      <a:pt x="37" y="55"/>
                      <a:pt x="35" y="55"/>
                    </a:cubicBezTo>
                    <a:cubicBezTo>
                      <a:pt x="35" y="61"/>
                      <a:pt x="35" y="61"/>
                      <a:pt x="35" y="61"/>
                    </a:cubicBezTo>
                    <a:cubicBezTo>
                      <a:pt x="27" y="61"/>
                      <a:pt x="27" y="61"/>
                      <a:pt x="27" y="61"/>
                    </a:cubicBezTo>
                    <a:cubicBezTo>
                      <a:pt x="27" y="55"/>
                      <a:pt x="27" y="55"/>
                      <a:pt x="27" y="55"/>
                    </a:cubicBezTo>
                    <a:cubicBezTo>
                      <a:pt x="25" y="55"/>
                      <a:pt x="24" y="55"/>
                      <a:pt x="22" y="54"/>
                    </a:cubicBezTo>
                    <a:cubicBezTo>
                      <a:pt x="19" y="59"/>
                      <a:pt x="19" y="59"/>
                      <a:pt x="19" y="59"/>
                    </a:cubicBezTo>
                    <a:cubicBezTo>
                      <a:pt x="12" y="55"/>
                      <a:pt x="12" y="55"/>
                      <a:pt x="12" y="55"/>
                    </a:cubicBezTo>
                    <a:cubicBezTo>
                      <a:pt x="15" y="50"/>
                      <a:pt x="15" y="50"/>
                      <a:pt x="15" y="50"/>
                    </a:cubicBezTo>
                    <a:cubicBezTo>
                      <a:pt x="14" y="49"/>
                      <a:pt x="13" y="48"/>
                      <a:pt x="12" y="46"/>
                    </a:cubicBezTo>
                    <a:cubicBezTo>
                      <a:pt x="6" y="49"/>
                      <a:pt x="6" y="49"/>
                      <a:pt x="6" y="49"/>
                    </a:cubicBezTo>
                    <a:cubicBezTo>
                      <a:pt x="3" y="43"/>
                      <a:pt x="3" y="43"/>
                      <a:pt x="3" y="43"/>
                    </a:cubicBezTo>
                    <a:cubicBezTo>
                      <a:pt x="8" y="40"/>
                      <a:pt x="8" y="40"/>
                      <a:pt x="8" y="40"/>
                    </a:cubicBezTo>
                    <a:cubicBezTo>
                      <a:pt x="7" y="38"/>
                      <a:pt x="7" y="36"/>
                      <a:pt x="6" y="35"/>
                    </a:cubicBezTo>
                    <a:lnTo>
                      <a:pt x="0" y="35"/>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2" name="Freeform 65"/>
              <p:cNvSpPr>
                <a:spLocks noEditPoints="1"/>
              </p:cNvSpPr>
              <p:nvPr/>
            </p:nvSpPr>
            <p:spPr bwMode="auto">
              <a:xfrm>
                <a:off x="2271713" y="111125"/>
                <a:ext cx="227013" cy="230188"/>
              </a:xfrm>
              <a:custGeom>
                <a:avLst/>
                <a:gdLst/>
                <a:ahLst/>
                <a:cxnLst>
                  <a:cxn ang="0">
                    <a:pos x="52" y="82"/>
                  </a:cxn>
                  <a:cxn ang="0">
                    <a:pos x="82" y="53"/>
                  </a:cxn>
                  <a:cxn ang="0">
                    <a:pos x="52" y="23"/>
                  </a:cxn>
                  <a:cxn ang="0">
                    <a:pos x="23" y="53"/>
                  </a:cxn>
                  <a:cxn ang="0">
                    <a:pos x="52" y="82"/>
                  </a:cxn>
                  <a:cxn ang="0">
                    <a:pos x="0" y="59"/>
                  </a:cxn>
                  <a:cxn ang="0">
                    <a:pos x="0" y="46"/>
                  </a:cxn>
                  <a:cxn ang="0">
                    <a:pos x="10" y="46"/>
                  </a:cxn>
                  <a:cxn ang="0">
                    <a:pos x="13" y="37"/>
                  </a:cxn>
                  <a:cxn ang="0">
                    <a:pos x="4" y="32"/>
                  </a:cxn>
                  <a:cxn ang="0">
                    <a:pos x="10" y="21"/>
                  </a:cxn>
                  <a:cxn ang="0">
                    <a:pos x="19" y="26"/>
                  </a:cxn>
                  <a:cxn ang="0">
                    <a:pos x="26" y="20"/>
                  </a:cxn>
                  <a:cxn ang="0">
                    <a:pos x="20" y="11"/>
                  </a:cxn>
                  <a:cxn ang="0">
                    <a:pos x="32" y="4"/>
                  </a:cxn>
                  <a:cxn ang="0">
                    <a:pos x="37" y="13"/>
                  </a:cxn>
                  <a:cxn ang="0">
                    <a:pos x="46" y="11"/>
                  </a:cxn>
                  <a:cxn ang="0">
                    <a:pos x="46" y="0"/>
                  </a:cxn>
                  <a:cxn ang="0">
                    <a:pos x="59" y="0"/>
                  </a:cxn>
                  <a:cxn ang="0">
                    <a:pos x="59" y="11"/>
                  </a:cxn>
                  <a:cxn ang="0">
                    <a:pos x="68" y="13"/>
                  </a:cxn>
                  <a:cxn ang="0">
                    <a:pos x="73" y="4"/>
                  </a:cxn>
                  <a:cxn ang="0">
                    <a:pos x="84" y="11"/>
                  </a:cxn>
                  <a:cxn ang="0">
                    <a:pos x="79" y="20"/>
                  </a:cxn>
                  <a:cxn ang="0">
                    <a:pos x="85" y="26"/>
                  </a:cxn>
                  <a:cxn ang="0">
                    <a:pos x="94" y="21"/>
                  </a:cxn>
                  <a:cxn ang="0">
                    <a:pos x="101" y="32"/>
                  </a:cxn>
                  <a:cxn ang="0">
                    <a:pos x="92" y="37"/>
                  </a:cxn>
                  <a:cxn ang="0">
                    <a:pos x="94" y="46"/>
                  </a:cxn>
                  <a:cxn ang="0">
                    <a:pos x="104" y="46"/>
                  </a:cxn>
                  <a:cxn ang="0">
                    <a:pos x="104" y="59"/>
                  </a:cxn>
                  <a:cxn ang="0">
                    <a:pos x="94" y="59"/>
                  </a:cxn>
                  <a:cxn ang="0">
                    <a:pos x="92" y="68"/>
                  </a:cxn>
                  <a:cxn ang="0">
                    <a:pos x="101" y="73"/>
                  </a:cxn>
                  <a:cxn ang="0">
                    <a:pos x="94" y="84"/>
                  </a:cxn>
                  <a:cxn ang="0">
                    <a:pos x="85" y="79"/>
                  </a:cxn>
                  <a:cxn ang="0">
                    <a:pos x="79" y="86"/>
                  </a:cxn>
                  <a:cxn ang="0">
                    <a:pos x="84" y="95"/>
                  </a:cxn>
                  <a:cxn ang="0">
                    <a:pos x="73" y="101"/>
                  </a:cxn>
                  <a:cxn ang="0">
                    <a:pos x="68" y="92"/>
                  </a:cxn>
                  <a:cxn ang="0">
                    <a:pos x="59" y="94"/>
                  </a:cxn>
                  <a:cxn ang="0">
                    <a:pos x="59" y="105"/>
                  </a:cxn>
                  <a:cxn ang="0">
                    <a:pos x="46" y="105"/>
                  </a:cxn>
                  <a:cxn ang="0">
                    <a:pos x="46" y="94"/>
                  </a:cxn>
                  <a:cxn ang="0">
                    <a:pos x="37" y="92"/>
                  </a:cxn>
                  <a:cxn ang="0">
                    <a:pos x="32" y="101"/>
                  </a:cxn>
                  <a:cxn ang="0">
                    <a:pos x="20" y="95"/>
                  </a:cxn>
                  <a:cxn ang="0">
                    <a:pos x="26" y="86"/>
                  </a:cxn>
                  <a:cxn ang="0">
                    <a:pos x="19" y="79"/>
                  </a:cxn>
                  <a:cxn ang="0">
                    <a:pos x="10" y="84"/>
                  </a:cxn>
                  <a:cxn ang="0">
                    <a:pos x="4" y="73"/>
                  </a:cxn>
                  <a:cxn ang="0">
                    <a:pos x="13" y="68"/>
                  </a:cxn>
                  <a:cxn ang="0">
                    <a:pos x="10" y="59"/>
                  </a:cxn>
                  <a:cxn ang="0">
                    <a:pos x="0" y="59"/>
                  </a:cxn>
                </a:cxnLst>
                <a:rect l="0" t="0" r="r" b="b"/>
                <a:pathLst>
                  <a:path w="104" h="105">
                    <a:moveTo>
                      <a:pt x="52" y="82"/>
                    </a:moveTo>
                    <a:cubicBezTo>
                      <a:pt x="68" y="82"/>
                      <a:pt x="82" y="69"/>
                      <a:pt x="82" y="53"/>
                    </a:cubicBezTo>
                    <a:cubicBezTo>
                      <a:pt x="82" y="36"/>
                      <a:pt x="68" y="23"/>
                      <a:pt x="52" y="23"/>
                    </a:cubicBezTo>
                    <a:cubicBezTo>
                      <a:pt x="36" y="23"/>
                      <a:pt x="23" y="36"/>
                      <a:pt x="23" y="53"/>
                    </a:cubicBezTo>
                    <a:cubicBezTo>
                      <a:pt x="23" y="69"/>
                      <a:pt x="36" y="82"/>
                      <a:pt x="52" y="82"/>
                    </a:cubicBezTo>
                    <a:moveTo>
                      <a:pt x="0" y="59"/>
                    </a:moveTo>
                    <a:cubicBezTo>
                      <a:pt x="0" y="46"/>
                      <a:pt x="0" y="46"/>
                      <a:pt x="0" y="46"/>
                    </a:cubicBezTo>
                    <a:cubicBezTo>
                      <a:pt x="10" y="46"/>
                      <a:pt x="10" y="46"/>
                      <a:pt x="10" y="46"/>
                    </a:cubicBezTo>
                    <a:cubicBezTo>
                      <a:pt x="11" y="43"/>
                      <a:pt x="12" y="40"/>
                      <a:pt x="13" y="37"/>
                    </a:cubicBezTo>
                    <a:cubicBezTo>
                      <a:pt x="4" y="32"/>
                      <a:pt x="4" y="32"/>
                      <a:pt x="4" y="32"/>
                    </a:cubicBezTo>
                    <a:cubicBezTo>
                      <a:pt x="10" y="21"/>
                      <a:pt x="10" y="21"/>
                      <a:pt x="10" y="21"/>
                    </a:cubicBezTo>
                    <a:cubicBezTo>
                      <a:pt x="19" y="26"/>
                      <a:pt x="19" y="26"/>
                      <a:pt x="19" y="26"/>
                    </a:cubicBezTo>
                    <a:cubicBezTo>
                      <a:pt x="21" y="24"/>
                      <a:pt x="23" y="21"/>
                      <a:pt x="26" y="20"/>
                    </a:cubicBezTo>
                    <a:cubicBezTo>
                      <a:pt x="20" y="11"/>
                      <a:pt x="20" y="11"/>
                      <a:pt x="20" y="11"/>
                    </a:cubicBezTo>
                    <a:cubicBezTo>
                      <a:pt x="32" y="4"/>
                      <a:pt x="32" y="4"/>
                      <a:pt x="32" y="4"/>
                    </a:cubicBezTo>
                    <a:cubicBezTo>
                      <a:pt x="37" y="13"/>
                      <a:pt x="37" y="13"/>
                      <a:pt x="37" y="13"/>
                    </a:cubicBezTo>
                    <a:cubicBezTo>
                      <a:pt x="40" y="12"/>
                      <a:pt x="43" y="11"/>
                      <a:pt x="46" y="11"/>
                    </a:cubicBezTo>
                    <a:cubicBezTo>
                      <a:pt x="46" y="0"/>
                      <a:pt x="46" y="0"/>
                      <a:pt x="46" y="0"/>
                    </a:cubicBezTo>
                    <a:cubicBezTo>
                      <a:pt x="59" y="0"/>
                      <a:pt x="59" y="0"/>
                      <a:pt x="59" y="0"/>
                    </a:cubicBezTo>
                    <a:cubicBezTo>
                      <a:pt x="59" y="11"/>
                      <a:pt x="59" y="11"/>
                      <a:pt x="59" y="11"/>
                    </a:cubicBezTo>
                    <a:cubicBezTo>
                      <a:pt x="62" y="11"/>
                      <a:pt x="65" y="12"/>
                      <a:pt x="68" y="13"/>
                    </a:cubicBezTo>
                    <a:cubicBezTo>
                      <a:pt x="73" y="4"/>
                      <a:pt x="73" y="4"/>
                      <a:pt x="73" y="4"/>
                    </a:cubicBezTo>
                    <a:cubicBezTo>
                      <a:pt x="84" y="11"/>
                      <a:pt x="84" y="11"/>
                      <a:pt x="84" y="11"/>
                    </a:cubicBezTo>
                    <a:cubicBezTo>
                      <a:pt x="79" y="20"/>
                      <a:pt x="79" y="20"/>
                      <a:pt x="79" y="20"/>
                    </a:cubicBezTo>
                    <a:cubicBezTo>
                      <a:pt x="81" y="21"/>
                      <a:pt x="83" y="24"/>
                      <a:pt x="85" y="26"/>
                    </a:cubicBezTo>
                    <a:cubicBezTo>
                      <a:pt x="94" y="21"/>
                      <a:pt x="94" y="21"/>
                      <a:pt x="94" y="21"/>
                    </a:cubicBezTo>
                    <a:cubicBezTo>
                      <a:pt x="101" y="32"/>
                      <a:pt x="101" y="32"/>
                      <a:pt x="101" y="32"/>
                    </a:cubicBezTo>
                    <a:cubicBezTo>
                      <a:pt x="92" y="37"/>
                      <a:pt x="92" y="37"/>
                      <a:pt x="92" y="37"/>
                    </a:cubicBezTo>
                    <a:cubicBezTo>
                      <a:pt x="93" y="40"/>
                      <a:pt x="94" y="43"/>
                      <a:pt x="94" y="46"/>
                    </a:cubicBezTo>
                    <a:cubicBezTo>
                      <a:pt x="104" y="46"/>
                      <a:pt x="104" y="46"/>
                      <a:pt x="104" y="46"/>
                    </a:cubicBezTo>
                    <a:cubicBezTo>
                      <a:pt x="104" y="59"/>
                      <a:pt x="104" y="59"/>
                      <a:pt x="104" y="59"/>
                    </a:cubicBezTo>
                    <a:cubicBezTo>
                      <a:pt x="94" y="59"/>
                      <a:pt x="94" y="59"/>
                      <a:pt x="94" y="59"/>
                    </a:cubicBezTo>
                    <a:cubicBezTo>
                      <a:pt x="94" y="62"/>
                      <a:pt x="93" y="65"/>
                      <a:pt x="92" y="68"/>
                    </a:cubicBezTo>
                    <a:cubicBezTo>
                      <a:pt x="101" y="73"/>
                      <a:pt x="101" y="73"/>
                      <a:pt x="101" y="73"/>
                    </a:cubicBezTo>
                    <a:cubicBezTo>
                      <a:pt x="94" y="84"/>
                      <a:pt x="94" y="84"/>
                      <a:pt x="94" y="84"/>
                    </a:cubicBezTo>
                    <a:cubicBezTo>
                      <a:pt x="85" y="79"/>
                      <a:pt x="85" y="79"/>
                      <a:pt x="85" y="79"/>
                    </a:cubicBezTo>
                    <a:cubicBezTo>
                      <a:pt x="83" y="82"/>
                      <a:pt x="81" y="84"/>
                      <a:pt x="79" y="86"/>
                    </a:cubicBezTo>
                    <a:cubicBezTo>
                      <a:pt x="84" y="95"/>
                      <a:pt x="84" y="95"/>
                      <a:pt x="84" y="95"/>
                    </a:cubicBezTo>
                    <a:cubicBezTo>
                      <a:pt x="73" y="101"/>
                      <a:pt x="73" y="101"/>
                      <a:pt x="73" y="101"/>
                    </a:cubicBezTo>
                    <a:cubicBezTo>
                      <a:pt x="68" y="92"/>
                      <a:pt x="68" y="92"/>
                      <a:pt x="68" y="92"/>
                    </a:cubicBezTo>
                    <a:cubicBezTo>
                      <a:pt x="65" y="93"/>
                      <a:pt x="62" y="94"/>
                      <a:pt x="59" y="94"/>
                    </a:cubicBezTo>
                    <a:cubicBezTo>
                      <a:pt x="59" y="105"/>
                      <a:pt x="59" y="105"/>
                      <a:pt x="59" y="105"/>
                    </a:cubicBezTo>
                    <a:cubicBezTo>
                      <a:pt x="46" y="105"/>
                      <a:pt x="46" y="105"/>
                      <a:pt x="46" y="105"/>
                    </a:cubicBezTo>
                    <a:cubicBezTo>
                      <a:pt x="46" y="94"/>
                      <a:pt x="46" y="94"/>
                      <a:pt x="46" y="94"/>
                    </a:cubicBezTo>
                    <a:cubicBezTo>
                      <a:pt x="43" y="94"/>
                      <a:pt x="40" y="93"/>
                      <a:pt x="37" y="92"/>
                    </a:cubicBezTo>
                    <a:cubicBezTo>
                      <a:pt x="32" y="101"/>
                      <a:pt x="32" y="101"/>
                      <a:pt x="32" y="101"/>
                    </a:cubicBezTo>
                    <a:cubicBezTo>
                      <a:pt x="20" y="95"/>
                      <a:pt x="20" y="95"/>
                      <a:pt x="20" y="95"/>
                    </a:cubicBezTo>
                    <a:cubicBezTo>
                      <a:pt x="26" y="86"/>
                      <a:pt x="26" y="86"/>
                      <a:pt x="26" y="86"/>
                    </a:cubicBezTo>
                    <a:cubicBezTo>
                      <a:pt x="23" y="84"/>
                      <a:pt x="21" y="82"/>
                      <a:pt x="19" y="79"/>
                    </a:cubicBezTo>
                    <a:cubicBezTo>
                      <a:pt x="10" y="84"/>
                      <a:pt x="10" y="84"/>
                      <a:pt x="10" y="84"/>
                    </a:cubicBezTo>
                    <a:cubicBezTo>
                      <a:pt x="4" y="73"/>
                      <a:pt x="4" y="73"/>
                      <a:pt x="4" y="73"/>
                    </a:cubicBezTo>
                    <a:cubicBezTo>
                      <a:pt x="13" y="68"/>
                      <a:pt x="13" y="68"/>
                      <a:pt x="13" y="68"/>
                    </a:cubicBezTo>
                    <a:cubicBezTo>
                      <a:pt x="12" y="65"/>
                      <a:pt x="11" y="62"/>
                      <a:pt x="10" y="59"/>
                    </a:cubicBezTo>
                    <a:lnTo>
                      <a:pt x="0" y="59"/>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3" name="Freeform 66"/>
              <p:cNvSpPr>
                <a:spLocks/>
              </p:cNvSpPr>
              <p:nvPr/>
            </p:nvSpPr>
            <p:spPr bwMode="auto">
              <a:xfrm>
                <a:off x="1585913" y="1249363"/>
                <a:ext cx="196850" cy="50800"/>
              </a:xfrm>
              <a:custGeom>
                <a:avLst/>
                <a:gdLst/>
                <a:ahLst/>
                <a:cxnLst>
                  <a:cxn ang="0">
                    <a:pos x="17" y="32"/>
                  </a:cxn>
                  <a:cxn ang="0">
                    <a:pos x="21" y="32"/>
                  </a:cxn>
                  <a:cxn ang="0">
                    <a:pos x="104" y="32"/>
                  </a:cxn>
                  <a:cxn ang="0">
                    <a:pos x="107" y="32"/>
                  </a:cxn>
                  <a:cxn ang="0">
                    <a:pos x="124" y="0"/>
                  </a:cxn>
                  <a:cxn ang="0">
                    <a:pos x="123" y="0"/>
                  </a:cxn>
                  <a:cxn ang="0">
                    <a:pos x="105" y="0"/>
                  </a:cxn>
                  <a:cxn ang="0">
                    <a:pos x="91" y="0"/>
                  </a:cxn>
                  <a:cxn ang="0">
                    <a:pos x="34" y="0"/>
                  </a:cxn>
                  <a:cxn ang="0">
                    <a:pos x="20" y="0"/>
                  </a:cxn>
                  <a:cxn ang="0">
                    <a:pos x="0" y="0"/>
                  </a:cxn>
                  <a:cxn ang="0">
                    <a:pos x="17" y="32"/>
                  </a:cxn>
                </a:cxnLst>
                <a:rect l="0" t="0" r="r" b="b"/>
                <a:pathLst>
                  <a:path w="124" h="32">
                    <a:moveTo>
                      <a:pt x="17" y="32"/>
                    </a:moveTo>
                    <a:lnTo>
                      <a:pt x="21" y="32"/>
                    </a:lnTo>
                    <a:lnTo>
                      <a:pt x="104" y="32"/>
                    </a:lnTo>
                    <a:lnTo>
                      <a:pt x="107" y="32"/>
                    </a:lnTo>
                    <a:lnTo>
                      <a:pt x="124" y="0"/>
                    </a:lnTo>
                    <a:lnTo>
                      <a:pt x="123" y="0"/>
                    </a:lnTo>
                    <a:lnTo>
                      <a:pt x="105" y="0"/>
                    </a:lnTo>
                    <a:lnTo>
                      <a:pt x="91" y="0"/>
                    </a:lnTo>
                    <a:lnTo>
                      <a:pt x="34" y="0"/>
                    </a:lnTo>
                    <a:lnTo>
                      <a:pt x="20" y="0"/>
                    </a:lnTo>
                    <a:lnTo>
                      <a:pt x="0" y="0"/>
                    </a:lnTo>
                    <a:lnTo>
                      <a:pt x="17" y="32"/>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4" name="Freeform 67"/>
              <p:cNvSpPr>
                <a:spLocks/>
              </p:cNvSpPr>
              <p:nvPr/>
            </p:nvSpPr>
            <p:spPr bwMode="auto">
              <a:xfrm>
                <a:off x="1585913" y="1260475"/>
                <a:ext cx="195263" cy="92075"/>
              </a:xfrm>
              <a:custGeom>
                <a:avLst/>
                <a:gdLst/>
                <a:ahLst/>
                <a:cxnLst>
                  <a:cxn ang="0">
                    <a:pos x="0" y="42"/>
                  </a:cxn>
                  <a:cxn ang="0">
                    <a:pos x="89" y="42"/>
                  </a:cxn>
                  <a:cxn ang="0">
                    <a:pos x="89" y="0"/>
                  </a:cxn>
                  <a:cxn ang="0">
                    <a:pos x="79" y="20"/>
                  </a:cxn>
                  <a:cxn ang="0">
                    <a:pos x="78" y="21"/>
                  </a:cxn>
                  <a:cxn ang="0">
                    <a:pos x="77" y="21"/>
                  </a:cxn>
                  <a:cxn ang="0">
                    <a:pos x="74" y="21"/>
                  </a:cxn>
                  <a:cxn ang="0">
                    <a:pos x="52" y="21"/>
                  </a:cxn>
                  <a:cxn ang="0">
                    <a:pos x="52" y="22"/>
                  </a:cxn>
                  <a:cxn ang="0">
                    <a:pos x="51" y="26"/>
                  </a:cxn>
                  <a:cxn ang="0">
                    <a:pos x="45" y="29"/>
                  </a:cxn>
                  <a:cxn ang="0">
                    <a:pos x="39" y="26"/>
                  </a:cxn>
                  <a:cxn ang="0">
                    <a:pos x="38" y="22"/>
                  </a:cxn>
                  <a:cxn ang="0">
                    <a:pos x="38" y="21"/>
                  </a:cxn>
                  <a:cxn ang="0">
                    <a:pos x="16" y="21"/>
                  </a:cxn>
                  <a:cxn ang="0">
                    <a:pos x="12" y="21"/>
                  </a:cxn>
                  <a:cxn ang="0">
                    <a:pos x="11" y="21"/>
                  </a:cxn>
                  <a:cxn ang="0">
                    <a:pos x="10" y="20"/>
                  </a:cxn>
                  <a:cxn ang="0">
                    <a:pos x="0" y="0"/>
                  </a:cxn>
                  <a:cxn ang="0">
                    <a:pos x="0" y="42"/>
                  </a:cxn>
                </a:cxnLst>
                <a:rect l="0" t="0" r="r" b="b"/>
                <a:pathLst>
                  <a:path w="89" h="42">
                    <a:moveTo>
                      <a:pt x="0" y="42"/>
                    </a:moveTo>
                    <a:cubicBezTo>
                      <a:pt x="89" y="42"/>
                      <a:pt x="89" y="42"/>
                      <a:pt x="89" y="42"/>
                    </a:cubicBezTo>
                    <a:cubicBezTo>
                      <a:pt x="89" y="0"/>
                      <a:pt x="89" y="0"/>
                      <a:pt x="89" y="0"/>
                    </a:cubicBezTo>
                    <a:cubicBezTo>
                      <a:pt x="79" y="20"/>
                      <a:pt x="79" y="20"/>
                      <a:pt x="79" y="20"/>
                    </a:cubicBezTo>
                    <a:cubicBezTo>
                      <a:pt x="78" y="21"/>
                      <a:pt x="78" y="21"/>
                      <a:pt x="78" y="21"/>
                    </a:cubicBezTo>
                    <a:cubicBezTo>
                      <a:pt x="77" y="21"/>
                      <a:pt x="77" y="21"/>
                      <a:pt x="77" y="21"/>
                    </a:cubicBezTo>
                    <a:cubicBezTo>
                      <a:pt x="74" y="21"/>
                      <a:pt x="74" y="21"/>
                      <a:pt x="74" y="21"/>
                    </a:cubicBezTo>
                    <a:cubicBezTo>
                      <a:pt x="52" y="21"/>
                      <a:pt x="52" y="21"/>
                      <a:pt x="52" y="21"/>
                    </a:cubicBezTo>
                    <a:cubicBezTo>
                      <a:pt x="52" y="21"/>
                      <a:pt x="52" y="22"/>
                      <a:pt x="52" y="22"/>
                    </a:cubicBezTo>
                    <a:cubicBezTo>
                      <a:pt x="52" y="23"/>
                      <a:pt x="51" y="25"/>
                      <a:pt x="51" y="26"/>
                    </a:cubicBezTo>
                    <a:cubicBezTo>
                      <a:pt x="49" y="28"/>
                      <a:pt x="47" y="29"/>
                      <a:pt x="45" y="29"/>
                    </a:cubicBezTo>
                    <a:cubicBezTo>
                      <a:pt x="43" y="29"/>
                      <a:pt x="40" y="28"/>
                      <a:pt x="39" y="26"/>
                    </a:cubicBezTo>
                    <a:cubicBezTo>
                      <a:pt x="38" y="25"/>
                      <a:pt x="38" y="23"/>
                      <a:pt x="38" y="22"/>
                    </a:cubicBezTo>
                    <a:cubicBezTo>
                      <a:pt x="38" y="22"/>
                      <a:pt x="38" y="21"/>
                      <a:pt x="38" y="21"/>
                    </a:cubicBezTo>
                    <a:cubicBezTo>
                      <a:pt x="16" y="21"/>
                      <a:pt x="16" y="21"/>
                      <a:pt x="16" y="21"/>
                    </a:cubicBezTo>
                    <a:cubicBezTo>
                      <a:pt x="12" y="21"/>
                      <a:pt x="12" y="21"/>
                      <a:pt x="12" y="21"/>
                    </a:cubicBezTo>
                    <a:cubicBezTo>
                      <a:pt x="11" y="21"/>
                      <a:pt x="11" y="21"/>
                      <a:pt x="11" y="21"/>
                    </a:cubicBezTo>
                    <a:cubicBezTo>
                      <a:pt x="10" y="20"/>
                      <a:pt x="10" y="20"/>
                      <a:pt x="10" y="20"/>
                    </a:cubicBezTo>
                    <a:cubicBezTo>
                      <a:pt x="0" y="0"/>
                      <a:pt x="0" y="0"/>
                      <a:pt x="0" y="0"/>
                    </a:cubicBezTo>
                    <a:lnTo>
                      <a:pt x="0" y="42"/>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5" name="Freeform 68"/>
              <p:cNvSpPr>
                <a:spLocks/>
              </p:cNvSpPr>
              <p:nvPr/>
            </p:nvSpPr>
            <p:spPr bwMode="auto">
              <a:xfrm>
                <a:off x="1617663" y="1179513"/>
                <a:ext cx="134938" cy="63500"/>
              </a:xfrm>
              <a:custGeom>
                <a:avLst/>
                <a:gdLst/>
                <a:ahLst/>
                <a:cxnLst>
                  <a:cxn ang="0">
                    <a:pos x="62" y="29"/>
                  </a:cxn>
                  <a:cxn ang="0">
                    <a:pos x="62" y="12"/>
                  </a:cxn>
                  <a:cxn ang="0">
                    <a:pos x="50" y="0"/>
                  </a:cxn>
                  <a:cxn ang="0">
                    <a:pos x="12" y="0"/>
                  </a:cxn>
                  <a:cxn ang="0">
                    <a:pos x="0" y="12"/>
                  </a:cxn>
                  <a:cxn ang="0">
                    <a:pos x="0" y="29"/>
                  </a:cxn>
                  <a:cxn ang="0">
                    <a:pos x="10" y="29"/>
                  </a:cxn>
                  <a:cxn ang="0">
                    <a:pos x="10" y="12"/>
                  </a:cxn>
                  <a:cxn ang="0">
                    <a:pos x="12" y="10"/>
                  </a:cxn>
                  <a:cxn ang="0">
                    <a:pos x="50" y="10"/>
                  </a:cxn>
                  <a:cxn ang="0">
                    <a:pos x="52" y="12"/>
                  </a:cxn>
                  <a:cxn ang="0">
                    <a:pos x="52" y="29"/>
                  </a:cxn>
                  <a:cxn ang="0">
                    <a:pos x="62" y="29"/>
                  </a:cxn>
                </a:cxnLst>
                <a:rect l="0" t="0" r="r" b="b"/>
                <a:pathLst>
                  <a:path w="62" h="29">
                    <a:moveTo>
                      <a:pt x="62" y="29"/>
                    </a:moveTo>
                    <a:cubicBezTo>
                      <a:pt x="62" y="12"/>
                      <a:pt x="62" y="12"/>
                      <a:pt x="62" y="12"/>
                    </a:cubicBezTo>
                    <a:cubicBezTo>
                      <a:pt x="62" y="5"/>
                      <a:pt x="57" y="0"/>
                      <a:pt x="50" y="0"/>
                    </a:cubicBezTo>
                    <a:cubicBezTo>
                      <a:pt x="12" y="0"/>
                      <a:pt x="12" y="0"/>
                      <a:pt x="12" y="0"/>
                    </a:cubicBezTo>
                    <a:cubicBezTo>
                      <a:pt x="5" y="0"/>
                      <a:pt x="0" y="5"/>
                      <a:pt x="0" y="12"/>
                    </a:cubicBezTo>
                    <a:cubicBezTo>
                      <a:pt x="0" y="29"/>
                      <a:pt x="0" y="29"/>
                      <a:pt x="0" y="29"/>
                    </a:cubicBezTo>
                    <a:cubicBezTo>
                      <a:pt x="10" y="29"/>
                      <a:pt x="10" y="29"/>
                      <a:pt x="10" y="29"/>
                    </a:cubicBezTo>
                    <a:cubicBezTo>
                      <a:pt x="10" y="12"/>
                      <a:pt x="10" y="12"/>
                      <a:pt x="10" y="12"/>
                    </a:cubicBezTo>
                    <a:cubicBezTo>
                      <a:pt x="10" y="11"/>
                      <a:pt x="11" y="10"/>
                      <a:pt x="12" y="10"/>
                    </a:cubicBezTo>
                    <a:cubicBezTo>
                      <a:pt x="50" y="10"/>
                      <a:pt x="50" y="10"/>
                      <a:pt x="50" y="10"/>
                    </a:cubicBezTo>
                    <a:cubicBezTo>
                      <a:pt x="51" y="10"/>
                      <a:pt x="52" y="11"/>
                      <a:pt x="52" y="12"/>
                    </a:cubicBezTo>
                    <a:cubicBezTo>
                      <a:pt x="52" y="29"/>
                      <a:pt x="52" y="29"/>
                      <a:pt x="52" y="29"/>
                    </a:cubicBezTo>
                    <a:lnTo>
                      <a:pt x="62" y="29"/>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6" name="Freeform 69"/>
              <p:cNvSpPr>
                <a:spLocks/>
              </p:cNvSpPr>
              <p:nvPr/>
            </p:nvSpPr>
            <p:spPr bwMode="auto">
              <a:xfrm>
                <a:off x="1938338" y="1490663"/>
                <a:ext cx="139700" cy="117475"/>
              </a:xfrm>
              <a:custGeom>
                <a:avLst/>
                <a:gdLst/>
                <a:ahLst/>
                <a:cxnLst>
                  <a:cxn ang="0">
                    <a:pos x="43" y="0"/>
                  </a:cxn>
                  <a:cxn ang="0">
                    <a:pos x="23" y="0"/>
                  </a:cxn>
                  <a:cxn ang="0">
                    <a:pos x="0" y="19"/>
                  </a:cxn>
                  <a:cxn ang="0">
                    <a:pos x="6" y="28"/>
                  </a:cxn>
                  <a:cxn ang="0">
                    <a:pos x="15" y="20"/>
                  </a:cxn>
                  <a:cxn ang="0">
                    <a:pos x="14" y="54"/>
                  </a:cxn>
                  <a:cxn ang="0">
                    <a:pos x="32" y="54"/>
                  </a:cxn>
                  <a:cxn ang="0">
                    <a:pos x="50" y="54"/>
                  </a:cxn>
                  <a:cxn ang="0">
                    <a:pos x="50" y="20"/>
                  </a:cxn>
                  <a:cxn ang="0">
                    <a:pos x="58" y="28"/>
                  </a:cxn>
                  <a:cxn ang="0">
                    <a:pos x="64" y="19"/>
                  </a:cxn>
                  <a:cxn ang="0">
                    <a:pos x="43" y="0"/>
                  </a:cxn>
                </a:cxnLst>
                <a:rect l="0" t="0" r="r" b="b"/>
                <a:pathLst>
                  <a:path w="64" h="54">
                    <a:moveTo>
                      <a:pt x="43" y="0"/>
                    </a:moveTo>
                    <a:cubicBezTo>
                      <a:pt x="39" y="6"/>
                      <a:pt x="26" y="6"/>
                      <a:pt x="23" y="0"/>
                    </a:cubicBezTo>
                    <a:cubicBezTo>
                      <a:pt x="23" y="0"/>
                      <a:pt x="4" y="11"/>
                      <a:pt x="0" y="19"/>
                    </a:cubicBezTo>
                    <a:cubicBezTo>
                      <a:pt x="6" y="28"/>
                      <a:pt x="6" y="28"/>
                      <a:pt x="6" y="28"/>
                    </a:cubicBezTo>
                    <a:cubicBezTo>
                      <a:pt x="6" y="28"/>
                      <a:pt x="12" y="22"/>
                      <a:pt x="15" y="20"/>
                    </a:cubicBezTo>
                    <a:cubicBezTo>
                      <a:pt x="14" y="54"/>
                      <a:pt x="14" y="54"/>
                      <a:pt x="14" y="54"/>
                    </a:cubicBezTo>
                    <a:cubicBezTo>
                      <a:pt x="32" y="54"/>
                      <a:pt x="32" y="54"/>
                      <a:pt x="32" y="54"/>
                    </a:cubicBezTo>
                    <a:cubicBezTo>
                      <a:pt x="50" y="54"/>
                      <a:pt x="50" y="54"/>
                      <a:pt x="50" y="54"/>
                    </a:cubicBezTo>
                    <a:cubicBezTo>
                      <a:pt x="50" y="20"/>
                      <a:pt x="50" y="20"/>
                      <a:pt x="50" y="20"/>
                    </a:cubicBezTo>
                    <a:cubicBezTo>
                      <a:pt x="52" y="22"/>
                      <a:pt x="58" y="28"/>
                      <a:pt x="58" y="28"/>
                    </a:cubicBezTo>
                    <a:cubicBezTo>
                      <a:pt x="64" y="19"/>
                      <a:pt x="64" y="19"/>
                      <a:pt x="64" y="19"/>
                    </a:cubicBezTo>
                    <a:cubicBezTo>
                      <a:pt x="61" y="11"/>
                      <a:pt x="43" y="0"/>
                      <a:pt x="43"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7" name="Freeform 70"/>
              <p:cNvSpPr>
                <a:spLocks/>
              </p:cNvSpPr>
              <p:nvPr/>
            </p:nvSpPr>
            <p:spPr bwMode="auto">
              <a:xfrm>
                <a:off x="2279650" y="2243138"/>
                <a:ext cx="201613" cy="171450"/>
              </a:xfrm>
              <a:custGeom>
                <a:avLst/>
                <a:gdLst/>
                <a:ahLst/>
                <a:cxnLst>
                  <a:cxn ang="0">
                    <a:pos x="61" y="0"/>
                  </a:cxn>
                  <a:cxn ang="0">
                    <a:pos x="32" y="0"/>
                  </a:cxn>
                  <a:cxn ang="0">
                    <a:pos x="0" y="28"/>
                  </a:cxn>
                  <a:cxn ang="0">
                    <a:pos x="8" y="41"/>
                  </a:cxn>
                  <a:cxn ang="0">
                    <a:pos x="20" y="29"/>
                  </a:cxn>
                  <a:cxn ang="0">
                    <a:pos x="20" y="78"/>
                  </a:cxn>
                  <a:cxn ang="0">
                    <a:pos x="46" y="78"/>
                  </a:cxn>
                  <a:cxn ang="0">
                    <a:pos x="71" y="78"/>
                  </a:cxn>
                  <a:cxn ang="0">
                    <a:pos x="71" y="29"/>
                  </a:cxn>
                  <a:cxn ang="0">
                    <a:pos x="83" y="41"/>
                  </a:cxn>
                  <a:cxn ang="0">
                    <a:pos x="92" y="28"/>
                  </a:cxn>
                  <a:cxn ang="0">
                    <a:pos x="61" y="0"/>
                  </a:cxn>
                </a:cxnLst>
                <a:rect l="0" t="0" r="r" b="b"/>
                <a:pathLst>
                  <a:path w="92" h="78">
                    <a:moveTo>
                      <a:pt x="61" y="0"/>
                    </a:moveTo>
                    <a:cubicBezTo>
                      <a:pt x="56" y="8"/>
                      <a:pt x="37" y="8"/>
                      <a:pt x="32" y="0"/>
                    </a:cubicBezTo>
                    <a:cubicBezTo>
                      <a:pt x="32" y="0"/>
                      <a:pt x="4" y="16"/>
                      <a:pt x="0" y="28"/>
                    </a:cubicBezTo>
                    <a:cubicBezTo>
                      <a:pt x="8" y="41"/>
                      <a:pt x="8" y="41"/>
                      <a:pt x="8" y="41"/>
                    </a:cubicBezTo>
                    <a:cubicBezTo>
                      <a:pt x="8" y="41"/>
                      <a:pt x="17" y="32"/>
                      <a:pt x="20" y="29"/>
                    </a:cubicBezTo>
                    <a:cubicBezTo>
                      <a:pt x="20" y="78"/>
                      <a:pt x="20" y="78"/>
                      <a:pt x="20" y="78"/>
                    </a:cubicBezTo>
                    <a:cubicBezTo>
                      <a:pt x="46" y="78"/>
                      <a:pt x="46" y="78"/>
                      <a:pt x="46" y="78"/>
                    </a:cubicBezTo>
                    <a:cubicBezTo>
                      <a:pt x="71" y="78"/>
                      <a:pt x="71" y="78"/>
                      <a:pt x="71" y="78"/>
                    </a:cubicBezTo>
                    <a:cubicBezTo>
                      <a:pt x="71" y="29"/>
                      <a:pt x="71" y="29"/>
                      <a:pt x="71" y="29"/>
                    </a:cubicBezTo>
                    <a:cubicBezTo>
                      <a:pt x="75" y="32"/>
                      <a:pt x="83" y="41"/>
                      <a:pt x="83" y="41"/>
                    </a:cubicBezTo>
                    <a:cubicBezTo>
                      <a:pt x="92" y="28"/>
                      <a:pt x="92" y="28"/>
                      <a:pt x="92" y="28"/>
                    </a:cubicBezTo>
                    <a:cubicBezTo>
                      <a:pt x="87" y="16"/>
                      <a:pt x="61" y="0"/>
                      <a:pt x="61"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8" name="Freeform 71"/>
              <p:cNvSpPr>
                <a:spLocks/>
              </p:cNvSpPr>
              <p:nvPr/>
            </p:nvSpPr>
            <p:spPr bwMode="auto">
              <a:xfrm>
                <a:off x="1927225" y="1770063"/>
                <a:ext cx="84138" cy="142875"/>
              </a:xfrm>
              <a:custGeom>
                <a:avLst/>
                <a:gdLst/>
                <a:ahLst/>
                <a:cxnLst>
                  <a:cxn ang="0">
                    <a:pos x="0" y="45"/>
                  </a:cxn>
                  <a:cxn ang="0">
                    <a:pos x="0" y="55"/>
                  </a:cxn>
                  <a:cxn ang="0">
                    <a:pos x="11" y="65"/>
                  </a:cxn>
                  <a:cxn ang="0">
                    <a:pos x="27" y="65"/>
                  </a:cxn>
                  <a:cxn ang="0">
                    <a:pos x="38" y="55"/>
                  </a:cxn>
                  <a:cxn ang="0">
                    <a:pos x="38" y="45"/>
                  </a:cxn>
                  <a:cxn ang="0">
                    <a:pos x="24" y="45"/>
                  </a:cxn>
                  <a:cxn ang="0">
                    <a:pos x="24" y="37"/>
                  </a:cxn>
                  <a:cxn ang="0">
                    <a:pos x="38" y="37"/>
                  </a:cxn>
                  <a:cxn ang="0">
                    <a:pos x="38" y="25"/>
                  </a:cxn>
                  <a:cxn ang="0">
                    <a:pos x="24" y="25"/>
                  </a:cxn>
                  <a:cxn ang="0">
                    <a:pos x="24" y="17"/>
                  </a:cxn>
                  <a:cxn ang="0">
                    <a:pos x="38" y="17"/>
                  </a:cxn>
                  <a:cxn ang="0">
                    <a:pos x="38" y="11"/>
                  </a:cxn>
                  <a:cxn ang="0">
                    <a:pos x="27" y="0"/>
                  </a:cxn>
                  <a:cxn ang="0">
                    <a:pos x="11" y="0"/>
                  </a:cxn>
                  <a:cxn ang="0">
                    <a:pos x="0" y="11"/>
                  </a:cxn>
                  <a:cxn ang="0">
                    <a:pos x="0" y="17"/>
                  </a:cxn>
                  <a:cxn ang="0">
                    <a:pos x="13" y="17"/>
                  </a:cxn>
                  <a:cxn ang="0">
                    <a:pos x="13" y="25"/>
                  </a:cxn>
                  <a:cxn ang="0">
                    <a:pos x="0" y="25"/>
                  </a:cxn>
                  <a:cxn ang="0">
                    <a:pos x="0" y="37"/>
                  </a:cxn>
                  <a:cxn ang="0">
                    <a:pos x="13" y="37"/>
                  </a:cxn>
                  <a:cxn ang="0">
                    <a:pos x="13" y="45"/>
                  </a:cxn>
                  <a:cxn ang="0">
                    <a:pos x="0" y="45"/>
                  </a:cxn>
                </a:cxnLst>
                <a:rect l="0" t="0" r="r" b="b"/>
                <a:pathLst>
                  <a:path w="38" h="65">
                    <a:moveTo>
                      <a:pt x="0" y="45"/>
                    </a:moveTo>
                    <a:cubicBezTo>
                      <a:pt x="0" y="55"/>
                      <a:pt x="0" y="55"/>
                      <a:pt x="0" y="55"/>
                    </a:cubicBezTo>
                    <a:cubicBezTo>
                      <a:pt x="0" y="61"/>
                      <a:pt x="5" y="65"/>
                      <a:pt x="11" y="65"/>
                    </a:cubicBezTo>
                    <a:cubicBezTo>
                      <a:pt x="27" y="65"/>
                      <a:pt x="27" y="65"/>
                      <a:pt x="27" y="65"/>
                    </a:cubicBezTo>
                    <a:cubicBezTo>
                      <a:pt x="33" y="65"/>
                      <a:pt x="38" y="61"/>
                      <a:pt x="38" y="55"/>
                    </a:cubicBezTo>
                    <a:cubicBezTo>
                      <a:pt x="38" y="45"/>
                      <a:pt x="38" y="45"/>
                      <a:pt x="38" y="45"/>
                    </a:cubicBezTo>
                    <a:cubicBezTo>
                      <a:pt x="24" y="45"/>
                      <a:pt x="24" y="45"/>
                      <a:pt x="24" y="45"/>
                    </a:cubicBezTo>
                    <a:cubicBezTo>
                      <a:pt x="24" y="37"/>
                      <a:pt x="24" y="37"/>
                      <a:pt x="24" y="37"/>
                    </a:cubicBezTo>
                    <a:cubicBezTo>
                      <a:pt x="38" y="37"/>
                      <a:pt x="38" y="37"/>
                      <a:pt x="38" y="37"/>
                    </a:cubicBezTo>
                    <a:cubicBezTo>
                      <a:pt x="38" y="25"/>
                      <a:pt x="38" y="25"/>
                      <a:pt x="38" y="25"/>
                    </a:cubicBezTo>
                    <a:cubicBezTo>
                      <a:pt x="24" y="25"/>
                      <a:pt x="24" y="25"/>
                      <a:pt x="24" y="25"/>
                    </a:cubicBezTo>
                    <a:cubicBezTo>
                      <a:pt x="24" y="17"/>
                      <a:pt x="24" y="17"/>
                      <a:pt x="24" y="17"/>
                    </a:cubicBezTo>
                    <a:cubicBezTo>
                      <a:pt x="38" y="17"/>
                      <a:pt x="38" y="17"/>
                      <a:pt x="38" y="17"/>
                    </a:cubicBezTo>
                    <a:cubicBezTo>
                      <a:pt x="38" y="11"/>
                      <a:pt x="38" y="11"/>
                      <a:pt x="38" y="11"/>
                    </a:cubicBezTo>
                    <a:cubicBezTo>
                      <a:pt x="38" y="5"/>
                      <a:pt x="33" y="0"/>
                      <a:pt x="27" y="0"/>
                    </a:cubicBezTo>
                    <a:cubicBezTo>
                      <a:pt x="11" y="0"/>
                      <a:pt x="11" y="0"/>
                      <a:pt x="11" y="0"/>
                    </a:cubicBezTo>
                    <a:cubicBezTo>
                      <a:pt x="5" y="0"/>
                      <a:pt x="0" y="5"/>
                      <a:pt x="0" y="11"/>
                    </a:cubicBezTo>
                    <a:cubicBezTo>
                      <a:pt x="0" y="17"/>
                      <a:pt x="0" y="17"/>
                      <a:pt x="0" y="17"/>
                    </a:cubicBezTo>
                    <a:cubicBezTo>
                      <a:pt x="13" y="17"/>
                      <a:pt x="13" y="17"/>
                      <a:pt x="13" y="17"/>
                    </a:cubicBezTo>
                    <a:cubicBezTo>
                      <a:pt x="13" y="25"/>
                      <a:pt x="13" y="25"/>
                      <a:pt x="13" y="25"/>
                    </a:cubicBezTo>
                    <a:cubicBezTo>
                      <a:pt x="0" y="25"/>
                      <a:pt x="0" y="25"/>
                      <a:pt x="0" y="25"/>
                    </a:cubicBezTo>
                    <a:cubicBezTo>
                      <a:pt x="0" y="37"/>
                      <a:pt x="0" y="37"/>
                      <a:pt x="0" y="37"/>
                    </a:cubicBezTo>
                    <a:cubicBezTo>
                      <a:pt x="13" y="37"/>
                      <a:pt x="13" y="37"/>
                      <a:pt x="13" y="37"/>
                    </a:cubicBezTo>
                    <a:cubicBezTo>
                      <a:pt x="13" y="45"/>
                      <a:pt x="13" y="45"/>
                      <a:pt x="13" y="45"/>
                    </a:cubicBezTo>
                    <a:lnTo>
                      <a:pt x="0" y="45"/>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69" name="Freeform 72"/>
              <p:cNvSpPr>
                <a:spLocks/>
              </p:cNvSpPr>
              <p:nvPr/>
            </p:nvSpPr>
            <p:spPr bwMode="auto">
              <a:xfrm>
                <a:off x="1901825" y="1897063"/>
                <a:ext cx="133350" cy="88900"/>
              </a:xfrm>
              <a:custGeom>
                <a:avLst/>
                <a:gdLst/>
                <a:ahLst/>
                <a:cxnLst>
                  <a:cxn ang="0">
                    <a:pos x="0" y="2"/>
                  </a:cxn>
                  <a:cxn ang="0">
                    <a:pos x="20" y="19"/>
                  </a:cxn>
                  <a:cxn ang="0">
                    <a:pos x="27" y="19"/>
                  </a:cxn>
                  <a:cxn ang="0">
                    <a:pos x="27" y="32"/>
                  </a:cxn>
                  <a:cxn ang="0">
                    <a:pos x="19" y="32"/>
                  </a:cxn>
                  <a:cxn ang="0">
                    <a:pos x="19" y="40"/>
                  </a:cxn>
                  <a:cxn ang="0">
                    <a:pos x="43" y="40"/>
                  </a:cxn>
                  <a:cxn ang="0">
                    <a:pos x="43" y="32"/>
                  </a:cxn>
                  <a:cxn ang="0">
                    <a:pos x="35" y="32"/>
                  </a:cxn>
                  <a:cxn ang="0">
                    <a:pos x="35" y="19"/>
                  </a:cxn>
                  <a:cxn ang="0">
                    <a:pos x="41" y="19"/>
                  </a:cxn>
                  <a:cxn ang="0">
                    <a:pos x="61" y="2"/>
                  </a:cxn>
                  <a:cxn ang="0">
                    <a:pos x="53" y="0"/>
                  </a:cxn>
                  <a:cxn ang="0">
                    <a:pos x="41" y="11"/>
                  </a:cxn>
                  <a:cxn ang="0">
                    <a:pos x="20" y="11"/>
                  </a:cxn>
                  <a:cxn ang="0">
                    <a:pos x="8" y="0"/>
                  </a:cxn>
                  <a:cxn ang="0">
                    <a:pos x="0" y="2"/>
                  </a:cxn>
                </a:cxnLst>
                <a:rect l="0" t="0" r="r" b="b"/>
                <a:pathLst>
                  <a:path w="61" h="40">
                    <a:moveTo>
                      <a:pt x="0" y="2"/>
                    </a:moveTo>
                    <a:cubicBezTo>
                      <a:pt x="2" y="12"/>
                      <a:pt x="11" y="19"/>
                      <a:pt x="20" y="19"/>
                    </a:cubicBezTo>
                    <a:cubicBezTo>
                      <a:pt x="27" y="19"/>
                      <a:pt x="27" y="19"/>
                      <a:pt x="27" y="19"/>
                    </a:cubicBezTo>
                    <a:cubicBezTo>
                      <a:pt x="27" y="32"/>
                      <a:pt x="27" y="32"/>
                      <a:pt x="27" y="32"/>
                    </a:cubicBezTo>
                    <a:cubicBezTo>
                      <a:pt x="19" y="32"/>
                      <a:pt x="19" y="32"/>
                      <a:pt x="19" y="32"/>
                    </a:cubicBezTo>
                    <a:cubicBezTo>
                      <a:pt x="19" y="40"/>
                      <a:pt x="19" y="40"/>
                      <a:pt x="19" y="40"/>
                    </a:cubicBezTo>
                    <a:cubicBezTo>
                      <a:pt x="43" y="40"/>
                      <a:pt x="43" y="40"/>
                      <a:pt x="43" y="40"/>
                    </a:cubicBezTo>
                    <a:cubicBezTo>
                      <a:pt x="43" y="32"/>
                      <a:pt x="43" y="32"/>
                      <a:pt x="43" y="32"/>
                    </a:cubicBezTo>
                    <a:cubicBezTo>
                      <a:pt x="35" y="32"/>
                      <a:pt x="35" y="32"/>
                      <a:pt x="35" y="32"/>
                    </a:cubicBezTo>
                    <a:cubicBezTo>
                      <a:pt x="35" y="19"/>
                      <a:pt x="35" y="19"/>
                      <a:pt x="35" y="19"/>
                    </a:cubicBezTo>
                    <a:cubicBezTo>
                      <a:pt x="41" y="19"/>
                      <a:pt x="41" y="19"/>
                      <a:pt x="41" y="19"/>
                    </a:cubicBezTo>
                    <a:cubicBezTo>
                      <a:pt x="51" y="19"/>
                      <a:pt x="59" y="10"/>
                      <a:pt x="61" y="2"/>
                    </a:cubicBezTo>
                    <a:cubicBezTo>
                      <a:pt x="53" y="0"/>
                      <a:pt x="53" y="0"/>
                      <a:pt x="53" y="0"/>
                    </a:cubicBezTo>
                    <a:cubicBezTo>
                      <a:pt x="52" y="5"/>
                      <a:pt x="47" y="11"/>
                      <a:pt x="41" y="11"/>
                    </a:cubicBezTo>
                    <a:cubicBezTo>
                      <a:pt x="20" y="11"/>
                      <a:pt x="20" y="11"/>
                      <a:pt x="20" y="11"/>
                    </a:cubicBezTo>
                    <a:cubicBezTo>
                      <a:pt x="15" y="11"/>
                      <a:pt x="9" y="6"/>
                      <a:pt x="8" y="0"/>
                    </a:cubicBezTo>
                    <a:lnTo>
                      <a:pt x="0" y="2"/>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0" name="Freeform 73"/>
              <p:cNvSpPr>
                <a:spLocks/>
              </p:cNvSpPr>
              <p:nvPr/>
            </p:nvSpPr>
            <p:spPr bwMode="auto">
              <a:xfrm>
                <a:off x="2568575" y="2501900"/>
                <a:ext cx="82550" cy="142875"/>
              </a:xfrm>
              <a:custGeom>
                <a:avLst/>
                <a:gdLst/>
                <a:ahLst/>
                <a:cxnLst>
                  <a:cxn ang="0">
                    <a:pos x="0" y="45"/>
                  </a:cxn>
                  <a:cxn ang="0">
                    <a:pos x="0" y="54"/>
                  </a:cxn>
                  <a:cxn ang="0">
                    <a:pos x="11" y="65"/>
                  </a:cxn>
                  <a:cxn ang="0">
                    <a:pos x="27" y="65"/>
                  </a:cxn>
                  <a:cxn ang="0">
                    <a:pos x="38" y="54"/>
                  </a:cxn>
                  <a:cxn ang="0">
                    <a:pos x="38" y="45"/>
                  </a:cxn>
                  <a:cxn ang="0">
                    <a:pos x="25" y="45"/>
                  </a:cxn>
                  <a:cxn ang="0">
                    <a:pos x="25" y="37"/>
                  </a:cxn>
                  <a:cxn ang="0">
                    <a:pos x="38" y="37"/>
                  </a:cxn>
                  <a:cxn ang="0">
                    <a:pos x="38" y="25"/>
                  </a:cxn>
                  <a:cxn ang="0">
                    <a:pos x="25" y="25"/>
                  </a:cxn>
                  <a:cxn ang="0">
                    <a:pos x="25" y="16"/>
                  </a:cxn>
                  <a:cxn ang="0">
                    <a:pos x="38" y="16"/>
                  </a:cxn>
                  <a:cxn ang="0">
                    <a:pos x="38" y="11"/>
                  </a:cxn>
                  <a:cxn ang="0">
                    <a:pos x="27" y="0"/>
                  </a:cxn>
                  <a:cxn ang="0">
                    <a:pos x="11" y="0"/>
                  </a:cxn>
                  <a:cxn ang="0">
                    <a:pos x="0" y="11"/>
                  </a:cxn>
                  <a:cxn ang="0">
                    <a:pos x="0" y="16"/>
                  </a:cxn>
                  <a:cxn ang="0">
                    <a:pos x="14" y="16"/>
                  </a:cxn>
                  <a:cxn ang="0">
                    <a:pos x="14" y="25"/>
                  </a:cxn>
                  <a:cxn ang="0">
                    <a:pos x="0" y="25"/>
                  </a:cxn>
                  <a:cxn ang="0">
                    <a:pos x="0" y="37"/>
                  </a:cxn>
                  <a:cxn ang="0">
                    <a:pos x="14" y="37"/>
                  </a:cxn>
                  <a:cxn ang="0">
                    <a:pos x="14" y="45"/>
                  </a:cxn>
                  <a:cxn ang="0">
                    <a:pos x="0" y="45"/>
                  </a:cxn>
                </a:cxnLst>
                <a:rect l="0" t="0" r="r" b="b"/>
                <a:pathLst>
                  <a:path w="38" h="65">
                    <a:moveTo>
                      <a:pt x="0" y="45"/>
                    </a:moveTo>
                    <a:cubicBezTo>
                      <a:pt x="0" y="54"/>
                      <a:pt x="0" y="54"/>
                      <a:pt x="0" y="54"/>
                    </a:cubicBezTo>
                    <a:cubicBezTo>
                      <a:pt x="0" y="60"/>
                      <a:pt x="5" y="65"/>
                      <a:pt x="11" y="65"/>
                    </a:cubicBezTo>
                    <a:cubicBezTo>
                      <a:pt x="27" y="65"/>
                      <a:pt x="27" y="65"/>
                      <a:pt x="27" y="65"/>
                    </a:cubicBezTo>
                    <a:cubicBezTo>
                      <a:pt x="34" y="65"/>
                      <a:pt x="38" y="60"/>
                      <a:pt x="38" y="54"/>
                    </a:cubicBezTo>
                    <a:cubicBezTo>
                      <a:pt x="38" y="45"/>
                      <a:pt x="38" y="45"/>
                      <a:pt x="38" y="45"/>
                    </a:cubicBezTo>
                    <a:cubicBezTo>
                      <a:pt x="25" y="45"/>
                      <a:pt x="25" y="45"/>
                      <a:pt x="25" y="45"/>
                    </a:cubicBezTo>
                    <a:cubicBezTo>
                      <a:pt x="25" y="37"/>
                      <a:pt x="25" y="37"/>
                      <a:pt x="25" y="37"/>
                    </a:cubicBezTo>
                    <a:cubicBezTo>
                      <a:pt x="38" y="37"/>
                      <a:pt x="38" y="37"/>
                      <a:pt x="38" y="37"/>
                    </a:cubicBezTo>
                    <a:cubicBezTo>
                      <a:pt x="38" y="25"/>
                      <a:pt x="38" y="25"/>
                      <a:pt x="38" y="25"/>
                    </a:cubicBezTo>
                    <a:cubicBezTo>
                      <a:pt x="25" y="25"/>
                      <a:pt x="25" y="25"/>
                      <a:pt x="25" y="25"/>
                    </a:cubicBezTo>
                    <a:cubicBezTo>
                      <a:pt x="25" y="16"/>
                      <a:pt x="25" y="16"/>
                      <a:pt x="25" y="16"/>
                    </a:cubicBezTo>
                    <a:cubicBezTo>
                      <a:pt x="38" y="16"/>
                      <a:pt x="38" y="16"/>
                      <a:pt x="38" y="16"/>
                    </a:cubicBezTo>
                    <a:cubicBezTo>
                      <a:pt x="38" y="11"/>
                      <a:pt x="38" y="11"/>
                      <a:pt x="38" y="11"/>
                    </a:cubicBezTo>
                    <a:cubicBezTo>
                      <a:pt x="38" y="5"/>
                      <a:pt x="34" y="0"/>
                      <a:pt x="27" y="0"/>
                    </a:cubicBezTo>
                    <a:cubicBezTo>
                      <a:pt x="11" y="0"/>
                      <a:pt x="11" y="0"/>
                      <a:pt x="11" y="0"/>
                    </a:cubicBezTo>
                    <a:cubicBezTo>
                      <a:pt x="5" y="0"/>
                      <a:pt x="0" y="5"/>
                      <a:pt x="0" y="11"/>
                    </a:cubicBezTo>
                    <a:cubicBezTo>
                      <a:pt x="0" y="16"/>
                      <a:pt x="0" y="16"/>
                      <a:pt x="0" y="16"/>
                    </a:cubicBezTo>
                    <a:cubicBezTo>
                      <a:pt x="14" y="16"/>
                      <a:pt x="14" y="16"/>
                      <a:pt x="14" y="16"/>
                    </a:cubicBezTo>
                    <a:cubicBezTo>
                      <a:pt x="14" y="25"/>
                      <a:pt x="14" y="25"/>
                      <a:pt x="14" y="25"/>
                    </a:cubicBezTo>
                    <a:cubicBezTo>
                      <a:pt x="0" y="25"/>
                      <a:pt x="0" y="25"/>
                      <a:pt x="0" y="25"/>
                    </a:cubicBezTo>
                    <a:cubicBezTo>
                      <a:pt x="0" y="37"/>
                      <a:pt x="0" y="37"/>
                      <a:pt x="0" y="37"/>
                    </a:cubicBezTo>
                    <a:cubicBezTo>
                      <a:pt x="14" y="37"/>
                      <a:pt x="14" y="37"/>
                      <a:pt x="14" y="37"/>
                    </a:cubicBezTo>
                    <a:cubicBezTo>
                      <a:pt x="14" y="45"/>
                      <a:pt x="14" y="45"/>
                      <a:pt x="14" y="45"/>
                    </a:cubicBezTo>
                    <a:lnTo>
                      <a:pt x="0" y="45"/>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1" name="Freeform 74"/>
              <p:cNvSpPr>
                <a:spLocks/>
              </p:cNvSpPr>
              <p:nvPr/>
            </p:nvSpPr>
            <p:spPr bwMode="auto">
              <a:xfrm>
                <a:off x="2544763" y="2628900"/>
                <a:ext cx="133350" cy="85725"/>
              </a:xfrm>
              <a:custGeom>
                <a:avLst/>
                <a:gdLst/>
                <a:ahLst/>
                <a:cxnLst>
                  <a:cxn ang="0">
                    <a:pos x="0" y="2"/>
                  </a:cxn>
                  <a:cxn ang="0">
                    <a:pos x="20" y="19"/>
                  </a:cxn>
                  <a:cxn ang="0">
                    <a:pos x="26" y="19"/>
                  </a:cxn>
                  <a:cxn ang="0">
                    <a:pos x="26" y="31"/>
                  </a:cxn>
                  <a:cxn ang="0">
                    <a:pos x="18" y="31"/>
                  </a:cxn>
                  <a:cxn ang="0">
                    <a:pos x="18" y="39"/>
                  </a:cxn>
                  <a:cxn ang="0">
                    <a:pos x="42" y="39"/>
                  </a:cxn>
                  <a:cxn ang="0">
                    <a:pos x="42" y="31"/>
                  </a:cxn>
                  <a:cxn ang="0">
                    <a:pos x="34" y="31"/>
                  </a:cxn>
                  <a:cxn ang="0">
                    <a:pos x="34" y="19"/>
                  </a:cxn>
                  <a:cxn ang="0">
                    <a:pos x="41" y="19"/>
                  </a:cxn>
                  <a:cxn ang="0">
                    <a:pos x="61" y="2"/>
                  </a:cxn>
                  <a:cxn ang="0">
                    <a:pos x="53" y="0"/>
                  </a:cxn>
                  <a:cxn ang="0">
                    <a:pos x="41" y="10"/>
                  </a:cxn>
                  <a:cxn ang="0">
                    <a:pos x="20" y="10"/>
                  </a:cxn>
                  <a:cxn ang="0">
                    <a:pos x="8" y="0"/>
                  </a:cxn>
                  <a:cxn ang="0">
                    <a:pos x="0" y="2"/>
                  </a:cxn>
                </a:cxnLst>
                <a:rect l="0" t="0" r="r" b="b"/>
                <a:pathLst>
                  <a:path w="61" h="39">
                    <a:moveTo>
                      <a:pt x="0" y="2"/>
                    </a:moveTo>
                    <a:cubicBezTo>
                      <a:pt x="2" y="11"/>
                      <a:pt x="11" y="19"/>
                      <a:pt x="20" y="19"/>
                    </a:cubicBezTo>
                    <a:cubicBezTo>
                      <a:pt x="26" y="19"/>
                      <a:pt x="26" y="19"/>
                      <a:pt x="26" y="19"/>
                    </a:cubicBezTo>
                    <a:cubicBezTo>
                      <a:pt x="26" y="31"/>
                      <a:pt x="26" y="31"/>
                      <a:pt x="26" y="31"/>
                    </a:cubicBezTo>
                    <a:cubicBezTo>
                      <a:pt x="18" y="31"/>
                      <a:pt x="18" y="31"/>
                      <a:pt x="18" y="31"/>
                    </a:cubicBezTo>
                    <a:cubicBezTo>
                      <a:pt x="18" y="39"/>
                      <a:pt x="18" y="39"/>
                      <a:pt x="18" y="39"/>
                    </a:cubicBezTo>
                    <a:cubicBezTo>
                      <a:pt x="42" y="39"/>
                      <a:pt x="42" y="39"/>
                      <a:pt x="42" y="39"/>
                    </a:cubicBezTo>
                    <a:cubicBezTo>
                      <a:pt x="42" y="31"/>
                      <a:pt x="42" y="31"/>
                      <a:pt x="42" y="31"/>
                    </a:cubicBezTo>
                    <a:cubicBezTo>
                      <a:pt x="34" y="31"/>
                      <a:pt x="34" y="31"/>
                      <a:pt x="34" y="31"/>
                    </a:cubicBezTo>
                    <a:cubicBezTo>
                      <a:pt x="34" y="19"/>
                      <a:pt x="34" y="19"/>
                      <a:pt x="34" y="19"/>
                    </a:cubicBezTo>
                    <a:cubicBezTo>
                      <a:pt x="41" y="19"/>
                      <a:pt x="41" y="19"/>
                      <a:pt x="41" y="19"/>
                    </a:cubicBezTo>
                    <a:cubicBezTo>
                      <a:pt x="51" y="19"/>
                      <a:pt x="59" y="10"/>
                      <a:pt x="61" y="2"/>
                    </a:cubicBezTo>
                    <a:cubicBezTo>
                      <a:pt x="53" y="0"/>
                      <a:pt x="53" y="0"/>
                      <a:pt x="53" y="0"/>
                    </a:cubicBezTo>
                    <a:cubicBezTo>
                      <a:pt x="52" y="5"/>
                      <a:pt x="46" y="10"/>
                      <a:pt x="41" y="10"/>
                    </a:cubicBezTo>
                    <a:cubicBezTo>
                      <a:pt x="20" y="10"/>
                      <a:pt x="20" y="10"/>
                      <a:pt x="20" y="10"/>
                    </a:cubicBezTo>
                    <a:cubicBezTo>
                      <a:pt x="15" y="10"/>
                      <a:pt x="9" y="6"/>
                      <a:pt x="8" y="0"/>
                    </a:cubicBezTo>
                    <a:lnTo>
                      <a:pt x="0" y="2"/>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2" name="Freeform 75"/>
              <p:cNvSpPr>
                <a:spLocks/>
              </p:cNvSpPr>
              <p:nvPr/>
            </p:nvSpPr>
            <p:spPr bwMode="auto">
              <a:xfrm>
                <a:off x="2540000" y="207963"/>
                <a:ext cx="84138" cy="141288"/>
              </a:xfrm>
              <a:custGeom>
                <a:avLst/>
                <a:gdLst/>
                <a:ahLst/>
                <a:cxnLst>
                  <a:cxn ang="0">
                    <a:pos x="0" y="45"/>
                  </a:cxn>
                  <a:cxn ang="0">
                    <a:pos x="0" y="54"/>
                  </a:cxn>
                  <a:cxn ang="0">
                    <a:pos x="11" y="65"/>
                  </a:cxn>
                  <a:cxn ang="0">
                    <a:pos x="28" y="65"/>
                  </a:cxn>
                  <a:cxn ang="0">
                    <a:pos x="38" y="54"/>
                  </a:cxn>
                  <a:cxn ang="0">
                    <a:pos x="38" y="45"/>
                  </a:cxn>
                  <a:cxn ang="0">
                    <a:pos x="25" y="45"/>
                  </a:cxn>
                  <a:cxn ang="0">
                    <a:pos x="25" y="37"/>
                  </a:cxn>
                  <a:cxn ang="0">
                    <a:pos x="38" y="37"/>
                  </a:cxn>
                  <a:cxn ang="0">
                    <a:pos x="38" y="25"/>
                  </a:cxn>
                  <a:cxn ang="0">
                    <a:pos x="25" y="25"/>
                  </a:cxn>
                  <a:cxn ang="0">
                    <a:pos x="25" y="16"/>
                  </a:cxn>
                  <a:cxn ang="0">
                    <a:pos x="38" y="16"/>
                  </a:cxn>
                  <a:cxn ang="0">
                    <a:pos x="38" y="11"/>
                  </a:cxn>
                  <a:cxn ang="0">
                    <a:pos x="28" y="0"/>
                  </a:cxn>
                  <a:cxn ang="0">
                    <a:pos x="11" y="0"/>
                  </a:cxn>
                  <a:cxn ang="0">
                    <a:pos x="0" y="11"/>
                  </a:cxn>
                  <a:cxn ang="0">
                    <a:pos x="0" y="16"/>
                  </a:cxn>
                  <a:cxn ang="0">
                    <a:pos x="14" y="16"/>
                  </a:cxn>
                  <a:cxn ang="0">
                    <a:pos x="14" y="25"/>
                  </a:cxn>
                  <a:cxn ang="0">
                    <a:pos x="0" y="25"/>
                  </a:cxn>
                  <a:cxn ang="0">
                    <a:pos x="0" y="37"/>
                  </a:cxn>
                  <a:cxn ang="0">
                    <a:pos x="14" y="37"/>
                  </a:cxn>
                  <a:cxn ang="0">
                    <a:pos x="14" y="45"/>
                  </a:cxn>
                  <a:cxn ang="0">
                    <a:pos x="0" y="45"/>
                  </a:cxn>
                </a:cxnLst>
                <a:rect l="0" t="0" r="r" b="b"/>
                <a:pathLst>
                  <a:path w="38" h="65">
                    <a:moveTo>
                      <a:pt x="0" y="45"/>
                    </a:moveTo>
                    <a:cubicBezTo>
                      <a:pt x="0" y="54"/>
                      <a:pt x="0" y="54"/>
                      <a:pt x="0" y="54"/>
                    </a:cubicBezTo>
                    <a:cubicBezTo>
                      <a:pt x="0" y="60"/>
                      <a:pt x="5" y="65"/>
                      <a:pt x="11" y="65"/>
                    </a:cubicBezTo>
                    <a:cubicBezTo>
                      <a:pt x="28" y="65"/>
                      <a:pt x="28" y="65"/>
                      <a:pt x="28" y="65"/>
                    </a:cubicBezTo>
                    <a:cubicBezTo>
                      <a:pt x="34" y="65"/>
                      <a:pt x="38" y="60"/>
                      <a:pt x="38" y="54"/>
                    </a:cubicBezTo>
                    <a:cubicBezTo>
                      <a:pt x="38" y="45"/>
                      <a:pt x="38" y="45"/>
                      <a:pt x="38" y="45"/>
                    </a:cubicBezTo>
                    <a:cubicBezTo>
                      <a:pt x="25" y="45"/>
                      <a:pt x="25" y="45"/>
                      <a:pt x="25" y="45"/>
                    </a:cubicBezTo>
                    <a:cubicBezTo>
                      <a:pt x="25" y="37"/>
                      <a:pt x="25" y="37"/>
                      <a:pt x="25" y="37"/>
                    </a:cubicBezTo>
                    <a:cubicBezTo>
                      <a:pt x="38" y="37"/>
                      <a:pt x="38" y="37"/>
                      <a:pt x="38" y="37"/>
                    </a:cubicBezTo>
                    <a:cubicBezTo>
                      <a:pt x="38" y="25"/>
                      <a:pt x="38" y="25"/>
                      <a:pt x="38" y="25"/>
                    </a:cubicBezTo>
                    <a:cubicBezTo>
                      <a:pt x="25" y="25"/>
                      <a:pt x="25" y="25"/>
                      <a:pt x="25" y="25"/>
                    </a:cubicBezTo>
                    <a:cubicBezTo>
                      <a:pt x="25" y="16"/>
                      <a:pt x="25" y="16"/>
                      <a:pt x="25" y="16"/>
                    </a:cubicBezTo>
                    <a:cubicBezTo>
                      <a:pt x="38" y="16"/>
                      <a:pt x="38" y="16"/>
                      <a:pt x="38" y="16"/>
                    </a:cubicBezTo>
                    <a:cubicBezTo>
                      <a:pt x="38" y="11"/>
                      <a:pt x="38" y="11"/>
                      <a:pt x="38" y="11"/>
                    </a:cubicBezTo>
                    <a:cubicBezTo>
                      <a:pt x="38" y="5"/>
                      <a:pt x="34" y="0"/>
                      <a:pt x="28" y="0"/>
                    </a:cubicBezTo>
                    <a:cubicBezTo>
                      <a:pt x="11" y="0"/>
                      <a:pt x="11" y="0"/>
                      <a:pt x="11" y="0"/>
                    </a:cubicBezTo>
                    <a:cubicBezTo>
                      <a:pt x="5" y="0"/>
                      <a:pt x="0" y="5"/>
                      <a:pt x="0" y="11"/>
                    </a:cubicBezTo>
                    <a:cubicBezTo>
                      <a:pt x="0" y="16"/>
                      <a:pt x="0" y="16"/>
                      <a:pt x="0" y="16"/>
                    </a:cubicBezTo>
                    <a:cubicBezTo>
                      <a:pt x="14" y="16"/>
                      <a:pt x="14" y="16"/>
                      <a:pt x="14" y="16"/>
                    </a:cubicBezTo>
                    <a:cubicBezTo>
                      <a:pt x="14" y="25"/>
                      <a:pt x="14" y="25"/>
                      <a:pt x="14" y="25"/>
                    </a:cubicBezTo>
                    <a:cubicBezTo>
                      <a:pt x="0" y="25"/>
                      <a:pt x="0" y="25"/>
                      <a:pt x="0" y="25"/>
                    </a:cubicBezTo>
                    <a:cubicBezTo>
                      <a:pt x="0" y="37"/>
                      <a:pt x="0" y="37"/>
                      <a:pt x="0" y="37"/>
                    </a:cubicBezTo>
                    <a:cubicBezTo>
                      <a:pt x="14" y="37"/>
                      <a:pt x="14" y="37"/>
                      <a:pt x="14" y="37"/>
                    </a:cubicBezTo>
                    <a:cubicBezTo>
                      <a:pt x="14" y="45"/>
                      <a:pt x="14" y="45"/>
                      <a:pt x="14" y="45"/>
                    </a:cubicBezTo>
                    <a:lnTo>
                      <a:pt x="0" y="45"/>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3" name="Freeform 76"/>
              <p:cNvSpPr>
                <a:spLocks/>
              </p:cNvSpPr>
              <p:nvPr/>
            </p:nvSpPr>
            <p:spPr bwMode="auto">
              <a:xfrm>
                <a:off x="2516188" y="334963"/>
                <a:ext cx="133350" cy="85725"/>
              </a:xfrm>
              <a:custGeom>
                <a:avLst/>
                <a:gdLst/>
                <a:ahLst/>
                <a:cxnLst>
                  <a:cxn ang="0">
                    <a:pos x="0" y="1"/>
                  </a:cxn>
                  <a:cxn ang="0">
                    <a:pos x="20" y="19"/>
                  </a:cxn>
                  <a:cxn ang="0">
                    <a:pos x="26" y="19"/>
                  </a:cxn>
                  <a:cxn ang="0">
                    <a:pos x="26" y="31"/>
                  </a:cxn>
                  <a:cxn ang="0">
                    <a:pos x="18" y="31"/>
                  </a:cxn>
                  <a:cxn ang="0">
                    <a:pos x="18" y="39"/>
                  </a:cxn>
                  <a:cxn ang="0">
                    <a:pos x="42" y="39"/>
                  </a:cxn>
                  <a:cxn ang="0">
                    <a:pos x="42" y="31"/>
                  </a:cxn>
                  <a:cxn ang="0">
                    <a:pos x="35" y="31"/>
                  </a:cxn>
                  <a:cxn ang="0">
                    <a:pos x="35" y="19"/>
                  </a:cxn>
                  <a:cxn ang="0">
                    <a:pos x="41" y="19"/>
                  </a:cxn>
                  <a:cxn ang="0">
                    <a:pos x="61" y="2"/>
                  </a:cxn>
                  <a:cxn ang="0">
                    <a:pos x="53" y="0"/>
                  </a:cxn>
                  <a:cxn ang="0">
                    <a:pos x="41" y="10"/>
                  </a:cxn>
                  <a:cxn ang="0">
                    <a:pos x="20" y="10"/>
                  </a:cxn>
                  <a:cxn ang="0">
                    <a:pos x="8" y="0"/>
                  </a:cxn>
                  <a:cxn ang="0">
                    <a:pos x="0" y="1"/>
                  </a:cxn>
                </a:cxnLst>
                <a:rect l="0" t="0" r="r" b="b"/>
                <a:pathLst>
                  <a:path w="61" h="39">
                    <a:moveTo>
                      <a:pt x="0" y="1"/>
                    </a:moveTo>
                    <a:cubicBezTo>
                      <a:pt x="2" y="11"/>
                      <a:pt x="11" y="19"/>
                      <a:pt x="20" y="19"/>
                    </a:cubicBezTo>
                    <a:cubicBezTo>
                      <a:pt x="26" y="19"/>
                      <a:pt x="26" y="19"/>
                      <a:pt x="26" y="19"/>
                    </a:cubicBezTo>
                    <a:cubicBezTo>
                      <a:pt x="26" y="31"/>
                      <a:pt x="26" y="31"/>
                      <a:pt x="26" y="31"/>
                    </a:cubicBezTo>
                    <a:cubicBezTo>
                      <a:pt x="18" y="31"/>
                      <a:pt x="18" y="31"/>
                      <a:pt x="18" y="31"/>
                    </a:cubicBezTo>
                    <a:cubicBezTo>
                      <a:pt x="18" y="39"/>
                      <a:pt x="18" y="39"/>
                      <a:pt x="18" y="39"/>
                    </a:cubicBezTo>
                    <a:cubicBezTo>
                      <a:pt x="42" y="39"/>
                      <a:pt x="42" y="39"/>
                      <a:pt x="42" y="39"/>
                    </a:cubicBezTo>
                    <a:cubicBezTo>
                      <a:pt x="42" y="31"/>
                      <a:pt x="42" y="31"/>
                      <a:pt x="42" y="31"/>
                    </a:cubicBezTo>
                    <a:cubicBezTo>
                      <a:pt x="35" y="31"/>
                      <a:pt x="35" y="31"/>
                      <a:pt x="35" y="31"/>
                    </a:cubicBezTo>
                    <a:cubicBezTo>
                      <a:pt x="35" y="19"/>
                      <a:pt x="35" y="19"/>
                      <a:pt x="35" y="19"/>
                    </a:cubicBezTo>
                    <a:cubicBezTo>
                      <a:pt x="41" y="19"/>
                      <a:pt x="41" y="19"/>
                      <a:pt x="41" y="19"/>
                    </a:cubicBezTo>
                    <a:cubicBezTo>
                      <a:pt x="51" y="19"/>
                      <a:pt x="59" y="10"/>
                      <a:pt x="61" y="2"/>
                    </a:cubicBezTo>
                    <a:cubicBezTo>
                      <a:pt x="53" y="0"/>
                      <a:pt x="53" y="0"/>
                      <a:pt x="53" y="0"/>
                    </a:cubicBezTo>
                    <a:cubicBezTo>
                      <a:pt x="52" y="5"/>
                      <a:pt x="46" y="10"/>
                      <a:pt x="41" y="10"/>
                    </a:cubicBezTo>
                    <a:cubicBezTo>
                      <a:pt x="20" y="10"/>
                      <a:pt x="20" y="10"/>
                      <a:pt x="20" y="10"/>
                    </a:cubicBezTo>
                    <a:cubicBezTo>
                      <a:pt x="15" y="10"/>
                      <a:pt x="9" y="6"/>
                      <a:pt x="8" y="0"/>
                    </a:cubicBezTo>
                    <a:lnTo>
                      <a:pt x="0" y="1"/>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4" name="Freeform 77"/>
              <p:cNvSpPr>
                <a:spLocks noEditPoints="1"/>
              </p:cNvSpPr>
              <p:nvPr/>
            </p:nvSpPr>
            <p:spPr bwMode="auto">
              <a:xfrm>
                <a:off x="2417763" y="2027238"/>
                <a:ext cx="163513" cy="166688"/>
              </a:xfrm>
              <a:custGeom>
                <a:avLst/>
                <a:gdLst/>
                <a:ahLst/>
                <a:cxnLst>
                  <a:cxn ang="0">
                    <a:pos x="54" y="38"/>
                  </a:cxn>
                  <a:cxn ang="0">
                    <a:pos x="27" y="53"/>
                  </a:cxn>
                  <a:cxn ang="0">
                    <a:pos x="27" y="23"/>
                  </a:cxn>
                  <a:cxn ang="0">
                    <a:pos x="54" y="38"/>
                  </a:cxn>
                  <a:cxn ang="0">
                    <a:pos x="75" y="38"/>
                  </a:cxn>
                  <a:cxn ang="0">
                    <a:pos x="37" y="0"/>
                  </a:cxn>
                  <a:cxn ang="0">
                    <a:pos x="0" y="38"/>
                  </a:cxn>
                  <a:cxn ang="0">
                    <a:pos x="37" y="76"/>
                  </a:cxn>
                  <a:cxn ang="0">
                    <a:pos x="75" y="38"/>
                  </a:cxn>
                </a:cxnLst>
                <a:rect l="0" t="0" r="r" b="b"/>
                <a:pathLst>
                  <a:path w="75" h="76">
                    <a:moveTo>
                      <a:pt x="54" y="38"/>
                    </a:moveTo>
                    <a:cubicBezTo>
                      <a:pt x="27" y="53"/>
                      <a:pt x="27" y="53"/>
                      <a:pt x="27" y="53"/>
                    </a:cubicBezTo>
                    <a:cubicBezTo>
                      <a:pt x="27" y="23"/>
                      <a:pt x="27" y="23"/>
                      <a:pt x="27" y="23"/>
                    </a:cubicBezTo>
                    <a:lnTo>
                      <a:pt x="54" y="38"/>
                    </a:lnTo>
                    <a:close/>
                    <a:moveTo>
                      <a:pt x="75" y="38"/>
                    </a:moveTo>
                    <a:cubicBezTo>
                      <a:pt x="75" y="17"/>
                      <a:pt x="58" y="0"/>
                      <a:pt x="37" y="0"/>
                    </a:cubicBezTo>
                    <a:cubicBezTo>
                      <a:pt x="17" y="0"/>
                      <a:pt x="0" y="17"/>
                      <a:pt x="0" y="38"/>
                    </a:cubicBezTo>
                    <a:cubicBezTo>
                      <a:pt x="0" y="59"/>
                      <a:pt x="17" y="76"/>
                      <a:pt x="37" y="76"/>
                    </a:cubicBezTo>
                    <a:cubicBezTo>
                      <a:pt x="58" y="76"/>
                      <a:pt x="75" y="59"/>
                      <a:pt x="75" y="38"/>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5" name="Freeform 78"/>
              <p:cNvSpPr>
                <a:spLocks noEditPoints="1"/>
              </p:cNvSpPr>
              <p:nvPr/>
            </p:nvSpPr>
            <p:spPr bwMode="auto">
              <a:xfrm>
                <a:off x="2459038" y="623888"/>
                <a:ext cx="201613" cy="201613"/>
              </a:xfrm>
              <a:custGeom>
                <a:avLst/>
                <a:gdLst/>
                <a:ahLst/>
                <a:cxnLst>
                  <a:cxn ang="0">
                    <a:pos x="65" y="46"/>
                  </a:cxn>
                  <a:cxn ang="0">
                    <a:pos x="33" y="65"/>
                  </a:cxn>
                  <a:cxn ang="0">
                    <a:pos x="33" y="28"/>
                  </a:cxn>
                  <a:cxn ang="0">
                    <a:pos x="65" y="46"/>
                  </a:cxn>
                  <a:cxn ang="0">
                    <a:pos x="92" y="46"/>
                  </a:cxn>
                  <a:cxn ang="0">
                    <a:pos x="46" y="0"/>
                  </a:cxn>
                  <a:cxn ang="0">
                    <a:pos x="0" y="46"/>
                  </a:cxn>
                  <a:cxn ang="0">
                    <a:pos x="46" y="92"/>
                  </a:cxn>
                  <a:cxn ang="0">
                    <a:pos x="92" y="46"/>
                  </a:cxn>
                </a:cxnLst>
                <a:rect l="0" t="0" r="r" b="b"/>
                <a:pathLst>
                  <a:path w="92" h="92">
                    <a:moveTo>
                      <a:pt x="65" y="46"/>
                    </a:moveTo>
                    <a:cubicBezTo>
                      <a:pt x="33" y="65"/>
                      <a:pt x="33" y="65"/>
                      <a:pt x="33" y="65"/>
                    </a:cubicBezTo>
                    <a:cubicBezTo>
                      <a:pt x="33" y="28"/>
                      <a:pt x="33" y="28"/>
                      <a:pt x="33" y="28"/>
                    </a:cubicBezTo>
                    <a:lnTo>
                      <a:pt x="65" y="46"/>
                    </a:lnTo>
                    <a:close/>
                    <a:moveTo>
                      <a:pt x="92" y="46"/>
                    </a:moveTo>
                    <a:cubicBezTo>
                      <a:pt x="92" y="21"/>
                      <a:pt x="71" y="0"/>
                      <a:pt x="46" y="0"/>
                    </a:cubicBezTo>
                    <a:cubicBezTo>
                      <a:pt x="21" y="0"/>
                      <a:pt x="0" y="21"/>
                      <a:pt x="0" y="46"/>
                    </a:cubicBezTo>
                    <a:cubicBezTo>
                      <a:pt x="0" y="71"/>
                      <a:pt x="21" y="92"/>
                      <a:pt x="46" y="92"/>
                    </a:cubicBezTo>
                    <a:cubicBezTo>
                      <a:pt x="71" y="92"/>
                      <a:pt x="92" y="71"/>
                      <a:pt x="92" y="46"/>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6" name="Freeform 79"/>
              <p:cNvSpPr>
                <a:spLocks noEditPoints="1"/>
              </p:cNvSpPr>
              <p:nvPr/>
            </p:nvSpPr>
            <p:spPr bwMode="auto">
              <a:xfrm>
                <a:off x="2301875" y="1258888"/>
                <a:ext cx="125413" cy="123825"/>
              </a:xfrm>
              <a:custGeom>
                <a:avLst/>
                <a:gdLst/>
                <a:ahLst/>
                <a:cxnLst>
                  <a:cxn ang="0">
                    <a:pos x="41" y="29"/>
                  </a:cxn>
                  <a:cxn ang="0">
                    <a:pos x="21" y="40"/>
                  </a:cxn>
                  <a:cxn ang="0">
                    <a:pos x="21" y="17"/>
                  </a:cxn>
                  <a:cxn ang="0">
                    <a:pos x="41" y="29"/>
                  </a:cxn>
                  <a:cxn ang="0">
                    <a:pos x="57" y="29"/>
                  </a:cxn>
                  <a:cxn ang="0">
                    <a:pos x="29" y="0"/>
                  </a:cxn>
                  <a:cxn ang="0">
                    <a:pos x="0" y="29"/>
                  </a:cxn>
                  <a:cxn ang="0">
                    <a:pos x="29" y="57"/>
                  </a:cxn>
                  <a:cxn ang="0">
                    <a:pos x="57" y="29"/>
                  </a:cxn>
                </a:cxnLst>
                <a:rect l="0" t="0" r="r" b="b"/>
                <a:pathLst>
                  <a:path w="57" h="57">
                    <a:moveTo>
                      <a:pt x="41" y="29"/>
                    </a:moveTo>
                    <a:cubicBezTo>
                      <a:pt x="21" y="40"/>
                      <a:pt x="21" y="40"/>
                      <a:pt x="21" y="40"/>
                    </a:cubicBezTo>
                    <a:cubicBezTo>
                      <a:pt x="21" y="17"/>
                      <a:pt x="21" y="17"/>
                      <a:pt x="21" y="17"/>
                    </a:cubicBezTo>
                    <a:lnTo>
                      <a:pt x="41" y="29"/>
                    </a:lnTo>
                    <a:close/>
                    <a:moveTo>
                      <a:pt x="57" y="29"/>
                    </a:moveTo>
                    <a:cubicBezTo>
                      <a:pt x="57" y="13"/>
                      <a:pt x="44" y="0"/>
                      <a:pt x="29" y="0"/>
                    </a:cubicBezTo>
                    <a:cubicBezTo>
                      <a:pt x="13" y="0"/>
                      <a:pt x="0" y="13"/>
                      <a:pt x="0" y="29"/>
                    </a:cubicBezTo>
                    <a:cubicBezTo>
                      <a:pt x="0" y="44"/>
                      <a:pt x="13" y="57"/>
                      <a:pt x="29" y="57"/>
                    </a:cubicBezTo>
                    <a:cubicBezTo>
                      <a:pt x="44" y="57"/>
                      <a:pt x="57" y="44"/>
                      <a:pt x="57" y="29"/>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7" name="Freeform 80"/>
              <p:cNvSpPr>
                <a:spLocks noEditPoints="1"/>
              </p:cNvSpPr>
              <p:nvPr/>
            </p:nvSpPr>
            <p:spPr bwMode="auto">
              <a:xfrm>
                <a:off x="2505075" y="49213"/>
                <a:ext cx="125413" cy="125413"/>
              </a:xfrm>
              <a:custGeom>
                <a:avLst/>
                <a:gdLst/>
                <a:ahLst/>
                <a:cxnLst>
                  <a:cxn ang="0">
                    <a:pos x="40" y="28"/>
                  </a:cxn>
                  <a:cxn ang="0">
                    <a:pos x="20" y="40"/>
                  </a:cxn>
                  <a:cxn ang="0">
                    <a:pos x="20" y="17"/>
                  </a:cxn>
                  <a:cxn ang="0">
                    <a:pos x="40" y="28"/>
                  </a:cxn>
                  <a:cxn ang="0">
                    <a:pos x="57" y="28"/>
                  </a:cxn>
                  <a:cxn ang="0">
                    <a:pos x="28" y="0"/>
                  </a:cxn>
                  <a:cxn ang="0">
                    <a:pos x="0" y="28"/>
                  </a:cxn>
                  <a:cxn ang="0">
                    <a:pos x="28" y="57"/>
                  </a:cxn>
                  <a:cxn ang="0">
                    <a:pos x="57" y="28"/>
                  </a:cxn>
                </a:cxnLst>
                <a:rect l="0" t="0" r="r" b="b"/>
                <a:pathLst>
                  <a:path w="57" h="57">
                    <a:moveTo>
                      <a:pt x="40" y="28"/>
                    </a:moveTo>
                    <a:cubicBezTo>
                      <a:pt x="20" y="40"/>
                      <a:pt x="20" y="40"/>
                      <a:pt x="20" y="40"/>
                    </a:cubicBezTo>
                    <a:cubicBezTo>
                      <a:pt x="20" y="17"/>
                      <a:pt x="20" y="17"/>
                      <a:pt x="20" y="17"/>
                    </a:cubicBezTo>
                    <a:lnTo>
                      <a:pt x="40" y="28"/>
                    </a:lnTo>
                    <a:close/>
                    <a:moveTo>
                      <a:pt x="57" y="28"/>
                    </a:moveTo>
                    <a:cubicBezTo>
                      <a:pt x="57" y="13"/>
                      <a:pt x="44" y="0"/>
                      <a:pt x="28" y="0"/>
                    </a:cubicBezTo>
                    <a:cubicBezTo>
                      <a:pt x="12" y="0"/>
                      <a:pt x="0" y="13"/>
                      <a:pt x="0" y="28"/>
                    </a:cubicBezTo>
                    <a:cubicBezTo>
                      <a:pt x="0" y="44"/>
                      <a:pt x="12" y="57"/>
                      <a:pt x="28" y="57"/>
                    </a:cubicBezTo>
                    <a:cubicBezTo>
                      <a:pt x="44" y="57"/>
                      <a:pt x="57" y="44"/>
                      <a:pt x="57" y="28"/>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8" name="Freeform 81"/>
              <p:cNvSpPr>
                <a:spLocks/>
              </p:cNvSpPr>
              <p:nvPr/>
            </p:nvSpPr>
            <p:spPr bwMode="auto">
              <a:xfrm>
                <a:off x="2528888" y="868363"/>
                <a:ext cx="101600" cy="141288"/>
              </a:xfrm>
              <a:custGeom>
                <a:avLst/>
                <a:gdLst/>
                <a:ahLst/>
                <a:cxnLst>
                  <a:cxn ang="0">
                    <a:pos x="0" y="0"/>
                  </a:cxn>
                  <a:cxn ang="0">
                    <a:pos x="0" y="48"/>
                  </a:cxn>
                  <a:cxn ang="0">
                    <a:pos x="42" y="64"/>
                  </a:cxn>
                  <a:cxn ang="0">
                    <a:pos x="46" y="46"/>
                  </a:cxn>
                  <a:cxn ang="0">
                    <a:pos x="0" y="0"/>
                  </a:cxn>
                </a:cxnLst>
                <a:rect l="0" t="0" r="r" b="b"/>
                <a:pathLst>
                  <a:path w="46" h="64">
                    <a:moveTo>
                      <a:pt x="0" y="0"/>
                    </a:moveTo>
                    <a:cubicBezTo>
                      <a:pt x="0" y="48"/>
                      <a:pt x="0" y="48"/>
                      <a:pt x="0" y="48"/>
                    </a:cubicBezTo>
                    <a:cubicBezTo>
                      <a:pt x="42" y="64"/>
                      <a:pt x="42" y="64"/>
                      <a:pt x="42" y="64"/>
                    </a:cubicBezTo>
                    <a:cubicBezTo>
                      <a:pt x="44" y="59"/>
                      <a:pt x="46" y="53"/>
                      <a:pt x="46" y="46"/>
                    </a:cubicBezTo>
                    <a:cubicBezTo>
                      <a:pt x="46" y="21"/>
                      <a:pt x="25" y="0"/>
                      <a:pt x="0"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79" name="Freeform 82"/>
              <p:cNvSpPr>
                <a:spLocks/>
              </p:cNvSpPr>
              <p:nvPr/>
            </p:nvSpPr>
            <p:spPr bwMode="auto">
              <a:xfrm>
                <a:off x="2408238" y="889000"/>
                <a:ext cx="193675" cy="198438"/>
              </a:xfrm>
              <a:custGeom>
                <a:avLst/>
                <a:gdLst/>
                <a:ahLst/>
                <a:cxnLst>
                  <a:cxn ang="0">
                    <a:pos x="46" y="0"/>
                  </a:cxn>
                  <a:cxn ang="0">
                    <a:pos x="0" y="45"/>
                  </a:cxn>
                  <a:cxn ang="0">
                    <a:pos x="46" y="91"/>
                  </a:cxn>
                  <a:cxn ang="0">
                    <a:pos x="88" y="63"/>
                  </a:cxn>
                  <a:cxn ang="0">
                    <a:pos x="46" y="47"/>
                  </a:cxn>
                  <a:cxn ang="0">
                    <a:pos x="46" y="0"/>
                  </a:cxn>
                </a:cxnLst>
                <a:rect l="0" t="0" r="r" b="b"/>
                <a:pathLst>
                  <a:path w="88" h="91">
                    <a:moveTo>
                      <a:pt x="46" y="0"/>
                    </a:moveTo>
                    <a:cubicBezTo>
                      <a:pt x="21" y="0"/>
                      <a:pt x="0" y="20"/>
                      <a:pt x="0" y="45"/>
                    </a:cubicBezTo>
                    <a:cubicBezTo>
                      <a:pt x="0" y="71"/>
                      <a:pt x="21" y="91"/>
                      <a:pt x="46" y="91"/>
                    </a:cubicBezTo>
                    <a:cubicBezTo>
                      <a:pt x="65" y="91"/>
                      <a:pt x="81" y="80"/>
                      <a:pt x="88" y="63"/>
                    </a:cubicBezTo>
                    <a:cubicBezTo>
                      <a:pt x="46" y="47"/>
                      <a:pt x="46" y="47"/>
                      <a:pt x="46" y="47"/>
                    </a:cubicBezTo>
                    <a:lnTo>
                      <a:pt x="46"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0" name="Freeform 83"/>
              <p:cNvSpPr>
                <a:spLocks noEditPoints="1"/>
              </p:cNvSpPr>
              <p:nvPr/>
            </p:nvSpPr>
            <p:spPr bwMode="auto">
              <a:xfrm>
                <a:off x="2700338" y="744538"/>
                <a:ext cx="203200" cy="203200"/>
              </a:xfrm>
              <a:custGeom>
                <a:avLst/>
                <a:gdLst/>
                <a:ahLst/>
                <a:cxnLst>
                  <a:cxn ang="0">
                    <a:pos x="39" y="70"/>
                  </a:cxn>
                  <a:cxn ang="0">
                    <a:pos x="31" y="79"/>
                  </a:cxn>
                  <a:cxn ang="0">
                    <a:pos x="23" y="79"/>
                  </a:cxn>
                  <a:cxn ang="0">
                    <a:pos x="15" y="71"/>
                  </a:cxn>
                  <a:cxn ang="0">
                    <a:pos x="15" y="63"/>
                  </a:cxn>
                  <a:cxn ang="0">
                    <a:pos x="39" y="39"/>
                  </a:cxn>
                  <a:cxn ang="0">
                    <a:pos x="47" y="39"/>
                  </a:cxn>
                  <a:cxn ang="0">
                    <a:pos x="55" y="47"/>
                  </a:cxn>
                  <a:cxn ang="0">
                    <a:pos x="63" y="39"/>
                  </a:cxn>
                  <a:cxn ang="0">
                    <a:pos x="55" y="31"/>
                  </a:cxn>
                  <a:cxn ang="0">
                    <a:pos x="31" y="31"/>
                  </a:cxn>
                  <a:cxn ang="0">
                    <a:pos x="7" y="55"/>
                  </a:cxn>
                  <a:cxn ang="0">
                    <a:pos x="7" y="79"/>
                  </a:cxn>
                  <a:cxn ang="0">
                    <a:pos x="15" y="87"/>
                  </a:cxn>
                  <a:cxn ang="0">
                    <a:pos x="39" y="87"/>
                  </a:cxn>
                  <a:cxn ang="0">
                    <a:pos x="52" y="73"/>
                  </a:cxn>
                  <a:cxn ang="0">
                    <a:pos x="39" y="70"/>
                  </a:cxn>
                  <a:cxn ang="0">
                    <a:pos x="87" y="39"/>
                  </a:cxn>
                  <a:cxn ang="0">
                    <a:pos x="63" y="63"/>
                  </a:cxn>
                  <a:cxn ang="0">
                    <a:pos x="39" y="63"/>
                  </a:cxn>
                  <a:cxn ang="0">
                    <a:pos x="31" y="55"/>
                  </a:cxn>
                  <a:cxn ang="0">
                    <a:pos x="39" y="47"/>
                  </a:cxn>
                  <a:cxn ang="0">
                    <a:pos x="47" y="55"/>
                  </a:cxn>
                  <a:cxn ang="0">
                    <a:pos x="55" y="55"/>
                  </a:cxn>
                  <a:cxn ang="0">
                    <a:pos x="79" y="31"/>
                  </a:cxn>
                  <a:cxn ang="0">
                    <a:pos x="79" y="23"/>
                  </a:cxn>
                  <a:cxn ang="0">
                    <a:pos x="71" y="15"/>
                  </a:cxn>
                  <a:cxn ang="0">
                    <a:pos x="63" y="15"/>
                  </a:cxn>
                  <a:cxn ang="0">
                    <a:pos x="54" y="23"/>
                  </a:cxn>
                  <a:cxn ang="0">
                    <a:pos x="41" y="20"/>
                  </a:cxn>
                  <a:cxn ang="0">
                    <a:pos x="55" y="7"/>
                  </a:cxn>
                  <a:cxn ang="0">
                    <a:pos x="79" y="7"/>
                  </a:cxn>
                  <a:cxn ang="0">
                    <a:pos x="87" y="15"/>
                  </a:cxn>
                  <a:cxn ang="0">
                    <a:pos x="87" y="39"/>
                  </a:cxn>
                </a:cxnLst>
                <a:rect l="0" t="0" r="r" b="b"/>
                <a:pathLst>
                  <a:path w="93" h="93">
                    <a:moveTo>
                      <a:pt x="39" y="70"/>
                    </a:moveTo>
                    <a:cubicBezTo>
                      <a:pt x="31" y="79"/>
                      <a:pt x="31" y="79"/>
                      <a:pt x="31" y="79"/>
                    </a:cubicBezTo>
                    <a:cubicBezTo>
                      <a:pt x="28" y="81"/>
                      <a:pt x="25" y="81"/>
                      <a:pt x="23" y="79"/>
                    </a:cubicBezTo>
                    <a:cubicBezTo>
                      <a:pt x="15" y="71"/>
                      <a:pt x="15" y="71"/>
                      <a:pt x="15" y="71"/>
                    </a:cubicBezTo>
                    <a:cubicBezTo>
                      <a:pt x="12" y="69"/>
                      <a:pt x="12" y="65"/>
                      <a:pt x="15" y="63"/>
                    </a:cubicBezTo>
                    <a:cubicBezTo>
                      <a:pt x="39" y="39"/>
                      <a:pt x="39" y="39"/>
                      <a:pt x="39" y="39"/>
                    </a:cubicBezTo>
                    <a:cubicBezTo>
                      <a:pt x="41" y="37"/>
                      <a:pt x="44" y="37"/>
                      <a:pt x="47" y="39"/>
                    </a:cubicBezTo>
                    <a:cubicBezTo>
                      <a:pt x="55" y="47"/>
                      <a:pt x="55" y="47"/>
                      <a:pt x="55" y="47"/>
                    </a:cubicBezTo>
                    <a:cubicBezTo>
                      <a:pt x="63" y="39"/>
                      <a:pt x="63" y="39"/>
                      <a:pt x="63" y="39"/>
                    </a:cubicBezTo>
                    <a:cubicBezTo>
                      <a:pt x="55" y="31"/>
                      <a:pt x="55" y="31"/>
                      <a:pt x="55" y="31"/>
                    </a:cubicBezTo>
                    <a:cubicBezTo>
                      <a:pt x="48" y="24"/>
                      <a:pt x="37" y="24"/>
                      <a:pt x="31" y="31"/>
                    </a:cubicBezTo>
                    <a:cubicBezTo>
                      <a:pt x="7" y="55"/>
                      <a:pt x="7" y="55"/>
                      <a:pt x="7" y="55"/>
                    </a:cubicBezTo>
                    <a:cubicBezTo>
                      <a:pt x="0" y="61"/>
                      <a:pt x="0" y="72"/>
                      <a:pt x="7" y="79"/>
                    </a:cubicBezTo>
                    <a:cubicBezTo>
                      <a:pt x="15" y="87"/>
                      <a:pt x="15" y="87"/>
                      <a:pt x="15" y="87"/>
                    </a:cubicBezTo>
                    <a:cubicBezTo>
                      <a:pt x="21" y="93"/>
                      <a:pt x="32" y="93"/>
                      <a:pt x="39" y="87"/>
                    </a:cubicBezTo>
                    <a:cubicBezTo>
                      <a:pt x="52" y="73"/>
                      <a:pt x="52" y="73"/>
                      <a:pt x="52" y="73"/>
                    </a:cubicBezTo>
                    <a:cubicBezTo>
                      <a:pt x="48" y="74"/>
                      <a:pt x="43" y="73"/>
                      <a:pt x="39" y="70"/>
                    </a:cubicBezTo>
                    <a:moveTo>
                      <a:pt x="87" y="39"/>
                    </a:moveTo>
                    <a:cubicBezTo>
                      <a:pt x="63" y="63"/>
                      <a:pt x="63" y="63"/>
                      <a:pt x="63" y="63"/>
                    </a:cubicBezTo>
                    <a:cubicBezTo>
                      <a:pt x="56" y="69"/>
                      <a:pt x="45" y="69"/>
                      <a:pt x="39" y="63"/>
                    </a:cubicBezTo>
                    <a:cubicBezTo>
                      <a:pt x="31" y="55"/>
                      <a:pt x="31" y="55"/>
                      <a:pt x="31" y="55"/>
                    </a:cubicBezTo>
                    <a:cubicBezTo>
                      <a:pt x="39" y="47"/>
                      <a:pt x="39" y="47"/>
                      <a:pt x="39" y="47"/>
                    </a:cubicBezTo>
                    <a:cubicBezTo>
                      <a:pt x="47" y="55"/>
                      <a:pt x="47" y="55"/>
                      <a:pt x="47" y="55"/>
                    </a:cubicBezTo>
                    <a:cubicBezTo>
                      <a:pt x="49" y="57"/>
                      <a:pt x="52" y="57"/>
                      <a:pt x="55" y="55"/>
                    </a:cubicBezTo>
                    <a:cubicBezTo>
                      <a:pt x="79" y="31"/>
                      <a:pt x="79" y="31"/>
                      <a:pt x="79" y="31"/>
                    </a:cubicBezTo>
                    <a:cubicBezTo>
                      <a:pt x="81" y="29"/>
                      <a:pt x="81" y="25"/>
                      <a:pt x="79" y="23"/>
                    </a:cubicBezTo>
                    <a:cubicBezTo>
                      <a:pt x="71" y="15"/>
                      <a:pt x="71" y="15"/>
                      <a:pt x="71" y="15"/>
                    </a:cubicBezTo>
                    <a:cubicBezTo>
                      <a:pt x="68" y="13"/>
                      <a:pt x="65" y="13"/>
                      <a:pt x="63" y="15"/>
                    </a:cubicBezTo>
                    <a:cubicBezTo>
                      <a:pt x="54" y="23"/>
                      <a:pt x="54" y="23"/>
                      <a:pt x="54" y="23"/>
                    </a:cubicBezTo>
                    <a:cubicBezTo>
                      <a:pt x="50" y="21"/>
                      <a:pt x="46" y="20"/>
                      <a:pt x="41" y="20"/>
                    </a:cubicBezTo>
                    <a:cubicBezTo>
                      <a:pt x="55" y="7"/>
                      <a:pt x="55" y="7"/>
                      <a:pt x="55" y="7"/>
                    </a:cubicBezTo>
                    <a:cubicBezTo>
                      <a:pt x="61" y="0"/>
                      <a:pt x="72" y="0"/>
                      <a:pt x="79" y="7"/>
                    </a:cubicBezTo>
                    <a:cubicBezTo>
                      <a:pt x="87" y="15"/>
                      <a:pt x="87" y="15"/>
                      <a:pt x="87" y="15"/>
                    </a:cubicBezTo>
                    <a:cubicBezTo>
                      <a:pt x="93" y="21"/>
                      <a:pt x="93" y="32"/>
                      <a:pt x="87" y="39"/>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1" name="Freeform 84"/>
              <p:cNvSpPr>
                <a:spLocks/>
              </p:cNvSpPr>
              <p:nvPr/>
            </p:nvSpPr>
            <p:spPr bwMode="auto">
              <a:xfrm>
                <a:off x="2984500" y="825500"/>
                <a:ext cx="23813" cy="57150"/>
              </a:xfrm>
              <a:custGeom>
                <a:avLst/>
                <a:gdLst/>
                <a:ahLst/>
                <a:cxnLst>
                  <a:cxn ang="0">
                    <a:pos x="5" y="26"/>
                  </a:cxn>
                  <a:cxn ang="0">
                    <a:pos x="6" y="26"/>
                  </a:cxn>
                  <a:cxn ang="0">
                    <a:pos x="11" y="22"/>
                  </a:cxn>
                  <a:cxn ang="0">
                    <a:pos x="11" y="9"/>
                  </a:cxn>
                  <a:cxn ang="0">
                    <a:pos x="11" y="5"/>
                  </a:cxn>
                  <a:cxn ang="0">
                    <a:pos x="6" y="0"/>
                  </a:cxn>
                  <a:cxn ang="0">
                    <a:pos x="5" y="0"/>
                  </a:cxn>
                  <a:cxn ang="0">
                    <a:pos x="0" y="5"/>
                  </a:cxn>
                  <a:cxn ang="0">
                    <a:pos x="0" y="9"/>
                  </a:cxn>
                  <a:cxn ang="0">
                    <a:pos x="0" y="22"/>
                  </a:cxn>
                  <a:cxn ang="0">
                    <a:pos x="5" y="26"/>
                  </a:cxn>
                </a:cxnLst>
                <a:rect l="0" t="0" r="r" b="b"/>
                <a:pathLst>
                  <a:path w="11" h="26">
                    <a:moveTo>
                      <a:pt x="5" y="26"/>
                    </a:moveTo>
                    <a:cubicBezTo>
                      <a:pt x="6" y="26"/>
                      <a:pt x="6" y="26"/>
                      <a:pt x="6" y="26"/>
                    </a:cubicBezTo>
                    <a:cubicBezTo>
                      <a:pt x="9" y="26"/>
                      <a:pt x="11" y="24"/>
                      <a:pt x="11" y="22"/>
                    </a:cubicBezTo>
                    <a:cubicBezTo>
                      <a:pt x="11" y="9"/>
                      <a:pt x="11" y="9"/>
                      <a:pt x="11" y="9"/>
                    </a:cubicBezTo>
                    <a:cubicBezTo>
                      <a:pt x="11" y="5"/>
                      <a:pt x="11" y="5"/>
                      <a:pt x="11" y="5"/>
                    </a:cubicBezTo>
                    <a:cubicBezTo>
                      <a:pt x="11" y="2"/>
                      <a:pt x="9" y="0"/>
                      <a:pt x="6" y="0"/>
                    </a:cubicBezTo>
                    <a:cubicBezTo>
                      <a:pt x="5" y="0"/>
                      <a:pt x="5" y="0"/>
                      <a:pt x="5" y="0"/>
                    </a:cubicBezTo>
                    <a:cubicBezTo>
                      <a:pt x="2" y="0"/>
                      <a:pt x="0" y="2"/>
                      <a:pt x="0" y="5"/>
                    </a:cubicBezTo>
                    <a:cubicBezTo>
                      <a:pt x="0" y="9"/>
                      <a:pt x="0" y="9"/>
                      <a:pt x="0" y="9"/>
                    </a:cubicBezTo>
                    <a:cubicBezTo>
                      <a:pt x="0" y="22"/>
                      <a:pt x="0" y="22"/>
                      <a:pt x="0" y="22"/>
                    </a:cubicBezTo>
                    <a:cubicBezTo>
                      <a:pt x="0" y="24"/>
                      <a:pt x="2" y="26"/>
                      <a:pt x="5" y="26"/>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2" name="Freeform 85"/>
              <p:cNvSpPr>
                <a:spLocks/>
              </p:cNvSpPr>
              <p:nvPr/>
            </p:nvSpPr>
            <p:spPr bwMode="auto">
              <a:xfrm>
                <a:off x="3108325" y="825500"/>
                <a:ext cx="22225" cy="57150"/>
              </a:xfrm>
              <a:custGeom>
                <a:avLst/>
                <a:gdLst/>
                <a:ahLst/>
                <a:cxnLst>
                  <a:cxn ang="0">
                    <a:pos x="4" y="26"/>
                  </a:cxn>
                  <a:cxn ang="0">
                    <a:pos x="6" y="26"/>
                  </a:cxn>
                  <a:cxn ang="0">
                    <a:pos x="10" y="21"/>
                  </a:cxn>
                  <a:cxn ang="0">
                    <a:pos x="10" y="8"/>
                  </a:cxn>
                  <a:cxn ang="0">
                    <a:pos x="10" y="4"/>
                  </a:cxn>
                  <a:cxn ang="0">
                    <a:pos x="6" y="0"/>
                  </a:cxn>
                  <a:cxn ang="0">
                    <a:pos x="4" y="0"/>
                  </a:cxn>
                  <a:cxn ang="0">
                    <a:pos x="0" y="4"/>
                  </a:cxn>
                  <a:cxn ang="0">
                    <a:pos x="0" y="8"/>
                  </a:cxn>
                  <a:cxn ang="0">
                    <a:pos x="0" y="21"/>
                  </a:cxn>
                  <a:cxn ang="0">
                    <a:pos x="4" y="26"/>
                  </a:cxn>
                </a:cxnLst>
                <a:rect l="0" t="0" r="r" b="b"/>
                <a:pathLst>
                  <a:path w="10" h="26">
                    <a:moveTo>
                      <a:pt x="4" y="26"/>
                    </a:moveTo>
                    <a:cubicBezTo>
                      <a:pt x="6" y="26"/>
                      <a:pt x="6" y="26"/>
                      <a:pt x="6" y="26"/>
                    </a:cubicBezTo>
                    <a:cubicBezTo>
                      <a:pt x="8" y="26"/>
                      <a:pt x="10" y="24"/>
                      <a:pt x="10" y="21"/>
                    </a:cubicBezTo>
                    <a:cubicBezTo>
                      <a:pt x="10" y="8"/>
                      <a:pt x="10" y="8"/>
                      <a:pt x="10" y="8"/>
                    </a:cubicBezTo>
                    <a:cubicBezTo>
                      <a:pt x="10" y="4"/>
                      <a:pt x="10" y="4"/>
                      <a:pt x="10" y="4"/>
                    </a:cubicBezTo>
                    <a:cubicBezTo>
                      <a:pt x="10" y="2"/>
                      <a:pt x="8" y="0"/>
                      <a:pt x="6" y="0"/>
                    </a:cubicBezTo>
                    <a:cubicBezTo>
                      <a:pt x="4" y="0"/>
                      <a:pt x="4" y="0"/>
                      <a:pt x="4" y="0"/>
                    </a:cubicBezTo>
                    <a:cubicBezTo>
                      <a:pt x="2" y="0"/>
                      <a:pt x="0" y="2"/>
                      <a:pt x="0" y="4"/>
                    </a:cubicBezTo>
                    <a:cubicBezTo>
                      <a:pt x="0" y="8"/>
                      <a:pt x="0" y="8"/>
                      <a:pt x="0" y="8"/>
                    </a:cubicBezTo>
                    <a:cubicBezTo>
                      <a:pt x="0" y="21"/>
                      <a:pt x="0" y="21"/>
                      <a:pt x="0" y="21"/>
                    </a:cubicBezTo>
                    <a:cubicBezTo>
                      <a:pt x="0" y="24"/>
                      <a:pt x="2" y="26"/>
                      <a:pt x="4" y="26"/>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3" name="Freeform 86"/>
              <p:cNvSpPr>
                <a:spLocks noEditPoints="1"/>
              </p:cNvSpPr>
              <p:nvPr/>
            </p:nvSpPr>
            <p:spPr bwMode="auto">
              <a:xfrm>
                <a:off x="2933700" y="844550"/>
                <a:ext cx="247650" cy="225425"/>
              </a:xfrm>
              <a:custGeom>
                <a:avLst/>
                <a:gdLst/>
                <a:ahLst/>
                <a:cxnLst>
                  <a:cxn ang="0">
                    <a:pos x="105" y="96"/>
                  </a:cxn>
                  <a:cxn ang="0">
                    <a:pos x="7" y="96"/>
                  </a:cxn>
                  <a:cxn ang="0">
                    <a:pos x="7" y="29"/>
                  </a:cxn>
                  <a:cxn ang="0">
                    <a:pos x="105" y="29"/>
                  </a:cxn>
                  <a:cxn ang="0">
                    <a:pos x="105" y="96"/>
                  </a:cxn>
                  <a:cxn ang="0">
                    <a:pos x="105" y="96"/>
                  </a:cxn>
                  <a:cxn ang="0">
                    <a:pos x="105" y="0"/>
                  </a:cxn>
                  <a:cxn ang="0">
                    <a:pos x="94" y="0"/>
                  </a:cxn>
                  <a:cxn ang="0">
                    <a:pos x="94" y="14"/>
                  </a:cxn>
                  <a:cxn ang="0">
                    <a:pos x="86" y="21"/>
                  </a:cxn>
                  <a:cxn ang="0">
                    <a:pos x="84" y="21"/>
                  </a:cxn>
                  <a:cxn ang="0">
                    <a:pos x="76" y="12"/>
                  </a:cxn>
                  <a:cxn ang="0">
                    <a:pos x="76" y="0"/>
                  </a:cxn>
                  <a:cxn ang="0">
                    <a:pos x="37" y="0"/>
                  </a:cxn>
                  <a:cxn ang="0">
                    <a:pos x="37" y="13"/>
                  </a:cxn>
                  <a:cxn ang="0">
                    <a:pos x="29" y="21"/>
                  </a:cxn>
                  <a:cxn ang="0">
                    <a:pos x="28" y="21"/>
                  </a:cxn>
                  <a:cxn ang="0">
                    <a:pos x="20" y="13"/>
                  </a:cxn>
                  <a:cxn ang="0">
                    <a:pos x="20" y="0"/>
                  </a:cxn>
                  <a:cxn ang="0">
                    <a:pos x="7" y="0"/>
                  </a:cxn>
                  <a:cxn ang="0">
                    <a:pos x="0" y="7"/>
                  </a:cxn>
                  <a:cxn ang="0">
                    <a:pos x="0" y="96"/>
                  </a:cxn>
                  <a:cxn ang="0">
                    <a:pos x="7" y="103"/>
                  </a:cxn>
                  <a:cxn ang="0">
                    <a:pos x="105" y="103"/>
                  </a:cxn>
                  <a:cxn ang="0">
                    <a:pos x="113" y="96"/>
                  </a:cxn>
                  <a:cxn ang="0">
                    <a:pos x="113" y="7"/>
                  </a:cxn>
                  <a:cxn ang="0">
                    <a:pos x="105" y="0"/>
                  </a:cxn>
                </a:cxnLst>
                <a:rect l="0" t="0" r="r" b="b"/>
                <a:pathLst>
                  <a:path w="113" h="103">
                    <a:moveTo>
                      <a:pt x="105" y="96"/>
                    </a:moveTo>
                    <a:cubicBezTo>
                      <a:pt x="7" y="96"/>
                      <a:pt x="7" y="96"/>
                      <a:pt x="7" y="96"/>
                    </a:cubicBezTo>
                    <a:cubicBezTo>
                      <a:pt x="7" y="29"/>
                      <a:pt x="7" y="29"/>
                      <a:pt x="7" y="29"/>
                    </a:cubicBezTo>
                    <a:cubicBezTo>
                      <a:pt x="105" y="29"/>
                      <a:pt x="105" y="29"/>
                      <a:pt x="105" y="29"/>
                    </a:cubicBezTo>
                    <a:cubicBezTo>
                      <a:pt x="105" y="96"/>
                      <a:pt x="105" y="96"/>
                      <a:pt x="105" y="96"/>
                    </a:cubicBezTo>
                    <a:cubicBezTo>
                      <a:pt x="105" y="96"/>
                      <a:pt x="105" y="96"/>
                      <a:pt x="105" y="96"/>
                    </a:cubicBezTo>
                    <a:moveTo>
                      <a:pt x="105" y="0"/>
                    </a:moveTo>
                    <a:cubicBezTo>
                      <a:pt x="94" y="0"/>
                      <a:pt x="94" y="0"/>
                      <a:pt x="94" y="0"/>
                    </a:cubicBezTo>
                    <a:cubicBezTo>
                      <a:pt x="94" y="14"/>
                      <a:pt x="94" y="14"/>
                      <a:pt x="94" y="14"/>
                    </a:cubicBezTo>
                    <a:cubicBezTo>
                      <a:pt x="94" y="18"/>
                      <a:pt x="90" y="21"/>
                      <a:pt x="86" y="21"/>
                    </a:cubicBezTo>
                    <a:cubicBezTo>
                      <a:pt x="84" y="21"/>
                      <a:pt x="84" y="21"/>
                      <a:pt x="84" y="21"/>
                    </a:cubicBezTo>
                    <a:cubicBezTo>
                      <a:pt x="80" y="21"/>
                      <a:pt x="76" y="17"/>
                      <a:pt x="76" y="12"/>
                    </a:cubicBezTo>
                    <a:cubicBezTo>
                      <a:pt x="76" y="0"/>
                      <a:pt x="76" y="0"/>
                      <a:pt x="76" y="0"/>
                    </a:cubicBezTo>
                    <a:cubicBezTo>
                      <a:pt x="37" y="0"/>
                      <a:pt x="37" y="0"/>
                      <a:pt x="37" y="0"/>
                    </a:cubicBezTo>
                    <a:cubicBezTo>
                      <a:pt x="37" y="13"/>
                      <a:pt x="37" y="13"/>
                      <a:pt x="37" y="13"/>
                    </a:cubicBezTo>
                    <a:cubicBezTo>
                      <a:pt x="37" y="17"/>
                      <a:pt x="34" y="21"/>
                      <a:pt x="29" y="21"/>
                    </a:cubicBezTo>
                    <a:cubicBezTo>
                      <a:pt x="28" y="21"/>
                      <a:pt x="28" y="21"/>
                      <a:pt x="28" y="21"/>
                    </a:cubicBezTo>
                    <a:cubicBezTo>
                      <a:pt x="23" y="21"/>
                      <a:pt x="20" y="17"/>
                      <a:pt x="20" y="13"/>
                    </a:cubicBezTo>
                    <a:cubicBezTo>
                      <a:pt x="20" y="0"/>
                      <a:pt x="20" y="0"/>
                      <a:pt x="20" y="0"/>
                    </a:cubicBezTo>
                    <a:cubicBezTo>
                      <a:pt x="7" y="0"/>
                      <a:pt x="7" y="0"/>
                      <a:pt x="7" y="0"/>
                    </a:cubicBezTo>
                    <a:cubicBezTo>
                      <a:pt x="3" y="0"/>
                      <a:pt x="0" y="3"/>
                      <a:pt x="0" y="7"/>
                    </a:cubicBezTo>
                    <a:cubicBezTo>
                      <a:pt x="0" y="96"/>
                      <a:pt x="0" y="96"/>
                      <a:pt x="0" y="96"/>
                    </a:cubicBezTo>
                    <a:cubicBezTo>
                      <a:pt x="0" y="100"/>
                      <a:pt x="3" y="103"/>
                      <a:pt x="7" y="103"/>
                    </a:cubicBezTo>
                    <a:cubicBezTo>
                      <a:pt x="105" y="103"/>
                      <a:pt x="105" y="103"/>
                      <a:pt x="105" y="103"/>
                    </a:cubicBezTo>
                    <a:cubicBezTo>
                      <a:pt x="109" y="103"/>
                      <a:pt x="113" y="100"/>
                      <a:pt x="113" y="96"/>
                    </a:cubicBezTo>
                    <a:cubicBezTo>
                      <a:pt x="113" y="7"/>
                      <a:pt x="113" y="7"/>
                      <a:pt x="113" y="7"/>
                    </a:cubicBezTo>
                    <a:cubicBezTo>
                      <a:pt x="113" y="3"/>
                      <a:pt x="109" y="0"/>
                      <a:pt x="105"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4" name="Freeform 87"/>
              <p:cNvSpPr>
                <a:spLocks/>
              </p:cNvSpPr>
              <p:nvPr/>
            </p:nvSpPr>
            <p:spPr bwMode="auto">
              <a:xfrm>
                <a:off x="3062288" y="927100"/>
                <a:ext cx="33338"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5" y="13"/>
                      <a:pt x="15" y="13"/>
                      <a:pt x="15" y="12"/>
                    </a:cubicBezTo>
                    <a:cubicBezTo>
                      <a:pt x="15" y="1"/>
                      <a:pt x="15" y="1"/>
                      <a:pt x="15" y="1"/>
                    </a:cubicBezTo>
                    <a:cubicBezTo>
                      <a:pt x="15" y="1"/>
                      <a:pt x="15" y="0"/>
                      <a:pt x="14" y="0"/>
                    </a:cubicBezTo>
                    <a:cubicBezTo>
                      <a:pt x="1" y="0"/>
                      <a:pt x="1" y="0"/>
                      <a:pt x="1" y="0"/>
                    </a:cubicBezTo>
                    <a:cubicBezTo>
                      <a:pt x="1" y="0"/>
                      <a:pt x="0" y="1"/>
                      <a:pt x="0" y="1"/>
                    </a:cubicBezTo>
                    <a:cubicBezTo>
                      <a:pt x="0" y="12"/>
                      <a:pt x="0" y="12"/>
                      <a:pt x="0" y="12"/>
                    </a:cubicBezTo>
                    <a:cubicBezTo>
                      <a:pt x="0" y="13"/>
                      <a:pt x="1" y="13"/>
                      <a:pt x="1" y="13"/>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5" name="Freeform 88"/>
              <p:cNvSpPr>
                <a:spLocks/>
              </p:cNvSpPr>
              <p:nvPr/>
            </p:nvSpPr>
            <p:spPr bwMode="auto">
              <a:xfrm>
                <a:off x="3108325" y="927100"/>
                <a:ext cx="33338"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5" y="13"/>
                      <a:pt x="15" y="13"/>
                      <a:pt x="15" y="12"/>
                    </a:cubicBezTo>
                    <a:cubicBezTo>
                      <a:pt x="15" y="1"/>
                      <a:pt x="15" y="1"/>
                      <a:pt x="15" y="1"/>
                    </a:cubicBezTo>
                    <a:cubicBezTo>
                      <a:pt x="15" y="1"/>
                      <a:pt x="15" y="0"/>
                      <a:pt x="14" y="0"/>
                    </a:cubicBezTo>
                    <a:cubicBezTo>
                      <a:pt x="1" y="0"/>
                      <a:pt x="1" y="0"/>
                      <a:pt x="1" y="0"/>
                    </a:cubicBezTo>
                    <a:cubicBezTo>
                      <a:pt x="1" y="0"/>
                      <a:pt x="0" y="1"/>
                      <a:pt x="0" y="1"/>
                    </a:cubicBezTo>
                    <a:cubicBezTo>
                      <a:pt x="0" y="12"/>
                      <a:pt x="0" y="12"/>
                      <a:pt x="0" y="12"/>
                    </a:cubicBezTo>
                    <a:cubicBezTo>
                      <a:pt x="0" y="13"/>
                      <a:pt x="1" y="13"/>
                      <a:pt x="1" y="13"/>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6" name="Freeform 89"/>
              <p:cNvSpPr>
                <a:spLocks/>
              </p:cNvSpPr>
              <p:nvPr/>
            </p:nvSpPr>
            <p:spPr bwMode="auto">
              <a:xfrm>
                <a:off x="2971800" y="969963"/>
                <a:ext cx="31750"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4" y="13"/>
                      <a:pt x="15" y="12"/>
                      <a:pt x="15" y="12"/>
                    </a:cubicBezTo>
                    <a:cubicBezTo>
                      <a:pt x="15" y="1"/>
                      <a:pt x="15" y="1"/>
                      <a:pt x="15" y="1"/>
                    </a:cubicBezTo>
                    <a:cubicBezTo>
                      <a:pt x="15" y="0"/>
                      <a:pt x="14" y="0"/>
                      <a:pt x="14" y="0"/>
                    </a:cubicBezTo>
                    <a:cubicBezTo>
                      <a:pt x="1" y="0"/>
                      <a:pt x="1" y="0"/>
                      <a:pt x="1" y="0"/>
                    </a:cubicBezTo>
                    <a:cubicBezTo>
                      <a:pt x="0" y="0"/>
                      <a:pt x="0" y="0"/>
                      <a:pt x="0" y="1"/>
                    </a:cubicBezTo>
                    <a:cubicBezTo>
                      <a:pt x="0" y="12"/>
                      <a:pt x="0" y="12"/>
                      <a:pt x="0" y="12"/>
                    </a:cubicBezTo>
                    <a:cubicBezTo>
                      <a:pt x="0" y="12"/>
                      <a:pt x="0" y="13"/>
                      <a:pt x="1" y="13"/>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7" name="Freeform 90"/>
              <p:cNvSpPr>
                <a:spLocks/>
              </p:cNvSpPr>
              <p:nvPr/>
            </p:nvSpPr>
            <p:spPr bwMode="auto">
              <a:xfrm>
                <a:off x="3017838" y="969963"/>
                <a:ext cx="31750"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4" y="13"/>
                      <a:pt x="15" y="12"/>
                      <a:pt x="15" y="12"/>
                    </a:cubicBezTo>
                    <a:cubicBezTo>
                      <a:pt x="15" y="1"/>
                      <a:pt x="15" y="1"/>
                      <a:pt x="15" y="1"/>
                    </a:cubicBezTo>
                    <a:cubicBezTo>
                      <a:pt x="15" y="0"/>
                      <a:pt x="14" y="0"/>
                      <a:pt x="14" y="0"/>
                    </a:cubicBezTo>
                    <a:cubicBezTo>
                      <a:pt x="1" y="0"/>
                      <a:pt x="1" y="0"/>
                      <a:pt x="1" y="0"/>
                    </a:cubicBezTo>
                    <a:cubicBezTo>
                      <a:pt x="1" y="0"/>
                      <a:pt x="0" y="0"/>
                      <a:pt x="0" y="1"/>
                    </a:cubicBezTo>
                    <a:cubicBezTo>
                      <a:pt x="0" y="12"/>
                      <a:pt x="0" y="12"/>
                      <a:pt x="0" y="12"/>
                    </a:cubicBezTo>
                    <a:cubicBezTo>
                      <a:pt x="0" y="12"/>
                      <a:pt x="1" y="13"/>
                      <a:pt x="1" y="13"/>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8" name="Freeform 91"/>
              <p:cNvSpPr>
                <a:spLocks/>
              </p:cNvSpPr>
              <p:nvPr/>
            </p:nvSpPr>
            <p:spPr bwMode="auto">
              <a:xfrm>
                <a:off x="3062288" y="969963"/>
                <a:ext cx="33338"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5" y="13"/>
                      <a:pt x="15" y="12"/>
                      <a:pt x="15" y="12"/>
                    </a:cubicBezTo>
                    <a:cubicBezTo>
                      <a:pt x="15" y="1"/>
                      <a:pt x="15" y="1"/>
                      <a:pt x="15" y="1"/>
                    </a:cubicBezTo>
                    <a:cubicBezTo>
                      <a:pt x="15" y="0"/>
                      <a:pt x="15" y="0"/>
                      <a:pt x="14" y="0"/>
                    </a:cubicBezTo>
                    <a:cubicBezTo>
                      <a:pt x="1" y="0"/>
                      <a:pt x="1" y="0"/>
                      <a:pt x="1" y="0"/>
                    </a:cubicBezTo>
                    <a:cubicBezTo>
                      <a:pt x="1" y="0"/>
                      <a:pt x="0" y="0"/>
                      <a:pt x="0" y="1"/>
                    </a:cubicBezTo>
                    <a:cubicBezTo>
                      <a:pt x="0" y="12"/>
                      <a:pt x="0" y="12"/>
                      <a:pt x="0" y="12"/>
                    </a:cubicBezTo>
                    <a:cubicBezTo>
                      <a:pt x="0" y="12"/>
                      <a:pt x="1" y="13"/>
                      <a:pt x="1" y="13"/>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89" name="Freeform 92"/>
              <p:cNvSpPr>
                <a:spLocks/>
              </p:cNvSpPr>
              <p:nvPr/>
            </p:nvSpPr>
            <p:spPr bwMode="auto">
              <a:xfrm>
                <a:off x="3108325" y="969963"/>
                <a:ext cx="33338" cy="28575"/>
              </a:xfrm>
              <a:custGeom>
                <a:avLst/>
                <a:gdLst/>
                <a:ahLst/>
                <a:cxnLst>
                  <a:cxn ang="0">
                    <a:pos x="1" y="13"/>
                  </a:cxn>
                  <a:cxn ang="0">
                    <a:pos x="14" y="13"/>
                  </a:cxn>
                  <a:cxn ang="0">
                    <a:pos x="15" y="12"/>
                  </a:cxn>
                  <a:cxn ang="0">
                    <a:pos x="15" y="1"/>
                  </a:cxn>
                  <a:cxn ang="0">
                    <a:pos x="14" y="0"/>
                  </a:cxn>
                  <a:cxn ang="0">
                    <a:pos x="1" y="0"/>
                  </a:cxn>
                  <a:cxn ang="0">
                    <a:pos x="0" y="1"/>
                  </a:cxn>
                  <a:cxn ang="0">
                    <a:pos x="0" y="12"/>
                  </a:cxn>
                  <a:cxn ang="0">
                    <a:pos x="1" y="13"/>
                  </a:cxn>
                </a:cxnLst>
                <a:rect l="0" t="0" r="r" b="b"/>
                <a:pathLst>
                  <a:path w="15" h="13">
                    <a:moveTo>
                      <a:pt x="1" y="13"/>
                    </a:moveTo>
                    <a:cubicBezTo>
                      <a:pt x="14" y="13"/>
                      <a:pt x="14" y="13"/>
                      <a:pt x="14" y="13"/>
                    </a:cubicBezTo>
                    <a:cubicBezTo>
                      <a:pt x="15" y="13"/>
                      <a:pt x="15" y="12"/>
                      <a:pt x="15" y="12"/>
                    </a:cubicBezTo>
                    <a:cubicBezTo>
                      <a:pt x="15" y="1"/>
                      <a:pt x="15" y="1"/>
                      <a:pt x="15" y="1"/>
                    </a:cubicBezTo>
                    <a:cubicBezTo>
                      <a:pt x="15" y="0"/>
                      <a:pt x="15" y="0"/>
                      <a:pt x="14" y="0"/>
                    </a:cubicBezTo>
                    <a:cubicBezTo>
                      <a:pt x="1" y="0"/>
                      <a:pt x="1" y="0"/>
                      <a:pt x="1" y="0"/>
                    </a:cubicBezTo>
                    <a:cubicBezTo>
                      <a:pt x="1" y="0"/>
                      <a:pt x="0" y="0"/>
                      <a:pt x="0" y="1"/>
                    </a:cubicBezTo>
                    <a:cubicBezTo>
                      <a:pt x="0" y="12"/>
                      <a:pt x="0" y="12"/>
                      <a:pt x="0" y="12"/>
                    </a:cubicBezTo>
                    <a:cubicBezTo>
                      <a:pt x="0" y="12"/>
                      <a:pt x="1" y="13"/>
                      <a:pt x="1" y="13"/>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0" name="Freeform 93"/>
              <p:cNvSpPr>
                <a:spLocks/>
              </p:cNvSpPr>
              <p:nvPr/>
            </p:nvSpPr>
            <p:spPr bwMode="auto">
              <a:xfrm>
                <a:off x="2971800" y="1009650"/>
                <a:ext cx="31750" cy="26988"/>
              </a:xfrm>
              <a:custGeom>
                <a:avLst/>
                <a:gdLst/>
                <a:ahLst/>
                <a:cxnLst>
                  <a:cxn ang="0">
                    <a:pos x="14" y="0"/>
                  </a:cxn>
                  <a:cxn ang="0">
                    <a:pos x="1" y="0"/>
                  </a:cxn>
                  <a:cxn ang="0">
                    <a:pos x="0" y="1"/>
                  </a:cxn>
                  <a:cxn ang="0">
                    <a:pos x="0" y="12"/>
                  </a:cxn>
                  <a:cxn ang="0">
                    <a:pos x="1" y="13"/>
                  </a:cxn>
                  <a:cxn ang="0">
                    <a:pos x="14" y="13"/>
                  </a:cxn>
                  <a:cxn ang="0">
                    <a:pos x="15" y="12"/>
                  </a:cxn>
                  <a:cxn ang="0">
                    <a:pos x="15" y="1"/>
                  </a:cxn>
                  <a:cxn ang="0">
                    <a:pos x="14" y="0"/>
                  </a:cxn>
                </a:cxnLst>
                <a:rect l="0" t="0" r="r" b="b"/>
                <a:pathLst>
                  <a:path w="15" h="13">
                    <a:moveTo>
                      <a:pt x="14" y="0"/>
                    </a:moveTo>
                    <a:cubicBezTo>
                      <a:pt x="1" y="0"/>
                      <a:pt x="1" y="0"/>
                      <a:pt x="1" y="0"/>
                    </a:cubicBezTo>
                    <a:cubicBezTo>
                      <a:pt x="0" y="0"/>
                      <a:pt x="0" y="1"/>
                      <a:pt x="0" y="1"/>
                    </a:cubicBezTo>
                    <a:cubicBezTo>
                      <a:pt x="0" y="12"/>
                      <a:pt x="0" y="12"/>
                      <a:pt x="0" y="12"/>
                    </a:cubicBezTo>
                    <a:cubicBezTo>
                      <a:pt x="0" y="13"/>
                      <a:pt x="0" y="13"/>
                      <a:pt x="1" y="13"/>
                    </a:cubicBezTo>
                    <a:cubicBezTo>
                      <a:pt x="14" y="13"/>
                      <a:pt x="14" y="13"/>
                      <a:pt x="14" y="13"/>
                    </a:cubicBezTo>
                    <a:cubicBezTo>
                      <a:pt x="14" y="13"/>
                      <a:pt x="15" y="13"/>
                      <a:pt x="15" y="12"/>
                    </a:cubicBezTo>
                    <a:cubicBezTo>
                      <a:pt x="15" y="1"/>
                      <a:pt x="15" y="1"/>
                      <a:pt x="15" y="1"/>
                    </a:cubicBezTo>
                    <a:cubicBezTo>
                      <a:pt x="15" y="1"/>
                      <a:pt x="14" y="0"/>
                      <a:pt x="14"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1" name="Freeform 94"/>
              <p:cNvSpPr>
                <a:spLocks/>
              </p:cNvSpPr>
              <p:nvPr/>
            </p:nvSpPr>
            <p:spPr bwMode="auto">
              <a:xfrm>
                <a:off x="3017838" y="1009650"/>
                <a:ext cx="31750" cy="26988"/>
              </a:xfrm>
              <a:custGeom>
                <a:avLst/>
                <a:gdLst/>
                <a:ahLst/>
                <a:cxnLst>
                  <a:cxn ang="0">
                    <a:pos x="14" y="0"/>
                  </a:cxn>
                  <a:cxn ang="0">
                    <a:pos x="1" y="0"/>
                  </a:cxn>
                  <a:cxn ang="0">
                    <a:pos x="0" y="1"/>
                  </a:cxn>
                  <a:cxn ang="0">
                    <a:pos x="0" y="12"/>
                  </a:cxn>
                  <a:cxn ang="0">
                    <a:pos x="1" y="13"/>
                  </a:cxn>
                  <a:cxn ang="0">
                    <a:pos x="14" y="13"/>
                  </a:cxn>
                  <a:cxn ang="0">
                    <a:pos x="15" y="12"/>
                  </a:cxn>
                  <a:cxn ang="0">
                    <a:pos x="15" y="1"/>
                  </a:cxn>
                  <a:cxn ang="0">
                    <a:pos x="14" y="0"/>
                  </a:cxn>
                </a:cxnLst>
                <a:rect l="0" t="0" r="r" b="b"/>
                <a:pathLst>
                  <a:path w="15" h="13">
                    <a:moveTo>
                      <a:pt x="14" y="0"/>
                    </a:moveTo>
                    <a:cubicBezTo>
                      <a:pt x="1" y="0"/>
                      <a:pt x="1" y="0"/>
                      <a:pt x="1" y="0"/>
                    </a:cubicBezTo>
                    <a:cubicBezTo>
                      <a:pt x="1" y="0"/>
                      <a:pt x="0" y="1"/>
                      <a:pt x="0" y="1"/>
                    </a:cubicBezTo>
                    <a:cubicBezTo>
                      <a:pt x="0" y="12"/>
                      <a:pt x="0" y="12"/>
                      <a:pt x="0" y="12"/>
                    </a:cubicBezTo>
                    <a:cubicBezTo>
                      <a:pt x="0" y="13"/>
                      <a:pt x="1" y="13"/>
                      <a:pt x="1" y="13"/>
                    </a:cubicBezTo>
                    <a:cubicBezTo>
                      <a:pt x="14" y="13"/>
                      <a:pt x="14" y="13"/>
                      <a:pt x="14" y="13"/>
                    </a:cubicBezTo>
                    <a:cubicBezTo>
                      <a:pt x="14" y="13"/>
                      <a:pt x="15" y="13"/>
                      <a:pt x="15" y="12"/>
                    </a:cubicBezTo>
                    <a:cubicBezTo>
                      <a:pt x="15" y="1"/>
                      <a:pt x="15" y="1"/>
                      <a:pt x="15" y="1"/>
                    </a:cubicBezTo>
                    <a:cubicBezTo>
                      <a:pt x="15" y="1"/>
                      <a:pt x="14" y="0"/>
                      <a:pt x="14"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2" name="Freeform 95"/>
              <p:cNvSpPr>
                <a:spLocks/>
              </p:cNvSpPr>
              <p:nvPr/>
            </p:nvSpPr>
            <p:spPr bwMode="auto">
              <a:xfrm>
                <a:off x="3062288" y="1009650"/>
                <a:ext cx="33338" cy="26988"/>
              </a:xfrm>
              <a:custGeom>
                <a:avLst/>
                <a:gdLst/>
                <a:ahLst/>
                <a:cxnLst>
                  <a:cxn ang="0">
                    <a:pos x="14" y="0"/>
                  </a:cxn>
                  <a:cxn ang="0">
                    <a:pos x="1" y="0"/>
                  </a:cxn>
                  <a:cxn ang="0">
                    <a:pos x="0" y="1"/>
                  </a:cxn>
                  <a:cxn ang="0">
                    <a:pos x="0" y="12"/>
                  </a:cxn>
                  <a:cxn ang="0">
                    <a:pos x="1" y="13"/>
                  </a:cxn>
                  <a:cxn ang="0">
                    <a:pos x="14" y="13"/>
                  </a:cxn>
                  <a:cxn ang="0">
                    <a:pos x="15" y="12"/>
                  </a:cxn>
                  <a:cxn ang="0">
                    <a:pos x="15" y="1"/>
                  </a:cxn>
                  <a:cxn ang="0">
                    <a:pos x="14" y="0"/>
                  </a:cxn>
                </a:cxnLst>
                <a:rect l="0" t="0" r="r" b="b"/>
                <a:pathLst>
                  <a:path w="15" h="13">
                    <a:moveTo>
                      <a:pt x="14" y="0"/>
                    </a:moveTo>
                    <a:cubicBezTo>
                      <a:pt x="1" y="0"/>
                      <a:pt x="1" y="0"/>
                      <a:pt x="1" y="0"/>
                    </a:cubicBezTo>
                    <a:cubicBezTo>
                      <a:pt x="1" y="0"/>
                      <a:pt x="0" y="1"/>
                      <a:pt x="0" y="1"/>
                    </a:cubicBezTo>
                    <a:cubicBezTo>
                      <a:pt x="0" y="12"/>
                      <a:pt x="0" y="12"/>
                      <a:pt x="0" y="12"/>
                    </a:cubicBezTo>
                    <a:cubicBezTo>
                      <a:pt x="0" y="13"/>
                      <a:pt x="1" y="13"/>
                      <a:pt x="1" y="13"/>
                    </a:cubicBezTo>
                    <a:cubicBezTo>
                      <a:pt x="14" y="13"/>
                      <a:pt x="14" y="13"/>
                      <a:pt x="14" y="13"/>
                    </a:cubicBezTo>
                    <a:cubicBezTo>
                      <a:pt x="15" y="13"/>
                      <a:pt x="15" y="13"/>
                      <a:pt x="15" y="12"/>
                    </a:cubicBezTo>
                    <a:cubicBezTo>
                      <a:pt x="15" y="1"/>
                      <a:pt x="15" y="1"/>
                      <a:pt x="15" y="1"/>
                    </a:cubicBezTo>
                    <a:cubicBezTo>
                      <a:pt x="15" y="1"/>
                      <a:pt x="15" y="0"/>
                      <a:pt x="14"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3" name="Freeform 96"/>
              <p:cNvSpPr>
                <a:spLocks/>
              </p:cNvSpPr>
              <p:nvPr/>
            </p:nvSpPr>
            <p:spPr bwMode="auto">
              <a:xfrm>
                <a:off x="3108325" y="1009650"/>
                <a:ext cx="33338" cy="26988"/>
              </a:xfrm>
              <a:custGeom>
                <a:avLst/>
                <a:gdLst/>
                <a:ahLst/>
                <a:cxnLst>
                  <a:cxn ang="0">
                    <a:pos x="14" y="0"/>
                  </a:cxn>
                  <a:cxn ang="0">
                    <a:pos x="1" y="0"/>
                  </a:cxn>
                  <a:cxn ang="0">
                    <a:pos x="0" y="1"/>
                  </a:cxn>
                  <a:cxn ang="0">
                    <a:pos x="0" y="12"/>
                  </a:cxn>
                  <a:cxn ang="0">
                    <a:pos x="1" y="13"/>
                  </a:cxn>
                  <a:cxn ang="0">
                    <a:pos x="14" y="13"/>
                  </a:cxn>
                  <a:cxn ang="0">
                    <a:pos x="15" y="12"/>
                  </a:cxn>
                  <a:cxn ang="0">
                    <a:pos x="15" y="1"/>
                  </a:cxn>
                  <a:cxn ang="0">
                    <a:pos x="14" y="0"/>
                  </a:cxn>
                </a:cxnLst>
                <a:rect l="0" t="0" r="r" b="b"/>
                <a:pathLst>
                  <a:path w="15" h="13">
                    <a:moveTo>
                      <a:pt x="14" y="0"/>
                    </a:moveTo>
                    <a:cubicBezTo>
                      <a:pt x="1" y="0"/>
                      <a:pt x="1" y="0"/>
                      <a:pt x="1" y="0"/>
                    </a:cubicBezTo>
                    <a:cubicBezTo>
                      <a:pt x="1" y="0"/>
                      <a:pt x="0" y="1"/>
                      <a:pt x="0" y="1"/>
                    </a:cubicBezTo>
                    <a:cubicBezTo>
                      <a:pt x="0" y="12"/>
                      <a:pt x="0" y="12"/>
                      <a:pt x="0" y="12"/>
                    </a:cubicBezTo>
                    <a:cubicBezTo>
                      <a:pt x="0" y="13"/>
                      <a:pt x="1" y="13"/>
                      <a:pt x="1" y="13"/>
                    </a:cubicBezTo>
                    <a:cubicBezTo>
                      <a:pt x="14" y="13"/>
                      <a:pt x="14" y="13"/>
                      <a:pt x="14" y="13"/>
                    </a:cubicBezTo>
                    <a:cubicBezTo>
                      <a:pt x="15" y="13"/>
                      <a:pt x="15" y="13"/>
                      <a:pt x="15" y="12"/>
                    </a:cubicBezTo>
                    <a:cubicBezTo>
                      <a:pt x="15" y="1"/>
                      <a:pt x="15" y="1"/>
                      <a:pt x="15" y="1"/>
                    </a:cubicBezTo>
                    <a:cubicBezTo>
                      <a:pt x="15" y="1"/>
                      <a:pt x="15" y="0"/>
                      <a:pt x="14"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4" name="Freeform 97"/>
              <p:cNvSpPr>
                <a:spLocks/>
              </p:cNvSpPr>
              <p:nvPr/>
            </p:nvSpPr>
            <p:spPr bwMode="auto">
              <a:xfrm>
                <a:off x="2273300" y="2924175"/>
                <a:ext cx="19050" cy="44450"/>
              </a:xfrm>
              <a:custGeom>
                <a:avLst/>
                <a:gdLst/>
                <a:ahLst/>
                <a:cxnLst>
                  <a:cxn ang="0">
                    <a:pos x="4" y="20"/>
                  </a:cxn>
                  <a:cxn ang="0">
                    <a:pos x="5" y="20"/>
                  </a:cxn>
                  <a:cxn ang="0">
                    <a:pos x="9" y="17"/>
                  </a:cxn>
                  <a:cxn ang="0">
                    <a:pos x="9" y="7"/>
                  </a:cxn>
                  <a:cxn ang="0">
                    <a:pos x="9" y="4"/>
                  </a:cxn>
                  <a:cxn ang="0">
                    <a:pos x="5" y="0"/>
                  </a:cxn>
                  <a:cxn ang="0">
                    <a:pos x="4" y="0"/>
                  </a:cxn>
                  <a:cxn ang="0">
                    <a:pos x="0" y="4"/>
                  </a:cxn>
                  <a:cxn ang="0">
                    <a:pos x="0" y="7"/>
                  </a:cxn>
                  <a:cxn ang="0">
                    <a:pos x="0" y="17"/>
                  </a:cxn>
                  <a:cxn ang="0">
                    <a:pos x="4" y="20"/>
                  </a:cxn>
                </a:cxnLst>
                <a:rect l="0" t="0" r="r" b="b"/>
                <a:pathLst>
                  <a:path w="9" h="20">
                    <a:moveTo>
                      <a:pt x="4" y="20"/>
                    </a:moveTo>
                    <a:cubicBezTo>
                      <a:pt x="5" y="20"/>
                      <a:pt x="5" y="20"/>
                      <a:pt x="5" y="20"/>
                    </a:cubicBezTo>
                    <a:cubicBezTo>
                      <a:pt x="7" y="20"/>
                      <a:pt x="9" y="19"/>
                      <a:pt x="9" y="17"/>
                    </a:cubicBezTo>
                    <a:cubicBezTo>
                      <a:pt x="9" y="7"/>
                      <a:pt x="9" y="7"/>
                      <a:pt x="9" y="7"/>
                    </a:cubicBezTo>
                    <a:cubicBezTo>
                      <a:pt x="9" y="4"/>
                      <a:pt x="9" y="4"/>
                      <a:pt x="9" y="4"/>
                    </a:cubicBezTo>
                    <a:cubicBezTo>
                      <a:pt x="9" y="2"/>
                      <a:pt x="7" y="0"/>
                      <a:pt x="5" y="0"/>
                    </a:cubicBezTo>
                    <a:cubicBezTo>
                      <a:pt x="4" y="0"/>
                      <a:pt x="4" y="0"/>
                      <a:pt x="4" y="0"/>
                    </a:cubicBezTo>
                    <a:cubicBezTo>
                      <a:pt x="2" y="0"/>
                      <a:pt x="0" y="2"/>
                      <a:pt x="0" y="4"/>
                    </a:cubicBezTo>
                    <a:cubicBezTo>
                      <a:pt x="0" y="7"/>
                      <a:pt x="0" y="7"/>
                      <a:pt x="0" y="7"/>
                    </a:cubicBezTo>
                    <a:cubicBezTo>
                      <a:pt x="0" y="17"/>
                      <a:pt x="0" y="17"/>
                      <a:pt x="0" y="17"/>
                    </a:cubicBezTo>
                    <a:cubicBezTo>
                      <a:pt x="0" y="19"/>
                      <a:pt x="2" y="20"/>
                      <a:pt x="4" y="2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5" name="Freeform 98"/>
              <p:cNvSpPr>
                <a:spLocks/>
              </p:cNvSpPr>
              <p:nvPr/>
            </p:nvSpPr>
            <p:spPr bwMode="auto">
              <a:xfrm>
                <a:off x="2371725" y="2924175"/>
                <a:ext cx="17463" cy="44450"/>
              </a:xfrm>
              <a:custGeom>
                <a:avLst/>
                <a:gdLst/>
                <a:ahLst/>
                <a:cxnLst>
                  <a:cxn ang="0">
                    <a:pos x="3" y="20"/>
                  </a:cxn>
                  <a:cxn ang="0">
                    <a:pos x="4" y="20"/>
                  </a:cxn>
                  <a:cxn ang="0">
                    <a:pos x="8" y="17"/>
                  </a:cxn>
                  <a:cxn ang="0">
                    <a:pos x="8" y="6"/>
                  </a:cxn>
                  <a:cxn ang="0">
                    <a:pos x="8" y="3"/>
                  </a:cxn>
                  <a:cxn ang="0">
                    <a:pos x="4" y="0"/>
                  </a:cxn>
                  <a:cxn ang="0">
                    <a:pos x="3" y="0"/>
                  </a:cxn>
                  <a:cxn ang="0">
                    <a:pos x="0" y="3"/>
                  </a:cxn>
                  <a:cxn ang="0">
                    <a:pos x="0" y="6"/>
                  </a:cxn>
                  <a:cxn ang="0">
                    <a:pos x="0" y="17"/>
                  </a:cxn>
                  <a:cxn ang="0">
                    <a:pos x="3" y="20"/>
                  </a:cxn>
                </a:cxnLst>
                <a:rect l="0" t="0" r="r" b="b"/>
                <a:pathLst>
                  <a:path w="8" h="20">
                    <a:moveTo>
                      <a:pt x="3" y="20"/>
                    </a:moveTo>
                    <a:cubicBezTo>
                      <a:pt x="4" y="20"/>
                      <a:pt x="4" y="20"/>
                      <a:pt x="4" y="20"/>
                    </a:cubicBezTo>
                    <a:cubicBezTo>
                      <a:pt x="6" y="20"/>
                      <a:pt x="8" y="19"/>
                      <a:pt x="8" y="17"/>
                    </a:cubicBezTo>
                    <a:cubicBezTo>
                      <a:pt x="8" y="6"/>
                      <a:pt x="8" y="6"/>
                      <a:pt x="8" y="6"/>
                    </a:cubicBezTo>
                    <a:cubicBezTo>
                      <a:pt x="8" y="3"/>
                      <a:pt x="8" y="3"/>
                      <a:pt x="8" y="3"/>
                    </a:cubicBezTo>
                    <a:cubicBezTo>
                      <a:pt x="8" y="2"/>
                      <a:pt x="6" y="0"/>
                      <a:pt x="4" y="0"/>
                    </a:cubicBezTo>
                    <a:cubicBezTo>
                      <a:pt x="3" y="0"/>
                      <a:pt x="3" y="0"/>
                      <a:pt x="3" y="0"/>
                    </a:cubicBezTo>
                    <a:cubicBezTo>
                      <a:pt x="1" y="0"/>
                      <a:pt x="0" y="2"/>
                      <a:pt x="0" y="3"/>
                    </a:cubicBezTo>
                    <a:cubicBezTo>
                      <a:pt x="0" y="6"/>
                      <a:pt x="0" y="6"/>
                      <a:pt x="0" y="6"/>
                    </a:cubicBezTo>
                    <a:cubicBezTo>
                      <a:pt x="0" y="17"/>
                      <a:pt x="0" y="17"/>
                      <a:pt x="0" y="17"/>
                    </a:cubicBezTo>
                    <a:cubicBezTo>
                      <a:pt x="0" y="19"/>
                      <a:pt x="1" y="20"/>
                      <a:pt x="3" y="2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6" name="Freeform 99"/>
              <p:cNvSpPr>
                <a:spLocks noEditPoints="1"/>
              </p:cNvSpPr>
              <p:nvPr/>
            </p:nvSpPr>
            <p:spPr bwMode="auto">
              <a:xfrm>
                <a:off x="2233613" y="2940050"/>
                <a:ext cx="193675" cy="174625"/>
              </a:xfrm>
              <a:custGeom>
                <a:avLst/>
                <a:gdLst/>
                <a:ahLst/>
                <a:cxnLst>
                  <a:cxn ang="0">
                    <a:pos x="83" y="75"/>
                  </a:cxn>
                  <a:cxn ang="0">
                    <a:pos x="6" y="75"/>
                  </a:cxn>
                  <a:cxn ang="0">
                    <a:pos x="6" y="23"/>
                  </a:cxn>
                  <a:cxn ang="0">
                    <a:pos x="83" y="23"/>
                  </a:cxn>
                  <a:cxn ang="0">
                    <a:pos x="83" y="75"/>
                  </a:cxn>
                  <a:cxn ang="0">
                    <a:pos x="83" y="75"/>
                  </a:cxn>
                  <a:cxn ang="0">
                    <a:pos x="83" y="0"/>
                  </a:cxn>
                  <a:cxn ang="0">
                    <a:pos x="74" y="0"/>
                  </a:cxn>
                  <a:cxn ang="0">
                    <a:pos x="74" y="11"/>
                  </a:cxn>
                  <a:cxn ang="0">
                    <a:pos x="67" y="16"/>
                  </a:cxn>
                  <a:cxn ang="0">
                    <a:pos x="66" y="16"/>
                  </a:cxn>
                  <a:cxn ang="0">
                    <a:pos x="60" y="10"/>
                  </a:cxn>
                  <a:cxn ang="0">
                    <a:pos x="60" y="0"/>
                  </a:cxn>
                  <a:cxn ang="0">
                    <a:pos x="29" y="0"/>
                  </a:cxn>
                  <a:cxn ang="0">
                    <a:pos x="29" y="10"/>
                  </a:cxn>
                  <a:cxn ang="0">
                    <a:pos x="23" y="16"/>
                  </a:cxn>
                  <a:cxn ang="0">
                    <a:pos x="22" y="16"/>
                  </a:cxn>
                  <a:cxn ang="0">
                    <a:pos x="16" y="10"/>
                  </a:cxn>
                  <a:cxn ang="0">
                    <a:pos x="16" y="0"/>
                  </a:cxn>
                  <a:cxn ang="0">
                    <a:pos x="6" y="0"/>
                  </a:cxn>
                  <a:cxn ang="0">
                    <a:pos x="0" y="6"/>
                  </a:cxn>
                  <a:cxn ang="0">
                    <a:pos x="0" y="75"/>
                  </a:cxn>
                  <a:cxn ang="0">
                    <a:pos x="6" y="80"/>
                  </a:cxn>
                  <a:cxn ang="0">
                    <a:pos x="83" y="80"/>
                  </a:cxn>
                  <a:cxn ang="0">
                    <a:pos x="88" y="75"/>
                  </a:cxn>
                  <a:cxn ang="0">
                    <a:pos x="88" y="6"/>
                  </a:cxn>
                  <a:cxn ang="0">
                    <a:pos x="83" y="0"/>
                  </a:cxn>
                </a:cxnLst>
                <a:rect l="0" t="0" r="r" b="b"/>
                <a:pathLst>
                  <a:path w="88" h="80">
                    <a:moveTo>
                      <a:pt x="83" y="75"/>
                    </a:moveTo>
                    <a:cubicBezTo>
                      <a:pt x="6" y="75"/>
                      <a:pt x="6" y="75"/>
                      <a:pt x="6" y="75"/>
                    </a:cubicBezTo>
                    <a:cubicBezTo>
                      <a:pt x="6" y="23"/>
                      <a:pt x="6" y="23"/>
                      <a:pt x="6" y="23"/>
                    </a:cubicBezTo>
                    <a:cubicBezTo>
                      <a:pt x="83" y="23"/>
                      <a:pt x="83" y="23"/>
                      <a:pt x="83" y="23"/>
                    </a:cubicBezTo>
                    <a:cubicBezTo>
                      <a:pt x="83" y="75"/>
                      <a:pt x="83" y="75"/>
                      <a:pt x="83" y="75"/>
                    </a:cubicBezTo>
                    <a:cubicBezTo>
                      <a:pt x="83" y="75"/>
                      <a:pt x="83" y="75"/>
                      <a:pt x="83" y="75"/>
                    </a:cubicBezTo>
                    <a:moveTo>
                      <a:pt x="83" y="0"/>
                    </a:moveTo>
                    <a:cubicBezTo>
                      <a:pt x="74" y="0"/>
                      <a:pt x="74" y="0"/>
                      <a:pt x="74" y="0"/>
                    </a:cubicBezTo>
                    <a:cubicBezTo>
                      <a:pt x="74" y="11"/>
                      <a:pt x="74" y="11"/>
                      <a:pt x="74" y="11"/>
                    </a:cubicBezTo>
                    <a:cubicBezTo>
                      <a:pt x="74" y="14"/>
                      <a:pt x="71" y="16"/>
                      <a:pt x="67" y="16"/>
                    </a:cubicBezTo>
                    <a:cubicBezTo>
                      <a:pt x="66" y="16"/>
                      <a:pt x="66" y="16"/>
                      <a:pt x="66" y="16"/>
                    </a:cubicBezTo>
                    <a:cubicBezTo>
                      <a:pt x="63" y="16"/>
                      <a:pt x="60" y="13"/>
                      <a:pt x="60" y="10"/>
                    </a:cubicBezTo>
                    <a:cubicBezTo>
                      <a:pt x="60" y="0"/>
                      <a:pt x="60" y="0"/>
                      <a:pt x="60" y="0"/>
                    </a:cubicBezTo>
                    <a:cubicBezTo>
                      <a:pt x="29" y="0"/>
                      <a:pt x="29" y="0"/>
                      <a:pt x="29" y="0"/>
                    </a:cubicBezTo>
                    <a:cubicBezTo>
                      <a:pt x="29" y="10"/>
                      <a:pt x="29" y="10"/>
                      <a:pt x="29" y="10"/>
                    </a:cubicBezTo>
                    <a:cubicBezTo>
                      <a:pt x="29" y="13"/>
                      <a:pt x="27" y="16"/>
                      <a:pt x="23" y="16"/>
                    </a:cubicBezTo>
                    <a:cubicBezTo>
                      <a:pt x="22" y="16"/>
                      <a:pt x="22" y="16"/>
                      <a:pt x="22" y="16"/>
                    </a:cubicBezTo>
                    <a:cubicBezTo>
                      <a:pt x="18" y="16"/>
                      <a:pt x="16" y="13"/>
                      <a:pt x="16" y="10"/>
                    </a:cubicBezTo>
                    <a:cubicBezTo>
                      <a:pt x="16" y="0"/>
                      <a:pt x="16" y="0"/>
                      <a:pt x="16" y="0"/>
                    </a:cubicBezTo>
                    <a:cubicBezTo>
                      <a:pt x="6" y="0"/>
                      <a:pt x="6" y="0"/>
                      <a:pt x="6" y="0"/>
                    </a:cubicBezTo>
                    <a:cubicBezTo>
                      <a:pt x="3" y="0"/>
                      <a:pt x="0" y="3"/>
                      <a:pt x="0" y="6"/>
                    </a:cubicBezTo>
                    <a:cubicBezTo>
                      <a:pt x="0" y="75"/>
                      <a:pt x="0" y="75"/>
                      <a:pt x="0" y="75"/>
                    </a:cubicBezTo>
                    <a:cubicBezTo>
                      <a:pt x="0" y="78"/>
                      <a:pt x="3" y="80"/>
                      <a:pt x="6" y="80"/>
                    </a:cubicBezTo>
                    <a:cubicBezTo>
                      <a:pt x="83" y="80"/>
                      <a:pt x="83" y="80"/>
                      <a:pt x="83" y="80"/>
                    </a:cubicBezTo>
                    <a:cubicBezTo>
                      <a:pt x="86" y="80"/>
                      <a:pt x="88" y="78"/>
                      <a:pt x="88" y="75"/>
                    </a:cubicBezTo>
                    <a:cubicBezTo>
                      <a:pt x="88" y="6"/>
                      <a:pt x="88" y="6"/>
                      <a:pt x="88" y="6"/>
                    </a:cubicBezTo>
                    <a:cubicBezTo>
                      <a:pt x="88" y="3"/>
                      <a:pt x="86" y="0"/>
                      <a:pt x="83"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7" name="Freeform 100"/>
              <p:cNvSpPr>
                <a:spLocks/>
              </p:cNvSpPr>
              <p:nvPr/>
            </p:nvSpPr>
            <p:spPr bwMode="auto">
              <a:xfrm>
                <a:off x="2335213" y="3005138"/>
                <a:ext cx="25400" cy="22225"/>
              </a:xfrm>
              <a:custGeom>
                <a:avLst/>
                <a:gdLst/>
                <a:ahLst/>
                <a:cxnLst>
                  <a:cxn ang="0">
                    <a:pos x="1" y="10"/>
                  </a:cxn>
                  <a:cxn ang="0">
                    <a:pos x="11" y="10"/>
                  </a:cxn>
                  <a:cxn ang="0">
                    <a:pos x="12" y="9"/>
                  </a:cxn>
                  <a:cxn ang="0">
                    <a:pos x="12" y="1"/>
                  </a:cxn>
                  <a:cxn ang="0">
                    <a:pos x="11" y="0"/>
                  </a:cxn>
                  <a:cxn ang="0">
                    <a:pos x="1" y="0"/>
                  </a:cxn>
                  <a:cxn ang="0">
                    <a:pos x="0" y="1"/>
                  </a:cxn>
                  <a:cxn ang="0">
                    <a:pos x="0" y="9"/>
                  </a:cxn>
                  <a:cxn ang="0">
                    <a:pos x="1" y="10"/>
                  </a:cxn>
                </a:cxnLst>
                <a:rect l="0" t="0" r="r" b="b"/>
                <a:pathLst>
                  <a:path w="12" h="10">
                    <a:moveTo>
                      <a:pt x="1" y="10"/>
                    </a:moveTo>
                    <a:cubicBezTo>
                      <a:pt x="11" y="10"/>
                      <a:pt x="11" y="10"/>
                      <a:pt x="11" y="10"/>
                    </a:cubicBezTo>
                    <a:cubicBezTo>
                      <a:pt x="12" y="10"/>
                      <a:pt x="12" y="10"/>
                      <a:pt x="12" y="9"/>
                    </a:cubicBezTo>
                    <a:cubicBezTo>
                      <a:pt x="12" y="1"/>
                      <a:pt x="12" y="1"/>
                      <a:pt x="12" y="1"/>
                    </a:cubicBezTo>
                    <a:cubicBezTo>
                      <a:pt x="12" y="0"/>
                      <a:pt x="12" y="0"/>
                      <a:pt x="11" y="0"/>
                    </a:cubicBezTo>
                    <a:cubicBezTo>
                      <a:pt x="1" y="0"/>
                      <a:pt x="1" y="0"/>
                      <a:pt x="1" y="0"/>
                    </a:cubicBezTo>
                    <a:cubicBezTo>
                      <a:pt x="1" y="0"/>
                      <a:pt x="0" y="0"/>
                      <a:pt x="0" y="1"/>
                    </a:cubicBezTo>
                    <a:cubicBezTo>
                      <a:pt x="0" y="9"/>
                      <a:pt x="0" y="9"/>
                      <a:pt x="0" y="9"/>
                    </a:cubicBezTo>
                    <a:cubicBezTo>
                      <a:pt x="0" y="10"/>
                      <a:pt x="1" y="10"/>
                      <a:pt x="1" y="1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8" name="Freeform 101"/>
              <p:cNvSpPr>
                <a:spLocks/>
              </p:cNvSpPr>
              <p:nvPr/>
            </p:nvSpPr>
            <p:spPr bwMode="auto">
              <a:xfrm>
                <a:off x="2371725" y="3005138"/>
                <a:ext cx="23813" cy="22225"/>
              </a:xfrm>
              <a:custGeom>
                <a:avLst/>
                <a:gdLst/>
                <a:ahLst/>
                <a:cxnLst>
                  <a:cxn ang="0">
                    <a:pos x="1" y="10"/>
                  </a:cxn>
                  <a:cxn ang="0">
                    <a:pos x="11" y="10"/>
                  </a:cxn>
                  <a:cxn ang="0">
                    <a:pos x="11" y="9"/>
                  </a:cxn>
                  <a:cxn ang="0">
                    <a:pos x="11" y="1"/>
                  </a:cxn>
                  <a:cxn ang="0">
                    <a:pos x="11" y="0"/>
                  </a:cxn>
                  <a:cxn ang="0">
                    <a:pos x="1" y="0"/>
                  </a:cxn>
                  <a:cxn ang="0">
                    <a:pos x="0" y="1"/>
                  </a:cxn>
                  <a:cxn ang="0">
                    <a:pos x="0" y="9"/>
                  </a:cxn>
                  <a:cxn ang="0">
                    <a:pos x="1" y="10"/>
                  </a:cxn>
                </a:cxnLst>
                <a:rect l="0" t="0" r="r" b="b"/>
                <a:pathLst>
                  <a:path w="11" h="10">
                    <a:moveTo>
                      <a:pt x="1" y="10"/>
                    </a:moveTo>
                    <a:cubicBezTo>
                      <a:pt x="11" y="10"/>
                      <a:pt x="11" y="10"/>
                      <a:pt x="11" y="10"/>
                    </a:cubicBezTo>
                    <a:cubicBezTo>
                      <a:pt x="11" y="10"/>
                      <a:pt x="11" y="10"/>
                      <a:pt x="11" y="9"/>
                    </a:cubicBezTo>
                    <a:cubicBezTo>
                      <a:pt x="11" y="1"/>
                      <a:pt x="11" y="1"/>
                      <a:pt x="11" y="1"/>
                    </a:cubicBezTo>
                    <a:cubicBezTo>
                      <a:pt x="11" y="0"/>
                      <a:pt x="11" y="0"/>
                      <a:pt x="11" y="0"/>
                    </a:cubicBezTo>
                    <a:cubicBezTo>
                      <a:pt x="1" y="0"/>
                      <a:pt x="1" y="0"/>
                      <a:pt x="1" y="0"/>
                    </a:cubicBezTo>
                    <a:cubicBezTo>
                      <a:pt x="0" y="0"/>
                      <a:pt x="0" y="0"/>
                      <a:pt x="0" y="1"/>
                    </a:cubicBezTo>
                    <a:cubicBezTo>
                      <a:pt x="0" y="9"/>
                      <a:pt x="0" y="9"/>
                      <a:pt x="0" y="9"/>
                    </a:cubicBezTo>
                    <a:cubicBezTo>
                      <a:pt x="0" y="10"/>
                      <a:pt x="0" y="10"/>
                      <a:pt x="1" y="1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199" name="Freeform 102"/>
              <p:cNvSpPr>
                <a:spLocks/>
              </p:cNvSpPr>
              <p:nvPr/>
            </p:nvSpPr>
            <p:spPr bwMode="auto">
              <a:xfrm>
                <a:off x="2262188" y="3036888"/>
                <a:ext cx="26988" cy="23813"/>
              </a:xfrm>
              <a:custGeom>
                <a:avLst/>
                <a:gdLst/>
                <a:ahLst/>
                <a:cxnLst>
                  <a:cxn ang="0">
                    <a:pos x="1" y="11"/>
                  </a:cxn>
                  <a:cxn ang="0">
                    <a:pos x="11" y="11"/>
                  </a:cxn>
                  <a:cxn ang="0">
                    <a:pos x="12" y="10"/>
                  </a:cxn>
                  <a:cxn ang="0">
                    <a:pos x="12" y="1"/>
                  </a:cxn>
                  <a:cxn ang="0">
                    <a:pos x="11" y="0"/>
                  </a:cxn>
                  <a:cxn ang="0">
                    <a:pos x="1" y="0"/>
                  </a:cxn>
                  <a:cxn ang="0">
                    <a:pos x="0" y="1"/>
                  </a:cxn>
                  <a:cxn ang="0">
                    <a:pos x="0" y="10"/>
                  </a:cxn>
                  <a:cxn ang="0">
                    <a:pos x="1" y="11"/>
                  </a:cxn>
                </a:cxnLst>
                <a:rect l="0" t="0" r="r" b="b"/>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1" y="0"/>
                      <a:pt x="0" y="1"/>
                      <a:pt x="0" y="1"/>
                    </a:cubicBezTo>
                    <a:cubicBezTo>
                      <a:pt x="0" y="10"/>
                      <a:pt x="0" y="10"/>
                      <a:pt x="0" y="10"/>
                    </a:cubicBezTo>
                    <a:cubicBezTo>
                      <a:pt x="0" y="10"/>
                      <a:pt x="1" y="11"/>
                      <a:pt x="1" y="11"/>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0" name="Freeform 103"/>
              <p:cNvSpPr>
                <a:spLocks/>
              </p:cNvSpPr>
              <p:nvPr/>
            </p:nvSpPr>
            <p:spPr bwMode="auto">
              <a:xfrm>
                <a:off x="2300288" y="3036888"/>
                <a:ext cx="23813" cy="23813"/>
              </a:xfrm>
              <a:custGeom>
                <a:avLst/>
                <a:gdLst/>
                <a:ahLst/>
                <a:cxnLst>
                  <a:cxn ang="0">
                    <a:pos x="1" y="11"/>
                  </a:cxn>
                  <a:cxn ang="0">
                    <a:pos x="11" y="11"/>
                  </a:cxn>
                  <a:cxn ang="0">
                    <a:pos x="11" y="10"/>
                  </a:cxn>
                  <a:cxn ang="0">
                    <a:pos x="11" y="1"/>
                  </a:cxn>
                  <a:cxn ang="0">
                    <a:pos x="11" y="0"/>
                  </a:cxn>
                  <a:cxn ang="0">
                    <a:pos x="1" y="0"/>
                  </a:cxn>
                  <a:cxn ang="0">
                    <a:pos x="0" y="1"/>
                  </a:cxn>
                  <a:cxn ang="0">
                    <a:pos x="0" y="10"/>
                  </a:cxn>
                  <a:cxn ang="0">
                    <a:pos x="1" y="11"/>
                  </a:cxn>
                </a:cxnLst>
                <a:rect l="0" t="0" r="r" b="b"/>
                <a:pathLst>
                  <a:path w="11" h="11">
                    <a:moveTo>
                      <a:pt x="1" y="11"/>
                    </a:moveTo>
                    <a:cubicBezTo>
                      <a:pt x="11" y="11"/>
                      <a:pt x="11" y="11"/>
                      <a:pt x="11" y="11"/>
                    </a:cubicBezTo>
                    <a:cubicBezTo>
                      <a:pt x="11" y="11"/>
                      <a:pt x="11" y="10"/>
                      <a:pt x="11" y="10"/>
                    </a:cubicBezTo>
                    <a:cubicBezTo>
                      <a:pt x="11" y="1"/>
                      <a:pt x="11" y="1"/>
                      <a:pt x="11" y="1"/>
                    </a:cubicBezTo>
                    <a:cubicBezTo>
                      <a:pt x="11" y="1"/>
                      <a:pt x="11" y="0"/>
                      <a:pt x="11" y="0"/>
                    </a:cubicBezTo>
                    <a:cubicBezTo>
                      <a:pt x="1" y="0"/>
                      <a:pt x="1" y="0"/>
                      <a:pt x="1" y="0"/>
                    </a:cubicBezTo>
                    <a:cubicBezTo>
                      <a:pt x="0" y="0"/>
                      <a:pt x="0" y="1"/>
                      <a:pt x="0" y="1"/>
                    </a:cubicBezTo>
                    <a:cubicBezTo>
                      <a:pt x="0" y="10"/>
                      <a:pt x="0" y="10"/>
                      <a:pt x="0" y="10"/>
                    </a:cubicBezTo>
                    <a:cubicBezTo>
                      <a:pt x="0" y="10"/>
                      <a:pt x="0" y="11"/>
                      <a:pt x="1" y="11"/>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1" name="Freeform 104"/>
              <p:cNvSpPr>
                <a:spLocks/>
              </p:cNvSpPr>
              <p:nvPr/>
            </p:nvSpPr>
            <p:spPr bwMode="auto">
              <a:xfrm>
                <a:off x="2335213" y="3036888"/>
                <a:ext cx="25400" cy="23813"/>
              </a:xfrm>
              <a:custGeom>
                <a:avLst/>
                <a:gdLst/>
                <a:ahLst/>
                <a:cxnLst>
                  <a:cxn ang="0">
                    <a:pos x="1" y="11"/>
                  </a:cxn>
                  <a:cxn ang="0">
                    <a:pos x="11" y="11"/>
                  </a:cxn>
                  <a:cxn ang="0">
                    <a:pos x="12" y="10"/>
                  </a:cxn>
                  <a:cxn ang="0">
                    <a:pos x="12" y="1"/>
                  </a:cxn>
                  <a:cxn ang="0">
                    <a:pos x="11" y="0"/>
                  </a:cxn>
                  <a:cxn ang="0">
                    <a:pos x="1" y="0"/>
                  </a:cxn>
                  <a:cxn ang="0">
                    <a:pos x="0" y="1"/>
                  </a:cxn>
                  <a:cxn ang="0">
                    <a:pos x="0" y="10"/>
                  </a:cxn>
                  <a:cxn ang="0">
                    <a:pos x="1" y="11"/>
                  </a:cxn>
                </a:cxnLst>
                <a:rect l="0" t="0" r="r" b="b"/>
                <a:pathLst>
                  <a:path w="12" h="11">
                    <a:moveTo>
                      <a:pt x="1" y="11"/>
                    </a:moveTo>
                    <a:cubicBezTo>
                      <a:pt x="11" y="11"/>
                      <a:pt x="11" y="11"/>
                      <a:pt x="11" y="11"/>
                    </a:cubicBezTo>
                    <a:cubicBezTo>
                      <a:pt x="12" y="11"/>
                      <a:pt x="12" y="10"/>
                      <a:pt x="12" y="10"/>
                    </a:cubicBezTo>
                    <a:cubicBezTo>
                      <a:pt x="12" y="1"/>
                      <a:pt x="12" y="1"/>
                      <a:pt x="12" y="1"/>
                    </a:cubicBezTo>
                    <a:cubicBezTo>
                      <a:pt x="12" y="1"/>
                      <a:pt x="12" y="0"/>
                      <a:pt x="11" y="0"/>
                    </a:cubicBezTo>
                    <a:cubicBezTo>
                      <a:pt x="1" y="0"/>
                      <a:pt x="1" y="0"/>
                      <a:pt x="1" y="0"/>
                    </a:cubicBezTo>
                    <a:cubicBezTo>
                      <a:pt x="1" y="0"/>
                      <a:pt x="0" y="1"/>
                      <a:pt x="0" y="1"/>
                    </a:cubicBezTo>
                    <a:cubicBezTo>
                      <a:pt x="0" y="10"/>
                      <a:pt x="0" y="10"/>
                      <a:pt x="0" y="10"/>
                    </a:cubicBezTo>
                    <a:cubicBezTo>
                      <a:pt x="0" y="10"/>
                      <a:pt x="1" y="11"/>
                      <a:pt x="1" y="11"/>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2" name="Freeform 105"/>
              <p:cNvSpPr>
                <a:spLocks/>
              </p:cNvSpPr>
              <p:nvPr/>
            </p:nvSpPr>
            <p:spPr bwMode="auto">
              <a:xfrm>
                <a:off x="2371725" y="3036888"/>
                <a:ext cx="23813" cy="23813"/>
              </a:xfrm>
              <a:custGeom>
                <a:avLst/>
                <a:gdLst/>
                <a:ahLst/>
                <a:cxnLst>
                  <a:cxn ang="0">
                    <a:pos x="1" y="11"/>
                  </a:cxn>
                  <a:cxn ang="0">
                    <a:pos x="11" y="11"/>
                  </a:cxn>
                  <a:cxn ang="0">
                    <a:pos x="11" y="10"/>
                  </a:cxn>
                  <a:cxn ang="0">
                    <a:pos x="11" y="1"/>
                  </a:cxn>
                  <a:cxn ang="0">
                    <a:pos x="11" y="0"/>
                  </a:cxn>
                  <a:cxn ang="0">
                    <a:pos x="1" y="0"/>
                  </a:cxn>
                  <a:cxn ang="0">
                    <a:pos x="0" y="1"/>
                  </a:cxn>
                  <a:cxn ang="0">
                    <a:pos x="0" y="10"/>
                  </a:cxn>
                  <a:cxn ang="0">
                    <a:pos x="1" y="11"/>
                  </a:cxn>
                </a:cxnLst>
                <a:rect l="0" t="0" r="r" b="b"/>
                <a:pathLst>
                  <a:path w="11" h="11">
                    <a:moveTo>
                      <a:pt x="1" y="11"/>
                    </a:moveTo>
                    <a:cubicBezTo>
                      <a:pt x="11" y="11"/>
                      <a:pt x="11" y="11"/>
                      <a:pt x="11" y="11"/>
                    </a:cubicBezTo>
                    <a:cubicBezTo>
                      <a:pt x="11" y="11"/>
                      <a:pt x="11" y="10"/>
                      <a:pt x="11" y="10"/>
                    </a:cubicBezTo>
                    <a:cubicBezTo>
                      <a:pt x="11" y="1"/>
                      <a:pt x="11" y="1"/>
                      <a:pt x="11" y="1"/>
                    </a:cubicBezTo>
                    <a:cubicBezTo>
                      <a:pt x="11" y="1"/>
                      <a:pt x="11" y="0"/>
                      <a:pt x="11" y="0"/>
                    </a:cubicBezTo>
                    <a:cubicBezTo>
                      <a:pt x="1" y="0"/>
                      <a:pt x="1" y="0"/>
                      <a:pt x="1" y="0"/>
                    </a:cubicBezTo>
                    <a:cubicBezTo>
                      <a:pt x="0" y="0"/>
                      <a:pt x="0" y="1"/>
                      <a:pt x="0" y="1"/>
                    </a:cubicBezTo>
                    <a:cubicBezTo>
                      <a:pt x="0" y="10"/>
                      <a:pt x="0" y="10"/>
                      <a:pt x="0" y="10"/>
                    </a:cubicBezTo>
                    <a:cubicBezTo>
                      <a:pt x="0" y="10"/>
                      <a:pt x="0" y="11"/>
                      <a:pt x="1" y="11"/>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3" name="Freeform 106"/>
              <p:cNvSpPr>
                <a:spLocks/>
              </p:cNvSpPr>
              <p:nvPr/>
            </p:nvSpPr>
            <p:spPr bwMode="auto">
              <a:xfrm>
                <a:off x="2262188" y="3068638"/>
                <a:ext cx="26988" cy="22225"/>
              </a:xfrm>
              <a:custGeom>
                <a:avLst/>
                <a:gdLst/>
                <a:ahLst/>
                <a:cxnLst>
                  <a:cxn ang="0">
                    <a:pos x="11" y="0"/>
                  </a:cxn>
                  <a:cxn ang="0">
                    <a:pos x="1" y="0"/>
                  </a:cxn>
                  <a:cxn ang="0">
                    <a:pos x="0" y="1"/>
                  </a:cxn>
                  <a:cxn ang="0">
                    <a:pos x="0" y="9"/>
                  </a:cxn>
                  <a:cxn ang="0">
                    <a:pos x="1" y="10"/>
                  </a:cxn>
                  <a:cxn ang="0">
                    <a:pos x="11" y="10"/>
                  </a:cxn>
                  <a:cxn ang="0">
                    <a:pos x="12" y="9"/>
                  </a:cxn>
                  <a:cxn ang="0">
                    <a:pos x="12" y="1"/>
                  </a:cxn>
                  <a:cxn ang="0">
                    <a:pos x="11" y="0"/>
                  </a:cxn>
                </a:cxnLst>
                <a:rect l="0" t="0" r="r" b="b"/>
                <a:pathLst>
                  <a:path w="12" h="10">
                    <a:moveTo>
                      <a:pt x="11" y="0"/>
                    </a:moveTo>
                    <a:cubicBezTo>
                      <a:pt x="1" y="0"/>
                      <a:pt x="1" y="0"/>
                      <a:pt x="1" y="0"/>
                    </a:cubicBezTo>
                    <a:cubicBezTo>
                      <a:pt x="1" y="0"/>
                      <a:pt x="0" y="0"/>
                      <a:pt x="0" y="1"/>
                    </a:cubicBezTo>
                    <a:cubicBezTo>
                      <a:pt x="0" y="9"/>
                      <a:pt x="0" y="9"/>
                      <a:pt x="0" y="9"/>
                    </a:cubicBezTo>
                    <a:cubicBezTo>
                      <a:pt x="0" y="10"/>
                      <a:pt x="1" y="10"/>
                      <a:pt x="1" y="10"/>
                    </a:cubicBezTo>
                    <a:cubicBezTo>
                      <a:pt x="11" y="10"/>
                      <a:pt x="11" y="10"/>
                      <a:pt x="11" y="10"/>
                    </a:cubicBezTo>
                    <a:cubicBezTo>
                      <a:pt x="12" y="10"/>
                      <a:pt x="12" y="10"/>
                      <a:pt x="12" y="9"/>
                    </a:cubicBezTo>
                    <a:cubicBezTo>
                      <a:pt x="12" y="1"/>
                      <a:pt x="12" y="1"/>
                      <a:pt x="12" y="1"/>
                    </a:cubicBezTo>
                    <a:cubicBezTo>
                      <a:pt x="12" y="0"/>
                      <a:pt x="12" y="0"/>
                      <a:pt x="11"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4" name="Freeform 107"/>
              <p:cNvSpPr>
                <a:spLocks/>
              </p:cNvSpPr>
              <p:nvPr/>
            </p:nvSpPr>
            <p:spPr bwMode="auto">
              <a:xfrm>
                <a:off x="2300288" y="3068638"/>
                <a:ext cx="23813" cy="22225"/>
              </a:xfrm>
              <a:custGeom>
                <a:avLst/>
                <a:gdLst/>
                <a:ahLst/>
                <a:cxnLst>
                  <a:cxn ang="0">
                    <a:pos x="11" y="0"/>
                  </a:cxn>
                  <a:cxn ang="0">
                    <a:pos x="1" y="0"/>
                  </a:cxn>
                  <a:cxn ang="0">
                    <a:pos x="0" y="1"/>
                  </a:cxn>
                  <a:cxn ang="0">
                    <a:pos x="0" y="9"/>
                  </a:cxn>
                  <a:cxn ang="0">
                    <a:pos x="1" y="10"/>
                  </a:cxn>
                  <a:cxn ang="0">
                    <a:pos x="11" y="10"/>
                  </a:cxn>
                  <a:cxn ang="0">
                    <a:pos x="11" y="9"/>
                  </a:cxn>
                  <a:cxn ang="0">
                    <a:pos x="11" y="1"/>
                  </a:cxn>
                  <a:cxn ang="0">
                    <a:pos x="11" y="0"/>
                  </a:cxn>
                </a:cxnLst>
                <a:rect l="0" t="0" r="r" b="b"/>
                <a:pathLst>
                  <a:path w="11" h="10">
                    <a:moveTo>
                      <a:pt x="11" y="0"/>
                    </a:moveTo>
                    <a:cubicBezTo>
                      <a:pt x="1" y="0"/>
                      <a:pt x="1" y="0"/>
                      <a:pt x="1" y="0"/>
                    </a:cubicBezTo>
                    <a:cubicBezTo>
                      <a:pt x="0" y="0"/>
                      <a:pt x="0" y="0"/>
                      <a:pt x="0" y="1"/>
                    </a:cubicBezTo>
                    <a:cubicBezTo>
                      <a:pt x="0" y="9"/>
                      <a:pt x="0" y="9"/>
                      <a:pt x="0" y="9"/>
                    </a:cubicBezTo>
                    <a:cubicBezTo>
                      <a:pt x="0" y="10"/>
                      <a:pt x="0" y="10"/>
                      <a:pt x="1" y="10"/>
                    </a:cubicBezTo>
                    <a:cubicBezTo>
                      <a:pt x="11" y="10"/>
                      <a:pt x="11" y="10"/>
                      <a:pt x="11" y="10"/>
                    </a:cubicBezTo>
                    <a:cubicBezTo>
                      <a:pt x="11" y="10"/>
                      <a:pt x="11" y="10"/>
                      <a:pt x="11" y="9"/>
                    </a:cubicBezTo>
                    <a:cubicBezTo>
                      <a:pt x="11" y="1"/>
                      <a:pt x="11" y="1"/>
                      <a:pt x="11" y="1"/>
                    </a:cubicBezTo>
                    <a:cubicBezTo>
                      <a:pt x="11" y="0"/>
                      <a:pt x="11" y="0"/>
                      <a:pt x="11"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5" name="Freeform 108"/>
              <p:cNvSpPr>
                <a:spLocks/>
              </p:cNvSpPr>
              <p:nvPr/>
            </p:nvSpPr>
            <p:spPr bwMode="auto">
              <a:xfrm>
                <a:off x="2335213" y="3068638"/>
                <a:ext cx="25400" cy="22225"/>
              </a:xfrm>
              <a:custGeom>
                <a:avLst/>
                <a:gdLst/>
                <a:ahLst/>
                <a:cxnLst>
                  <a:cxn ang="0">
                    <a:pos x="11" y="0"/>
                  </a:cxn>
                  <a:cxn ang="0">
                    <a:pos x="1" y="0"/>
                  </a:cxn>
                  <a:cxn ang="0">
                    <a:pos x="0" y="1"/>
                  </a:cxn>
                  <a:cxn ang="0">
                    <a:pos x="0" y="9"/>
                  </a:cxn>
                  <a:cxn ang="0">
                    <a:pos x="1" y="10"/>
                  </a:cxn>
                  <a:cxn ang="0">
                    <a:pos x="11" y="10"/>
                  </a:cxn>
                  <a:cxn ang="0">
                    <a:pos x="12" y="9"/>
                  </a:cxn>
                  <a:cxn ang="0">
                    <a:pos x="12" y="1"/>
                  </a:cxn>
                  <a:cxn ang="0">
                    <a:pos x="11" y="0"/>
                  </a:cxn>
                </a:cxnLst>
                <a:rect l="0" t="0" r="r" b="b"/>
                <a:pathLst>
                  <a:path w="12" h="10">
                    <a:moveTo>
                      <a:pt x="11" y="0"/>
                    </a:moveTo>
                    <a:cubicBezTo>
                      <a:pt x="1" y="0"/>
                      <a:pt x="1" y="0"/>
                      <a:pt x="1" y="0"/>
                    </a:cubicBezTo>
                    <a:cubicBezTo>
                      <a:pt x="1" y="0"/>
                      <a:pt x="0" y="0"/>
                      <a:pt x="0" y="1"/>
                    </a:cubicBezTo>
                    <a:cubicBezTo>
                      <a:pt x="0" y="9"/>
                      <a:pt x="0" y="9"/>
                      <a:pt x="0" y="9"/>
                    </a:cubicBezTo>
                    <a:cubicBezTo>
                      <a:pt x="0" y="10"/>
                      <a:pt x="1" y="10"/>
                      <a:pt x="1" y="10"/>
                    </a:cubicBezTo>
                    <a:cubicBezTo>
                      <a:pt x="11" y="10"/>
                      <a:pt x="11" y="10"/>
                      <a:pt x="11" y="10"/>
                    </a:cubicBezTo>
                    <a:cubicBezTo>
                      <a:pt x="12" y="10"/>
                      <a:pt x="12" y="10"/>
                      <a:pt x="12" y="9"/>
                    </a:cubicBezTo>
                    <a:cubicBezTo>
                      <a:pt x="12" y="1"/>
                      <a:pt x="12" y="1"/>
                      <a:pt x="12" y="1"/>
                    </a:cubicBezTo>
                    <a:cubicBezTo>
                      <a:pt x="12" y="0"/>
                      <a:pt x="12" y="0"/>
                      <a:pt x="11"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6" name="Freeform 109"/>
              <p:cNvSpPr>
                <a:spLocks/>
              </p:cNvSpPr>
              <p:nvPr/>
            </p:nvSpPr>
            <p:spPr bwMode="auto">
              <a:xfrm>
                <a:off x="2371725" y="3068638"/>
                <a:ext cx="23813" cy="22225"/>
              </a:xfrm>
              <a:custGeom>
                <a:avLst/>
                <a:gdLst/>
                <a:ahLst/>
                <a:cxnLst>
                  <a:cxn ang="0">
                    <a:pos x="11" y="0"/>
                  </a:cxn>
                  <a:cxn ang="0">
                    <a:pos x="1" y="0"/>
                  </a:cxn>
                  <a:cxn ang="0">
                    <a:pos x="0" y="1"/>
                  </a:cxn>
                  <a:cxn ang="0">
                    <a:pos x="0" y="9"/>
                  </a:cxn>
                  <a:cxn ang="0">
                    <a:pos x="1" y="10"/>
                  </a:cxn>
                  <a:cxn ang="0">
                    <a:pos x="11" y="10"/>
                  </a:cxn>
                  <a:cxn ang="0">
                    <a:pos x="11" y="9"/>
                  </a:cxn>
                  <a:cxn ang="0">
                    <a:pos x="11" y="1"/>
                  </a:cxn>
                  <a:cxn ang="0">
                    <a:pos x="11" y="0"/>
                  </a:cxn>
                </a:cxnLst>
                <a:rect l="0" t="0" r="r" b="b"/>
                <a:pathLst>
                  <a:path w="11" h="10">
                    <a:moveTo>
                      <a:pt x="11" y="0"/>
                    </a:moveTo>
                    <a:cubicBezTo>
                      <a:pt x="1" y="0"/>
                      <a:pt x="1" y="0"/>
                      <a:pt x="1" y="0"/>
                    </a:cubicBezTo>
                    <a:cubicBezTo>
                      <a:pt x="0" y="0"/>
                      <a:pt x="0" y="0"/>
                      <a:pt x="0" y="1"/>
                    </a:cubicBezTo>
                    <a:cubicBezTo>
                      <a:pt x="0" y="9"/>
                      <a:pt x="0" y="9"/>
                      <a:pt x="0" y="9"/>
                    </a:cubicBezTo>
                    <a:cubicBezTo>
                      <a:pt x="0" y="10"/>
                      <a:pt x="0" y="10"/>
                      <a:pt x="1" y="10"/>
                    </a:cubicBezTo>
                    <a:cubicBezTo>
                      <a:pt x="11" y="10"/>
                      <a:pt x="11" y="10"/>
                      <a:pt x="11" y="10"/>
                    </a:cubicBezTo>
                    <a:cubicBezTo>
                      <a:pt x="11" y="10"/>
                      <a:pt x="11" y="10"/>
                      <a:pt x="11" y="9"/>
                    </a:cubicBezTo>
                    <a:cubicBezTo>
                      <a:pt x="11" y="1"/>
                      <a:pt x="11" y="1"/>
                      <a:pt x="11" y="1"/>
                    </a:cubicBezTo>
                    <a:cubicBezTo>
                      <a:pt x="11" y="0"/>
                      <a:pt x="11" y="0"/>
                      <a:pt x="11"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7" name="Freeform 110"/>
              <p:cNvSpPr>
                <a:spLocks/>
              </p:cNvSpPr>
              <p:nvPr/>
            </p:nvSpPr>
            <p:spPr bwMode="auto">
              <a:xfrm>
                <a:off x="1854200" y="612775"/>
                <a:ext cx="47625" cy="58738"/>
              </a:xfrm>
              <a:custGeom>
                <a:avLst/>
                <a:gdLst/>
                <a:ahLst/>
                <a:cxnLst>
                  <a:cxn ang="0">
                    <a:pos x="0" y="0"/>
                  </a:cxn>
                  <a:cxn ang="0">
                    <a:pos x="8" y="27"/>
                  </a:cxn>
                  <a:cxn ang="0">
                    <a:pos x="22" y="0"/>
                  </a:cxn>
                  <a:cxn ang="0">
                    <a:pos x="0" y="0"/>
                  </a:cxn>
                </a:cxnLst>
                <a:rect l="0" t="0" r="r" b="b"/>
                <a:pathLst>
                  <a:path w="22" h="27">
                    <a:moveTo>
                      <a:pt x="0" y="0"/>
                    </a:moveTo>
                    <a:cubicBezTo>
                      <a:pt x="0" y="10"/>
                      <a:pt x="4" y="20"/>
                      <a:pt x="8" y="27"/>
                    </a:cubicBezTo>
                    <a:cubicBezTo>
                      <a:pt x="16" y="20"/>
                      <a:pt x="21" y="10"/>
                      <a:pt x="22" y="0"/>
                    </a:cubicBezTo>
                    <a:lnTo>
                      <a:pt x="0"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8" name="Freeform 111"/>
              <p:cNvSpPr>
                <a:spLocks/>
              </p:cNvSpPr>
              <p:nvPr/>
            </p:nvSpPr>
            <p:spPr bwMode="auto">
              <a:xfrm>
                <a:off x="1854200" y="536575"/>
                <a:ext cx="47625" cy="60325"/>
              </a:xfrm>
              <a:custGeom>
                <a:avLst/>
                <a:gdLst/>
                <a:ahLst/>
                <a:cxnLst>
                  <a:cxn ang="0">
                    <a:pos x="8" y="0"/>
                  </a:cxn>
                  <a:cxn ang="0">
                    <a:pos x="0" y="28"/>
                  </a:cxn>
                  <a:cxn ang="0">
                    <a:pos x="22" y="28"/>
                  </a:cxn>
                  <a:cxn ang="0">
                    <a:pos x="8" y="0"/>
                  </a:cxn>
                </a:cxnLst>
                <a:rect l="0" t="0" r="r" b="b"/>
                <a:pathLst>
                  <a:path w="22" h="28">
                    <a:moveTo>
                      <a:pt x="8" y="0"/>
                    </a:moveTo>
                    <a:cubicBezTo>
                      <a:pt x="4" y="7"/>
                      <a:pt x="0" y="17"/>
                      <a:pt x="0" y="28"/>
                    </a:cubicBezTo>
                    <a:cubicBezTo>
                      <a:pt x="22" y="28"/>
                      <a:pt x="22" y="28"/>
                      <a:pt x="22" y="28"/>
                    </a:cubicBezTo>
                    <a:cubicBezTo>
                      <a:pt x="21" y="17"/>
                      <a:pt x="16" y="7"/>
                      <a:pt x="8"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09" name="Freeform 112"/>
              <p:cNvSpPr>
                <a:spLocks/>
              </p:cNvSpPr>
              <p:nvPr/>
            </p:nvSpPr>
            <p:spPr bwMode="auto">
              <a:xfrm>
                <a:off x="1817688" y="514350"/>
                <a:ext cx="42863" cy="82550"/>
              </a:xfrm>
              <a:custGeom>
                <a:avLst/>
                <a:gdLst/>
                <a:ahLst/>
                <a:cxnLst>
                  <a:cxn ang="0">
                    <a:pos x="0" y="0"/>
                  </a:cxn>
                  <a:cxn ang="0">
                    <a:pos x="0" y="38"/>
                  </a:cxn>
                  <a:cxn ang="0">
                    <a:pos x="9" y="38"/>
                  </a:cxn>
                  <a:cxn ang="0">
                    <a:pos x="19" y="6"/>
                  </a:cxn>
                  <a:cxn ang="0">
                    <a:pos x="0" y="0"/>
                  </a:cxn>
                </a:cxnLst>
                <a:rect l="0" t="0" r="r" b="b"/>
                <a:pathLst>
                  <a:path w="19" h="38">
                    <a:moveTo>
                      <a:pt x="0" y="0"/>
                    </a:moveTo>
                    <a:cubicBezTo>
                      <a:pt x="0" y="38"/>
                      <a:pt x="0" y="38"/>
                      <a:pt x="0" y="38"/>
                    </a:cubicBezTo>
                    <a:cubicBezTo>
                      <a:pt x="9" y="38"/>
                      <a:pt x="9" y="38"/>
                      <a:pt x="9" y="38"/>
                    </a:cubicBezTo>
                    <a:cubicBezTo>
                      <a:pt x="10" y="25"/>
                      <a:pt x="14" y="14"/>
                      <a:pt x="19" y="6"/>
                    </a:cubicBezTo>
                    <a:cubicBezTo>
                      <a:pt x="13" y="2"/>
                      <a:pt x="7" y="0"/>
                      <a:pt x="0"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0" name="Freeform 113"/>
              <p:cNvSpPr>
                <a:spLocks/>
              </p:cNvSpPr>
              <p:nvPr/>
            </p:nvSpPr>
            <p:spPr bwMode="auto">
              <a:xfrm>
                <a:off x="1758950" y="612775"/>
                <a:ext cx="44450" cy="82550"/>
              </a:xfrm>
              <a:custGeom>
                <a:avLst/>
                <a:gdLst/>
                <a:ahLst/>
                <a:cxnLst>
                  <a:cxn ang="0">
                    <a:pos x="20" y="38"/>
                  </a:cxn>
                  <a:cxn ang="0">
                    <a:pos x="20" y="0"/>
                  </a:cxn>
                  <a:cxn ang="0">
                    <a:pos x="10" y="0"/>
                  </a:cxn>
                  <a:cxn ang="0">
                    <a:pos x="0" y="31"/>
                  </a:cxn>
                  <a:cxn ang="0">
                    <a:pos x="20" y="38"/>
                  </a:cxn>
                </a:cxnLst>
                <a:rect l="0" t="0" r="r" b="b"/>
                <a:pathLst>
                  <a:path w="20" h="38">
                    <a:moveTo>
                      <a:pt x="20" y="38"/>
                    </a:moveTo>
                    <a:cubicBezTo>
                      <a:pt x="20" y="0"/>
                      <a:pt x="20" y="0"/>
                      <a:pt x="20" y="0"/>
                    </a:cubicBezTo>
                    <a:cubicBezTo>
                      <a:pt x="10" y="0"/>
                      <a:pt x="10" y="0"/>
                      <a:pt x="10" y="0"/>
                    </a:cubicBezTo>
                    <a:cubicBezTo>
                      <a:pt x="9" y="12"/>
                      <a:pt x="5" y="23"/>
                      <a:pt x="0" y="31"/>
                    </a:cubicBezTo>
                    <a:cubicBezTo>
                      <a:pt x="6" y="35"/>
                      <a:pt x="13" y="37"/>
                      <a:pt x="20" y="38"/>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1" name="Freeform 114"/>
              <p:cNvSpPr>
                <a:spLocks/>
              </p:cNvSpPr>
              <p:nvPr/>
            </p:nvSpPr>
            <p:spPr bwMode="auto">
              <a:xfrm>
                <a:off x="1758950" y="514350"/>
                <a:ext cx="44450" cy="82550"/>
              </a:xfrm>
              <a:custGeom>
                <a:avLst/>
                <a:gdLst/>
                <a:ahLst/>
                <a:cxnLst>
                  <a:cxn ang="0">
                    <a:pos x="10" y="38"/>
                  </a:cxn>
                  <a:cxn ang="0">
                    <a:pos x="20" y="38"/>
                  </a:cxn>
                  <a:cxn ang="0">
                    <a:pos x="20" y="0"/>
                  </a:cxn>
                  <a:cxn ang="0">
                    <a:pos x="0" y="6"/>
                  </a:cxn>
                  <a:cxn ang="0">
                    <a:pos x="10" y="38"/>
                  </a:cxn>
                </a:cxnLst>
                <a:rect l="0" t="0" r="r" b="b"/>
                <a:pathLst>
                  <a:path w="20" h="38">
                    <a:moveTo>
                      <a:pt x="10" y="38"/>
                    </a:moveTo>
                    <a:cubicBezTo>
                      <a:pt x="20" y="38"/>
                      <a:pt x="20" y="38"/>
                      <a:pt x="20" y="38"/>
                    </a:cubicBezTo>
                    <a:cubicBezTo>
                      <a:pt x="20" y="0"/>
                      <a:pt x="20" y="0"/>
                      <a:pt x="20" y="0"/>
                    </a:cubicBezTo>
                    <a:cubicBezTo>
                      <a:pt x="13" y="0"/>
                      <a:pt x="6" y="3"/>
                      <a:pt x="0" y="6"/>
                    </a:cubicBezTo>
                    <a:cubicBezTo>
                      <a:pt x="5" y="14"/>
                      <a:pt x="9" y="25"/>
                      <a:pt x="10" y="38"/>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2" name="Freeform 115"/>
              <p:cNvSpPr>
                <a:spLocks/>
              </p:cNvSpPr>
              <p:nvPr/>
            </p:nvSpPr>
            <p:spPr bwMode="auto">
              <a:xfrm>
                <a:off x="1719263" y="612775"/>
                <a:ext cx="46038" cy="57150"/>
              </a:xfrm>
              <a:custGeom>
                <a:avLst/>
                <a:gdLst/>
                <a:ahLst/>
                <a:cxnLst>
                  <a:cxn ang="0">
                    <a:pos x="13" y="26"/>
                  </a:cxn>
                  <a:cxn ang="0">
                    <a:pos x="21" y="0"/>
                  </a:cxn>
                  <a:cxn ang="0">
                    <a:pos x="0" y="0"/>
                  </a:cxn>
                  <a:cxn ang="0">
                    <a:pos x="13" y="26"/>
                  </a:cxn>
                </a:cxnLst>
                <a:rect l="0" t="0" r="r" b="b"/>
                <a:pathLst>
                  <a:path w="21" h="26">
                    <a:moveTo>
                      <a:pt x="13" y="26"/>
                    </a:moveTo>
                    <a:cubicBezTo>
                      <a:pt x="17" y="20"/>
                      <a:pt x="20" y="10"/>
                      <a:pt x="21" y="0"/>
                    </a:cubicBezTo>
                    <a:cubicBezTo>
                      <a:pt x="0" y="0"/>
                      <a:pt x="0" y="0"/>
                      <a:pt x="0" y="0"/>
                    </a:cubicBezTo>
                    <a:cubicBezTo>
                      <a:pt x="1" y="10"/>
                      <a:pt x="5" y="20"/>
                      <a:pt x="13" y="26"/>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3" name="Freeform 116"/>
              <p:cNvSpPr>
                <a:spLocks/>
              </p:cNvSpPr>
              <p:nvPr/>
            </p:nvSpPr>
            <p:spPr bwMode="auto">
              <a:xfrm>
                <a:off x="1719263" y="538163"/>
                <a:ext cx="46038" cy="58738"/>
              </a:xfrm>
              <a:custGeom>
                <a:avLst/>
                <a:gdLst/>
                <a:ahLst/>
                <a:cxnLst>
                  <a:cxn ang="0">
                    <a:pos x="13" y="0"/>
                  </a:cxn>
                  <a:cxn ang="0">
                    <a:pos x="0" y="27"/>
                  </a:cxn>
                  <a:cxn ang="0">
                    <a:pos x="21" y="27"/>
                  </a:cxn>
                  <a:cxn ang="0">
                    <a:pos x="13" y="0"/>
                  </a:cxn>
                </a:cxnLst>
                <a:rect l="0" t="0" r="r" b="b"/>
                <a:pathLst>
                  <a:path w="21" h="27">
                    <a:moveTo>
                      <a:pt x="13" y="0"/>
                    </a:moveTo>
                    <a:cubicBezTo>
                      <a:pt x="5" y="6"/>
                      <a:pt x="1" y="16"/>
                      <a:pt x="0" y="27"/>
                    </a:cubicBezTo>
                    <a:cubicBezTo>
                      <a:pt x="21" y="27"/>
                      <a:pt x="21" y="27"/>
                      <a:pt x="21" y="27"/>
                    </a:cubicBezTo>
                    <a:cubicBezTo>
                      <a:pt x="20" y="16"/>
                      <a:pt x="17" y="6"/>
                      <a:pt x="13"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4" name="Freeform 117"/>
              <p:cNvSpPr>
                <a:spLocks/>
              </p:cNvSpPr>
              <p:nvPr/>
            </p:nvSpPr>
            <p:spPr bwMode="auto">
              <a:xfrm>
                <a:off x="1817688" y="612775"/>
                <a:ext cx="42863" cy="82550"/>
              </a:xfrm>
              <a:custGeom>
                <a:avLst/>
                <a:gdLst/>
                <a:ahLst/>
                <a:cxnLst>
                  <a:cxn ang="0">
                    <a:pos x="0" y="38"/>
                  </a:cxn>
                  <a:cxn ang="0">
                    <a:pos x="19" y="31"/>
                  </a:cxn>
                  <a:cxn ang="0">
                    <a:pos x="9" y="0"/>
                  </a:cxn>
                  <a:cxn ang="0">
                    <a:pos x="0" y="0"/>
                  </a:cxn>
                  <a:cxn ang="0">
                    <a:pos x="0" y="38"/>
                  </a:cxn>
                </a:cxnLst>
                <a:rect l="0" t="0" r="r" b="b"/>
                <a:pathLst>
                  <a:path w="19" h="38">
                    <a:moveTo>
                      <a:pt x="0" y="38"/>
                    </a:moveTo>
                    <a:cubicBezTo>
                      <a:pt x="7" y="37"/>
                      <a:pt x="13" y="35"/>
                      <a:pt x="19" y="31"/>
                    </a:cubicBezTo>
                    <a:cubicBezTo>
                      <a:pt x="14" y="23"/>
                      <a:pt x="10" y="12"/>
                      <a:pt x="9" y="0"/>
                    </a:cubicBezTo>
                    <a:cubicBezTo>
                      <a:pt x="0" y="0"/>
                      <a:pt x="0" y="0"/>
                      <a:pt x="0" y="0"/>
                    </a:cubicBezTo>
                    <a:lnTo>
                      <a:pt x="0" y="38"/>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5" name="Freeform 118"/>
              <p:cNvSpPr>
                <a:spLocks/>
              </p:cNvSpPr>
              <p:nvPr/>
            </p:nvSpPr>
            <p:spPr bwMode="auto">
              <a:xfrm>
                <a:off x="2708275" y="447675"/>
                <a:ext cx="139700" cy="80963"/>
              </a:xfrm>
              <a:custGeom>
                <a:avLst/>
                <a:gdLst/>
                <a:ahLst/>
                <a:cxnLst>
                  <a:cxn ang="0">
                    <a:pos x="36" y="0"/>
                  </a:cxn>
                  <a:cxn ang="0">
                    <a:pos x="36" y="6"/>
                  </a:cxn>
                  <a:cxn ang="0">
                    <a:pos x="0" y="37"/>
                  </a:cxn>
                  <a:cxn ang="0">
                    <a:pos x="36" y="30"/>
                  </a:cxn>
                  <a:cxn ang="0">
                    <a:pos x="36" y="36"/>
                  </a:cxn>
                  <a:cxn ang="0">
                    <a:pos x="64" y="18"/>
                  </a:cxn>
                  <a:cxn ang="0">
                    <a:pos x="36" y="0"/>
                  </a:cxn>
                </a:cxnLst>
                <a:rect l="0" t="0" r="r" b="b"/>
                <a:pathLst>
                  <a:path w="64" h="37">
                    <a:moveTo>
                      <a:pt x="36" y="0"/>
                    </a:moveTo>
                    <a:cubicBezTo>
                      <a:pt x="36" y="6"/>
                      <a:pt x="36" y="6"/>
                      <a:pt x="36" y="6"/>
                    </a:cubicBezTo>
                    <a:cubicBezTo>
                      <a:pt x="4" y="6"/>
                      <a:pt x="0" y="37"/>
                      <a:pt x="0" y="37"/>
                    </a:cubicBezTo>
                    <a:cubicBezTo>
                      <a:pt x="0" y="37"/>
                      <a:pt x="10" y="30"/>
                      <a:pt x="36" y="30"/>
                    </a:cubicBezTo>
                    <a:cubicBezTo>
                      <a:pt x="36" y="36"/>
                      <a:pt x="36" y="36"/>
                      <a:pt x="36" y="36"/>
                    </a:cubicBezTo>
                    <a:cubicBezTo>
                      <a:pt x="64" y="18"/>
                      <a:pt x="64" y="18"/>
                      <a:pt x="64" y="18"/>
                    </a:cubicBezTo>
                    <a:lnTo>
                      <a:pt x="36"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6" name="Freeform 119"/>
              <p:cNvSpPr>
                <a:spLocks/>
              </p:cNvSpPr>
              <p:nvPr/>
            </p:nvSpPr>
            <p:spPr bwMode="auto">
              <a:xfrm>
                <a:off x="2695575" y="520700"/>
                <a:ext cx="138113" cy="80963"/>
              </a:xfrm>
              <a:custGeom>
                <a:avLst/>
                <a:gdLst/>
                <a:ahLst/>
                <a:cxnLst>
                  <a:cxn ang="0">
                    <a:pos x="28" y="37"/>
                  </a:cxn>
                  <a:cxn ang="0">
                    <a:pos x="28" y="30"/>
                  </a:cxn>
                  <a:cxn ang="0">
                    <a:pos x="63" y="0"/>
                  </a:cxn>
                  <a:cxn ang="0">
                    <a:pos x="28" y="7"/>
                  </a:cxn>
                  <a:cxn ang="0">
                    <a:pos x="28" y="0"/>
                  </a:cxn>
                  <a:cxn ang="0">
                    <a:pos x="0" y="19"/>
                  </a:cxn>
                  <a:cxn ang="0">
                    <a:pos x="28" y="37"/>
                  </a:cxn>
                </a:cxnLst>
                <a:rect l="0" t="0" r="r" b="b"/>
                <a:pathLst>
                  <a:path w="63" h="37">
                    <a:moveTo>
                      <a:pt x="28" y="37"/>
                    </a:moveTo>
                    <a:cubicBezTo>
                      <a:pt x="28" y="30"/>
                      <a:pt x="28" y="30"/>
                      <a:pt x="28" y="30"/>
                    </a:cubicBezTo>
                    <a:cubicBezTo>
                      <a:pt x="59" y="30"/>
                      <a:pt x="63" y="0"/>
                      <a:pt x="63" y="0"/>
                    </a:cubicBezTo>
                    <a:cubicBezTo>
                      <a:pt x="63" y="0"/>
                      <a:pt x="53" y="7"/>
                      <a:pt x="28" y="7"/>
                    </a:cubicBezTo>
                    <a:cubicBezTo>
                      <a:pt x="28" y="0"/>
                      <a:pt x="28" y="0"/>
                      <a:pt x="28" y="0"/>
                    </a:cubicBezTo>
                    <a:cubicBezTo>
                      <a:pt x="0" y="19"/>
                      <a:pt x="0" y="19"/>
                      <a:pt x="0" y="19"/>
                    </a:cubicBezTo>
                    <a:lnTo>
                      <a:pt x="28" y="37"/>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7" name="Freeform 120"/>
              <p:cNvSpPr>
                <a:spLocks/>
              </p:cNvSpPr>
              <p:nvPr/>
            </p:nvSpPr>
            <p:spPr bwMode="auto">
              <a:xfrm>
                <a:off x="2290763" y="1069975"/>
                <a:ext cx="109538" cy="66675"/>
              </a:xfrm>
              <a:custGeom>
                <a:avLst/>
                <a:gdLst/>
                <a:ahLst/>
                <a:cxnLst>
                  <a:cxn ang="0">
                    <a:pos x="28" y="0"/>
                  </a:cxn>
                  <a:cxn ang="0">
                    <a:pos x="28" y="5"/>
                  </a:cxn>
                  <a:cxn ang="0">
                    <a:pos x="0" y="30"/>
                  </a:cxn>
                  <a:cxn ang="0">
                    <a:pos x="28" y="24"/>
                  </a:cxn>
                  <a:cxn ang="0">
                    <a:pos x="28" y="29"/>
                  </a:cxn>
                  <a:cxn ang="0">
                    <a:pos x="50" y="15"/>
                  </a:cxn>
                  <a:cxn ang="0">
                    <a:pos x="28" y="0"/>
                  </a:cxn>
                </a:cxnLst>
                <a:rect l="0" t="0" r="r" b="b"/>
                <a:pathLst>
                  <a:path w="50" h="30">
                    <a:moveTo>
                      <a:pt x="28" y="0"/>
                    </a:moveTo>
                    <a:cubicBezTo>
                      <a:pt x="28" y="5"/>
                      <a:pt x="28" y="5"/>
                      <a:pt x="28" y="5"/>
                    </a:cubicBezTo>
                    <a:cubicBezTo>
                      <a:pt x="3" y="5"/>
                      <a:pt x="0" y="30"/>
                      <a:pt x="0" y="30"/>
                    </a:cubicBezTo>
                    <a:cubicBezTo>
                      <a:pt x="0" y="30"/>
                      <a:pt x="8" y="24"/>
                      <a:pt x="28" y="24"/>
                    </a:cubicBezTo>
                    <a:cubicBezTo>
                      <a:pt x="28" y="29"/>
                      <a:pt x="28" y="29"/>
                      <a:pt x="28" y="29"/>
                    </a:cubicBezTo>
                    <a:cubicBezTo>
                      <a:pt x="50" y="15"/>
                      <a:pt x="50" y="15"/>
                      <a:pt x="50" y="15"/>
                    </a:cubicBezTo>
                    <a:lnTo>
                      <a:pt x="28"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8" name="Freeform 121"/>
              <p:cNvSpPr>
                <a:spLocks/>
              </p:cNvSpPr>
              <p:nvPr/>
            </p:nvSpPr>
            <p:spPr bwMode="auto">
              <a:xfrm>
                <a:off x="2279650" y="1127125"/>
                <a:ext cx="109538" cy="65088"/>
              </a:xfrm>
              <a:custGeom>
                <a:avLst/>
                <a:gdLst/>
                <a:ahLst/>
                <a:cxnLst>
                  <a:cxn ang="0">
                    <a:pos x="22" y="30"/>
                  </a:cxn>
                  <a:cxn ang="0">
                    <a:pos x="22" y="25"/>
                  </a:cxn>
                  <a:cxn ang="0">
                    <a:pos x="50" y="0"/>
                  </a:cxn>
                  <a:cxn ang="0">
                    <a:pos x="22" y="6"/>
                  </a:cxn>
                  <a:cxn ang="0">
                    <a:pos x="22" y="1"/>
                  </a:cxn>
                  <a:cxn ang="0">
                    <a:pos x="0" y="15"/>
                  </a:cxn>
                  <a:cxn ang="0">
                    <a:pos x="22" y="30"/>
                  </a:cxn>
                </a:cxnLst>
                <a:rect l="0" t="0" r="r" b="b"/>
                <a:pathLst>
                  <a:path w="50" h="30">
                    <a:moveTo>
                      <a:pt x="22" y="30"/>
                    </a:moveTo>
                    <a:cubicBezTo>
                      <a:pt x="22" y="25"/>
                      <a:pt x="22" y="25"/>
                      <a:pt x="22" y="25"/>
                    </a:cubicBezTo>
                    <a:cubicBezTo>
                      <a:pt x="47" y="25"/>
                      <a:pt x="50" y="0"/>
                      <a:pt x="50" y="0"/>
                    </a:cubicBezTo>
                    <a:cubicBezTo>
                      <a:pt x="50" y="0"/>
                      <a:pt x="42" y="6"/>
                      <a:pt x="22" y="6"/>
                    </a:cubicBezTo>
                    <a:cubicBezTo>
                      <a:pt x="22" y="1"/>
                      <a:pt x="22" y="1"/>
                      <a:pt x="22" y="1"/>
                    </a:cubicBezTo>
                    <a:cubicBezTo>
                      <a:pt x="0" y="15"/>
                      <a:pt x="0" y="15"/>
                      <a:pt x="0" y="15"/>
                    </a:cubicBezTo>
                    <a:lnTo>
                      <a:pt x="22" y="3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19" name="Freeform 122"/>
              <p:cNvSpPr>
                <a:spLocks/>
              </p:cNvSpPr>
              <p:nvPr/>
            </p:nvSpPr>
            <p:spPr bwMode="auto">
              <a:xfrm>
                <a:off x="2581275" y="2984500"/>
                <a:ext cx="439738" cy="306388"/>
              </a:xfrm>
              <a:custGeom>
                <a:avLst/>
                <a:gdLst/>
                <a:ahLst/>
                <a:cxnLst>
                  <a:cxn ang="0">
                    <a:pos x="160" y="51"/>
                  </a:cxn>
                  <a:cxn ang="0">
                    <a:pos x="201" y="96"/>
                  </a:cxn>
                  <a:cxn ang="0">
                    <a:pos x="158" y="140"/>
                  </a:cxn>
                  <a:cxn ang="0">
                    <a:pos x="48" y="140"/>
                  </a:cxn>
                  <a:cxn ang="0">
                    <a:pos x="0" y="96"/>
                  </a:cxn>
                  <a:cxn ang="0">
                    <a:pos x="42" y="51"/>
                  </a:cxn>
                  <a:cxn ang="0">
                    <a:pos x="42" y="50"/>
                  </a:cxn>
                  <a:cxn ang="0">
                    <a:pos x="101" y="0"/>
                  </a:cxn>
                  <a:cxn ang="0">
                    <a:pos x="160" y="50"/>
                  </a:cxn>
                  <a:cxn ang="0">
                    <a:pos x="160" y="51"/>
                  </a:cxn>
                </a:cxnLst>
                <a:rect l="0" t="0" r="r" b="b"/>
                <a:pathLst>
                  <a:path w="201" h="140">
                    <a:moveTo>
                      <a:pt x="160" y="51"/>
                    </a:moveTo>
                    <a:cubicBezTo>
                      <a:pt x="183" y="56"/>
                      <a:pt x="201" y="74"/>
                      <a:pt x="201" y="96"/>
                    </a:cubicBezTo>
                    <a:cubicBezTo>
                      <a:pt x="201" y="117"/>
                      <a:pt x="183" y="140"/>
                      <a:pt x="158" y="140"/>
                    </a:cubicBezTo>
                    <a:cubicBezTo>
                      <a:pt x="48" y="140"/>
                      <a:pt x="48" y="140"/>
                      <a:pt x="48" y="140"/>
                    </a:cubicBezTo>
                    <a:cubicBezTo>
                      <a:pt x="21" y="140"/>
                      <a:pt x="0" y="119"/>
                      <a:pt x="0" y="96"/>
                    </a:cubicBezTo>
                    <a:cubicBezTo>
                      <a:pt x="0" y="74"/>
                      <a:pt x="18" y="56"/>
                      <a:pt x="42" y="51"/>
                    </a:cubicBezTo>
                    <a:cubicBezTo>
                      <a:pt x="42" y="51"/>
                      <a:pt x="42" y="50"/>
                      <a:pt x="42" y="50"/>
                    </a:cubicBezTo>
                    <a:cubicBezTo>
                      <a:pt x="42" y="23"/>
                      <a:pt x="68" y="0"/>
                      <a:pt x="101" y="0"/>
                    </a:cubicBezTo>
                    <a:cubicBezTo>
                      <a:pt x="133" y="0"/>
                      <a:pt x="160" y="23"/>
                      <a:pt x="160" y="50"/>
                    </a:cubicBezTo>
                    <a:cubicBezTo>
                      <a:pt x="160" y="50"/>
                      <a:pt x="160" y="51"/>
                      <a:pt x="160" y="51"/>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0" name="Freeform 123"/>
              <p:cNvSpPr>
                <a:spLocks/>
              </p:cNvSpPr>
              <p:nvPr/>
            </p:nvSpPr>
            <p:spPr bwMode="auto">
              <a:xfrm>
                <a:off x="2301875" y="387350"/>
                <a:ext cx="279400" cy="195263"/>
              </a:xfrm>
              <a:custGeom>
                <a:avLst/>
                <a:gdLst/>
                <a:ahLst/>
                <a:cxnLst>
                  <a:cxn ang="0">
                    <a:pos x="102" y="32"/>
                  </a:cxn>
                  <a:cxn ang="0">
                    <a:pos x="128" y="61"/>
                  </a:cxn>
                  <a:cxn ang="0">
                    <a:pos x="100" y="89"/>
                  </a:cxn>
                  <a:cxn ang="0">
                    <a:pos x="30" y="89"/>
                  </a:cxn>
                  <a:cxn ang="0">
                    <a:pos x="0" y="61"/>
                  </a:cxn>
                  <a:cxn ang="0">
                    <a:pos x="26" y="32"/>
                  </a:cxn>
                  <a:cxn ang="0">
                    <a:pos x="26" y="31"/>
                  </a:cxn>
                  <a:cxn ang="0">
                    <a:pos x="64" y="0"/>
                  </a:cxn>
                  <a:cxn ang="0">
                    <a:pos x="102" y="31"/>
                  </a:cxn>
                  <a:cxn ang="0">
                    <a:pos x="102" y="32"/>
                  </a:cxn>
                </a:cxnLst>
                <a:rect l="0" t="0" r="r" b="b"/>
                <a:pathLst>
                  <a:path w="128" h="89">
                    <a:moveTo>
                      <a:pt x="102" y="32"/>
                    </a:moveTo>
                    <a:cubicBezTo>
                      <a:pt x="117" y="35"/>
                      <a:pt x="128" y="47"/>
                      <a:pt x="128" y="61"/>
                    </a:cubicBezTo>
                    <a:cubicBezTo>
                      <a:pt x="128" y="75"/>
                      <a:pt x="117" y="89"/>
                      <a:pt x="100" y="89"/>
                    </a:cubicBezTo>
                    <a:cubicBezTo>
                      <a:pt x="30" y="89"/>
                      <a:pt x="30" y="89"/>
                      <a:pt x="30" y="89"/>
                    </a:cubicBezTo>
                    <a:cubicBezTo>
                      <a:pt x="13" y="89"/>
                      <a:pt x="0" y="75"/>
                      <a:pt x="0" y="61"/>
                    </a:cubicBezTo>
                    <a:cubicBezTo>
                      <a:pt x="0" y="47"/>
                      <a:pt x="11" y="35"/>
                      <a:pt x="26" y="32"/>
                    </a:cubicBezTo>
                    <a:cubicBezTo>
                      <a:pt x="26" y="32"/>
                      <a:pt x="26" y="32"/>
                      <a:pt x="26" y="31"/>
                    </a:cubicBezTo>
                    <a:cubicBezTo>
                      <a:pt x="26" y="14"/>
                      <a:pt x="43" y="0"/>
                      <a:pt x="64" y="0"/>
                    </a:cubicBezTo>
                    <a:cubicBezTo>
                      <a:pt x="85" y="0"/>
                      <a:pt x="102" y="14"/>
                      <a:pt x="102" y="31"/>
                    </a:cubicBezTo>
                    <a:cubicBezTo>
                      <a:pt x="102" y="32"/>
                      <a:pt x="102" y="32"/>
                      <a:pt x="102" y="32"/>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1" name="Freeform 124"/>
              <p:cNvSpPr>
                <a:spLocks/>
              </p:cNvSpPr>
              <p:nvPr/>
            </p:nvSpPr>
            <p:spPr bwMode="auto">
              <a:xfrm>
                <a:off x="1328738" y="2525713"/>
                <a:ext cx="454025" cy="317500"/>
              </a:xfrm>
              <a:custGeom>
                <a:avLst/>
                <a:gdLst/>
                <a:ahLst/>
                <a:cxnLst>
                  <a:cxn ang="0">
                    <a:pos x="165" y="53"/>
                  </a:cxn>
                  <a:cxn ang="0">
                    <a:pos x="208" y="99"/>
                  </a:cxn>
                  <a:cxn ang="0">
                    <a:pos x="163" y="145"/>
                  </a:cxn>
                  <a:cxn ang="0">
                    <a:pos x="49" y="145"/>
                  </a:cxn>
                  <a:cxn ang="0">
                    <a:pos x="0" y="99"/>
                  </a:cxn>
                  <a:cxn ang="0">
                    <a:pos x="43" y="53"/>
                  </a:cxn>
                  <a:cxn ang="0">
                    <a:pos x="43" y="52"/>
                  </a:cxn>
                  <a:cxn ang="0">
                    <a:pos x="104" y="0"/>
                  </a:cxn>
                  <a:cxn ang="0">
                    <a:pos x="165" y="52"/>
                  </a:cxn>
                  <a:cxn ang="0">
                    <a:pos x="165" y="53"/>
                  </a:cxn>
                </a:cxnLst>
                <a:rect l="0" t="0" r="r" b="b"/>
                <a:pathLst>
                  <a:path w="208" h="145">
                    <a:moveTo>
                      <a:pt x="165" y="53"/>
                    </a:moveTo>
                    <a:cubicBezTo>
                      <a:pt x="189" y="58"/>
                      <a:pt x="208" y="76"/>
                      <a:pt x="208" y="99"/>
                    </a:cubicBezTo>
                    <a:cubicBezTo>
                      <a:pt x="208" y="121"/>
                      <a:pt x="189" y="145"/>
                      <a:pt x="163" y="145"/>
                    </a:cubicBezTo>
                    <a:cubicBezTo>
                      <a:pt x="49" y="145"/>
                      <a:pt x="49" y="145"/>
                      <a:pt x="49" y="145"/>
                    </a:cubicBezTo>
                    <a:cubicBezTo>
                      <a:pt x="21" y="145"/>
                      <a:pt x="0" y="122"/>
                      <a:pt x="0" y="99"/>
                    </a:cubicBezTo>
                    <a:cubicBezTo>
                      <a:pt x="0" y="76"/>
                      <a:pt x="18" y="58"/>
                      <a:pt x="43" y="53"/>
                    </a:cubicBezTo>
                    <a:cubicBezTo>
                      <a:pt x="43" y="52"/>
                      <a:pt x="43" y="52"/>
                      <a:pt x="43" y="52"/>
                    </a:cubicBezTo>
                    <a:cubicBezTo>
                      <a:pt x="43" y="23"/>
                      <a:pt x="70" y="0"/>
                      <a:pt x="104" y="0"/>
                    </a:cubicBezTo>
                    <a:cubicBezTo>
                      <a:pt x="137" y="0"/>
                      <a:pt x="165" y="23"/>
                      <a:pt x="165" y="52"/>
                    </a:cubicBezTo>
                    <a:cubicBezTo>
                      <a:pt x="165" y="52"/>
                      <a:pt x="165" y="52"/>
                      <a:pt x="165" y="53"/>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2" name="Freeform 126"/>
              <p:cNvSpPr>
                <a:spLocks/>
              </p:cNvSpPr>
              <p:nvPr/>
            </p:nvSpPr>
            <p:spPr bwMode="auto">
              <a:xfrm>
                <a:off x="1990725" y="2767013"/>
                <a:ext cx="212725" cy="203200"/>
              </a:xfrm>
              <a:custGeom>
                <a:avLst/>
                <a:gdLst/>
                <a:ahLst/>
                <a:cxnLst>
                  <a:cxn ang="0">
                    <a:pos x="49" y="0"/>
                  </a:cxn>
                  <a:cxn ang="0">
                    <a:pos x="97" y="42"/>
                  </a:cxn>
                  <a:cxn ang="0">
                    <a:pos x="77" y="76"/>
                  </a:cxn>
                  <a:cxn ang="0">
                    <a:pos x="84" y="93"/>
                  </a:cxn>
                  <a:cxn ang="0">
                    <a:pos x="67" y="81"/>
                  </a:cxn>
                  <a:cxn ang="0">
                    <a:pos x="49" y="84"/>
                  </a:cxn>
                  <a:cxn ang="0">
                    <a:pos x="0" y="42"/>
                  </a:cxn>
                  <a:cxn ang="0">
                    <a:pos x="49" y="0"/>
                  </a:cxn>
                </a:cxnLst>
                <a:rect l="0" t="0" r="r" b="b"/>
                <a:pathLst>
                  <a:path w="97" h="93">
                    <a:moveTo>
                      <a:pt x="49" y="0"/>
                    </a:moveTo>
                    <a:cubicBezTo>
                      <a:pt x="76" y="0"/>
                      <a:pt x="97" y="19"/>
                      <a:pt x="97" y="42"/>
                    </a:cubicBezTo>
                    <a:cubicBezTo>
                      <a:pt x="97" y="56"/>
                      <a:pt x="89" y="68"/>
                      <a:pt x="77" y="76"/>
                    </a:cubicBezTo>
                    <a:cubicBezTo>
                      <a:pt x="84" y="93"/>
                      <a:pt x="84" y="93"/>
                      <a:pt x="84" y="93"/>
                    </a:cubicBezTo>
                    <a:cubicBezTo>
                      <a:pt x="67" y="81"/>
                      <a:pt x="67" y="81"/>
                      <a:pt x="67" y="81"/>
                    </a:cubicBezTo>
                    <a:cubicBezTo>
                      <a:pt x="62" y="83"/>
                      <a:pt x="55" y="84"/>
                      <a:pt x="49" y="84"/>
                    </a:cubicBezTo>
                    <a:cubicBezTo>
                      <a:pt x="22" y="84"/>
                      <a:pt x="0" y="65"/>
                      <a:pt x="0" y="42"/>
                    </a:cubicBezTo>
                    <a:cubicBezTo>
                      <a:pt x="0" y="19"/>
                      <a:pt x="22" y="0"/>
                      <a:pt x="49"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3" name="Freeform 127"/>
              <p:cNvSpPr>
                <a:spLocks noEditPoints="1"/>
              </p:cNvSpPr>
              <p:nvPr/>
            </p:nvSpPr>
            <p:spPr bwMode="auto">
              <a:xfrm>
                <a:off x="1901825" y="2695575"/>
                <a:ext cx="214313" cy="203200"/>
              </a:xfrm>
              <a:custGeom>
                <a:avLst/>
                <a:gdLst/>
                <a:ahLst/>
                <a:cxnLst>
                  <a:cxn ang="0">
                    <a:pos x="70" y="49"/>
                  </a:cxn>
                  <a:cxn ang="0">
                    <a:pos x="64" y="43"/>
                  </a:cxn>
                  <a:cxn ang="0">
                    <a:pos x="70" y="36"/>
                  </a:cxn>
                  <a:cxn ang="0">
                    <a:pos x="77" y="43"/>
                  </a:cxn>
                  <a:cxn ang="0">
                    <a:pos x="70" y="49"/>
                  </a:cxn>
                  <a:cxn ang="0">
                    <a:pos x="49" y="49"/>
                  </a:cxn>
                  <a:cxn ang="0">
                    <a:pos x="42" y="43"/>
                  </a:cxn>
                  <a:cxn ang="0">
                    <a:pos x="49" y="36"/>
                  </a:cxn>
                  <a:cxn ang="0">
                    <a:pos x="56" y="43"/>
                  </a:cxn>
                  <a:cxn ang="0">
                    <a:pos x="49" y="49"/>
                  </a:cxn>
                  <a:cxn ang="0">
                    <a:pos x="28" y="49"/>
                  </a:cxn>
                  <a:cxn ang="0">
                    <a:pos x="21" y="43"/>
                  </a:cxn>
                  <a:cxn ang="0">
                    <a:pos x="28" y="36"/>
                  </a:cxn>
                  <a:cxn ang="0">
                    <a:pos x="34" y="43"/>
                  </a:cxn>
                  <a:cxn ang="0">
                    <a:pos x="28" y="49"/>
                  </a:cxn>
                  <a:cxn ang="0">
                    <a:pos x="49" y="0"/>
                  </a:cxn>
                  <a:cxn ang="0">
                    <a:pos x="0" y="42"/>
                  </a:cxn>
                  <a:cxn ang="0">
                    <a:pos x="20" y="76"/>
                  </a:cxn>
                  <a:cxn ang="0">
                    <a:pos x="13" y="93"/>
                  </a:cxn>
                  <a:cxn ang="0">
                    <a:pos x="30" y="81"/>
                  </a:cxn>
                  <a:cxn ang="0">
                    <a:pos x="49" y="84"/>
                  </a:cxn>
                  <a:cxn ang="0">
                    <a:pos x="98" y="42"/>
                  </a:cxn>
                  <a:cxn ang="0">
                    <a:pos x="49" y="0"/>
                  </a:cxn>
                </a:cxnLst>
                <a:rect l="0" t="0" r="r" b="b"/>
                <a:pathLst>
                  <a:path w="98" h="93">
                    <a:moveTo>
                      <a:pt x="70" y="49"/>
                    </a:moveTo>
                    <a:cubicBezTo>
                      <a:pt x="67" y="49"/>
                      <a:pt x="64" y="46"/>
                      <a:pt x="64" y="43"/>
                    </a:cubicBezTo>
                    <a:cubicBezTo>
                      <a:pt x="64" y="39"/>
                      <a:pt x="67" y="36"/>
                      <a:pt x="70" y="36"/>
                    </a:cubicBezTo>
                    <a:cubicBezTo>
                      <a:pt x="74" y="36"/>
                      <a:pt x="77" y="39"/>
                      <a:pt x="77" y="43"/>
                    </a:cubicBezTo>
                    <a:cubicBezTo>
                      <a:pt x="77" y="46"/>
                      <a:pt x="74" y="49"/>
                      <a:pt x="70" y="49"/>
                    </a:cubicBezTo>
                    <a:moveTo>
                      <a:pt x="49" y="49"/>
                    </a:moveTo>
                    <a:cubicBezTo>
                      <a:pt x="45" y="49"/>
                      <a:pt x="42" y="46"/>
                      <a:pt x="42" y="43"/>
                    </a:cubicBezTo>
                    <a:cubicBezTo>
                      <a:pt x="42" y="39"/>
                      <a:pt x="45" y="36"/>
                      <a:pt x="49" y="36"/>
                    </a:cubicBezTo>
                    <a:cubicBezTo>
                      <a:pt x="53" y="36"/>
                      <a:pt x="56" y="39"/>
                      <a:pt x="56" y="43"/>
                    </a:cubicBezTo>
                    <a:cubicBezTo>
                      <a:pt x="56" y="46"/>
                      <a:pt x="53" y="49"/>
                      <a:pt x="49" y="49"/>
                    </a:cubicBezTo>
                    <a:moveTo>
                      <a:pt x="28" y="49"/>
                    </a:moveTo>
                    <a:cubicBezTo>
                      <a:pt x="24" y="49"/>
                      <a:pt x="21" y="46"/>
                      <a:pt x="21" y="43"/>
                    </a:cubicBezTo>
                    <a:cubicBezTo>
                      <a:pt x="21" y="39"/>
                      <a:pt x="24" y="36"/>
                      <a:pt x="28" y="36"/>
                    </a:cubicBezTo>
                    <a:cubicBezTo>
                      <a:pt x="31" y="36"/>
                      <a:pt x="34" y="39"/>
                      <a:pt x="34" y="43"/>
                    </a:cubicBezTo>
                    <a:cubicBezTo>
                      <a:pt x="34" y="46"/>
                      <a:pt x="31" y="49"/>
                      <a:pt x="28" y="49"/>
                    </a:cubicBezTo>
                    <a:moveTo>
                      <a:pt x="49" y="0"/>
                    </a:moveTo>
                    <a:cubicBezTo>
                      <a:pt x="22" y="0"/>
                      <a:pt x="0" y="19"/>
                      <a:pt x="0" y="42"/>
                    </a:cubicBezTo>
                    <a:cubicBezTo>
                      <a:pt x="0" y="56"/>
                      <a:pt x="8" y="68"/>
                      <a:pt x="20" y="76"/>
                    </a:cubicBezTo>
                    <a:cubicBezTo>
                      <a:pt x="13" y="93"/>
                      <a:pt x="13" y="93"/>
                      <a:pt x="13" y="93"/>
                    </a:cubicBezTo>
                    <a:cubicBezTo>
                      <a:pt x="30" y="81"/>
                      <a:pt x="30" y="81"/>
                      <a:pt x="30" y="81"/>
                    </a:cubicBezTo>
                    <a:cubicBezTo>
                      <a:pt x="36" y="83"/>
                      <a:pt x="42" y="84"/>
                      <a:pt x="49" y="84"/>
                    </a:cubicBezTo>
                    <a:cubicBezTo>
                      <a:pt x="76" y="84"/>
                      <a:pt x="98" y="65"/>
                      <a:pt x="98" y="42"/>
                    </a:cubicBezTo>
                    <a:cubicBezTo>
                      <a:pt x="98" y="19"/>
                      <a:pt x="76" y="0"/>
                      <a:pt x="49"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4" name="Freeform 128"/>
              <p:cNvSpPr>
                <a:spLocks/>
              </p:cNvSpPr>
              <p:nvPr/>
            </p:nvSpPr>
            <p:spPr bwMode="auto">
              <a:xfrm>
                <a:off x="2662238" y="1806575"/>
                <a:ext cx="258763" cy="246063"/>
              </a:xfrm>
              <a:custGeom>
                <a:avLst/>
                <a:gdLst/>
                <a:ahLst/>
                <a:cxnLst>
                  <a:cxn ang="0">
                    <a:pos x="59" y="0"/>
                  </a:cxn>
                  <a:cxn ang="0">
                    <a:pos x="118" y="50"/>
                  </a:cxn>
                  <a:cxn ang="0">
                    <a:pos x="93" y="91"/>
                  </a:cxn>
                  <a:cxn ang="0">
                    <a:pos x="102" y="113"/>
                  </a:cxn>
                  <a:cxn ang="0">
                    <a:pos x="81" y="97"/>
                  </a:cxn>
                  <a:cxn ang="0">
                    <a:pos x="59" y="101"/>
                  </a:cxn>
                  <a:cxn ang="0">
                    <a:pos x="0" y="50"/>
                  </a:cxn>
                  <a:cxn ang="0">
                    <a:pos x="59" y="0"/>
                  </a:cxn>
                </a:cxnLst>
                <a:rect l="0" t="0" r="r" b="b"/>
                <a:pathLst>
                  <a:path w="118" h="113">
                    <a:moveTo>
                      <a:pt x="59" y="0"/>
                    </a:moveTo>
                    <a:cubicBezTo>
                      <a:pt x="91" y="0"/>
                      <a:pt x="118" y="22"/>
                      <a:pt x="118" y="50"/>
                    </a:cubicBezTo>
                    <a:cubicBezTo>
                      <a:pt x="118" y="67"/>
                      <a:pt x="108" y="82"/>
                      <a:pt x="93" y="91"/>
                    </a:cubicBezTo>
                    <a:cubicBezTo>
                      <a:pt x="102" y="113"/>
                      <a:pt x="102" y="113"/>
                      <a:pt x="102" y="113"/>
                    </a:cubicBezTo>
                    <a:cubicBezTo>
                      <a:pt x="81" y="97"/>
                      <a:pt x="81" y="97"/>
                      <a:pt x="81" y="97"/>
                    </a:cubicBezTo>
                    <a:cubicBezTo>
                      <a:pt x="74" y="100"/>
                      <a:pt x="67" y="101"/>
                      <a:pt x="59" y="101"/>
                    </a:cubicBezTo>
                    <a:cubicBezTo>
                      <a:pt x="26" y="101"/>
                      <a:pt x="0" y="79"/>
                      <a:pt x="0" y="50"/>
                    </a:cubicBezTo>
                    <a:cubicBezTo>
                      <a:pt x="0" y="22"/>
                      <a:pt x="26" y="0"/>
                      <a:pt x="59"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5" name="Freeform 129"/>
              <p:cNvSpPr>
                <a:spLocks noEditPoints="1"/>
              </p:cNvSpPr>
              <p:nvPr/>
            </p:nvSpPr>
            <p:spPr bwMode="auto">
              <a:xfrm>
                <a:off x="2552700" y="1716088"/>
                <a:ext cx="258763" cy="247650"/>
              </a:xfrm>
              <a:custGeom>
                <a:avLst/>
                <a:gdLst/>
                <a:ahLst/>
                <a:cxnLst>
                  <a:cxn ang="0">
                    <a:pos x="85" y="60"/>
                  </a:cxn>
                  <a:cxn ang="0">
                    <a:pos x="77" y="52"/>
                  </a:cxn>
                  <a:cxn ang="0">
                    <a:pos x="85" y="44"/>
                  </a:cxn>
                  <a:cxn ang="0">
                    <a:pos x="93" y="52"/>
                  </a:cxn>
                  <a:cxn ang="0">
                    <a:pos x="85" y="60"/>
                  </a:cxn>
                  <a:cxn ang="0">
                    <a:pos x="59" y="60"/>
                  </a:cxn>
                  <a:cxn ang="0">
                    <a:pos x="51" y="52"/>
                  </a:cxn>
                  <a:cxn ang="0">
                    <a:pos x="59" y="44"/>
                  </a:cxn>
                  <a:cxn ang="0">
                    <a:pos x="67" y="52"/>
                  </a:cxn>
                  <a:cxn ang="0">
                    <a:pos x="59" y="60"/>
                  </a:cxn>
                  <a:cxn ang="0">
                    <a:pos x="33" y="60"/>
                  </a:cxn>
                  <a:cxn ang="0">
                    <a:pos x="25" y="52"/>
                  </a:cxn>
                  <a:cxn ang="0">
                    <a:pos x="33" y="44"/>
                  </a:cxn>
                  <a:cxn ang="0">
                    <a:pos x="41" y="52"/>
                  </a:cxn>
                  <a:cxn ang="0">
                    <a:pos x="33" y="60"/>
                  </a:cxn>
                  <a:cxn ang="0">
                    <a:pos x="59" y="0"/>
                  </a:cxn>
                  <a:cxn ang="0">
                    <a:pos x="0" y="51"/>
                  </a:cxn>
                  <a:cxn ang="0">
                    <a:pos x="24" y="92"/>
                  </a:cxn>
                  <a:cxn ang="0">
                    <a:pos x="16" y="113"/>
                  </a:cxn>
                  <a:cxn ang="0">
                    <a:pos x="36" y="98"/>
                  </a:cxn>
                  <a:cxn ang="0">
                    <a:pos x="59" y="102"/>
                  </a:cxn>
                  <a:cxn ang="0">
                    <a:pos x="118" y="51"/>
                  </a:cxn>
                  <a:cxn ang="0">
                    <a:pos x="59" y="0"/>
                  </a:cxn>
                </a:cxnLst>
                <a:rect l="0" t="0" r="r" b="b"/>
                <a:pathLst>
                  <a:path w="118" h="113">
                    <a:moveTo>
                      <a:pt x="85" y="60"/>
                    </a:moveTo>
                    <a:cubicBezTo>
                      <a:pt x="81" y="60"/>
                      <a:pt x="77" y="57"/>
                      <a:pt x="77" y="52"/>
                    </a:cubicBezTo>
                    <a:cubicBezTo>
                      <a:pt x="77" y="48"/>
                      <a:pt x="81" y="44"/>
                      <a:pt x="85" y="44"/>
                    </a:cubicBezTo>
                    <a:cubicBezTo>
                      <a:pt x="89" y="44"/>
                      <a:pt x="93" y="48"/>
                      <a:pt x="93" y="52"/>
                    </a:cubicBezTo>
                    <a:cubicBezTo>
                      <a:pt x="93" y="57"/>
                      <a:pt x="89" y="60"/>
                      <a:pt x="85" y="60"/>
                    </a:cubicBezTo>
                    <a:moveTo>
                      <a:pt x="59" y="60"/>
                    </a:moveTo>
                    <a:cubicBezTo>
                      <a:pt x="55" y="60"/>
                      <a:pt x="51" y="57"/>
                      <a:pt x="51" y="52"/>
                    </a:cubicBezTo>
                    <a:cubicBezTo>
                      <a:pt x="51" y="48"/>
                      <a:pt x="55" y="44"/>
                      <a:pt x="59" y="44"/>
                    </a:cubicBezTo>
                    <a:cubicBezTo>
                      <a:pt x="64" y="44"/>
                      <a:pt x="67" y="48"/>
                      <a:pt x="67" y="52"/>
                    </a:cubicBezTo>
                    <a:cubicBezTo>
                      <a:pt x="67" y="57"/>
                      <a:pt x="64" y="60"/>
                      <a:pt x="59" y="60"/>
                    </a:cubicBezTo>
                    <a:moveTo>
                      <a:pt x="33" y="60"/>
                    </a:moveTo>
                    <a:cubicBezTo>
                      <a:pt x="29" y="60"/>
                      <a:pt x="25" y="57"/>
                      <a:pt x="25" y="52"/>
                    </a:cubicBezTo>
                    <a:cubicBezTo>
                      <a:pt x="25" y="48"/>
                      <a:pt x="29" y="44"/>
                      <a:pt x="33" y="44"/>
                    </a:cubicBezTo>
                    <a:cubicBezTo>
                      <a:pt x="38" y="44"/>
                      <a:pt x="41" y="48"/>
                      <a:pt x="41" y="52"/>
                    </a:cubicBezTo>
                    <a:cubicBezTo>
                      <a:pt x="41" y="57"/>
                      <a:pt x="38" y="60"/>
                      <a:pt x="33" y="60"/>
                    </a:cubicBezTo>
                    <a:moveTo>
                      <a:pt x="59" y="0"/>
                    </a:moveTo>
                    <a:cubicBezTo>
                      <a:pt x="27" y="0"/>
                      <a:pt x="0" y="23"/>
                      <a:pt x="0" y="51"/>
                    </a:cubicBezTo>
                    <a:cubicBezTo>
                      <a:pt x="0" y="68"/>
                      <a:pt x="10" y="83"/>
                      <a:pt x="24" y="92"/>
                    </a:cubicBezTo>
                    <a:cubicBezTo>
                      <a:pt x="16" y="113"/>
                      <a:pt x="16" y="113"/>
                      <a:pt x="16" y="113"/>
                    </a:cubicBezTo>
                    <a:cubicBezTo>
                      <a:pt x="36" y="98"/>
                      <a:pt x="36" y="98"/>
                      <a:pt x="36" y="98"/>
                    </a:cubicBezTo>
                    <a:cubicBezTo>
                      <a:pt x="43" y="101"/>
                      <a:pt x="51" y="102"/>
                      <a:pt x="59" y="102"/>
                    </a:cubicBezTo>
                    <a:cubicBezTo>
                      <a:pt x="92" y="102"/>
                      <a:pt x="118" y="79"/>
                      <a:pt x="118" y="51"/>
                    </a:cubicBezTo>
                    <a:cubicBezTo>
                      <a:pt x="118" y="23"/>
                      <a:pt x="92" y="0"/>
                      <a:pt x="59"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6" name="Freeform 130"/>
              <p:cNvSpPr>
                <a:spLocks noEditPoints="1"/>
              </p:cNvSpPr>
              <p:nvPr/>
            </p:nvSpPr>
            <p:spPr bwMode="auto">
              <a:xfrm>
                <a:off x="2933700" y="2668588"/>
                <a:ext cx="290513" cy="293688"/>
              </a:xfrm>
              <a:custGeom>
                <a:avLst/>
                <a:gdLst/>
                <a:ahLst/>
                <a:cxnLst>
                  <a:cxn ang="0">
                    <a:pos x="31" y="22"/>
                  </a:cxn>
                  <a:cxn ang="0">
                    <a:pos x="26" y="13"/>
                  </a:cxn>
                  <a:cxn ang="0">
                    <a:pos x="45" y="3"/>
                  </a:cxn>
                  <a:cxn ang="0">
                    <a:pos x="49" y="12"/>
                  </a:cxn>
                  <a:cxn ang="0">
                    <a:pos x="67" y="10"/>
                  </a:cxn>
                  <a:cxn ang="0">
                    <a:pos x="67" y="25"/>
                  </a:cxn>
                  <a:cxn ang="0">
                    <a:pos x="26" y="55"/>
                  </a:cxn>
                  <a:cxn ang="0">
                    <a:pos x="54" y="108"/>
                  </a:cxn>
                  <a:cxn ang="0">
                    <a:pos x="67" y="110"/>
                  </a:cxn>
                  <a:cxn ang="0">
                    <a:pos x="67" y="125"/>
                  </a:cxn>
                  <a:cxn ang="0">
                    <a:pos x="60" y="124"/>
                  </a:cxn>
                  <a:cxn ang="0">
                    <a:pos x="57" y="134"/>
                  </a:cxn>
                  <a:cxn ang="0">
                    <a:pos x="37" y="128"/>
                  </a:cxn>
                  <a:cxn ang="0">
                    <a:pos x="40" y="118"/>
                  </a:cxn>
                  <a:cxn ang="0">
                    <a:pos x="22" y="103"/>
                  </a:cxn>
                  <a:cxn ang="0">
                    <a:pos x="13" y="108"/>
                  </a:cxn>
                  <a:cxn ang="0">
                    <a:pos x="3" y="89"/>
                  </a:cxn>
                  <a:cxn ang="0">
                    <a:pos x="12" y="84"/>
                  </a:cxn>
                  <a:cxn ang="0">
                    <a:pos x="10" y="61"/>
                  </a:cxn>
                  <a:cxn ang="0">
                    <a:pos x="0" y="58"/>
                  </a:cxn>
                  <a:cxn ang="0">
                    <a:pos x="6" y="38"/>
                  </a:cxn>
                  <a:cxn ang="0">
                    <a:pos x="16" y="41"/>
                  </a:cxn>
                  <a:cxn ang="0">
                    <a:pos x="31" y="22"/>
                  </a:cxn>
                  <a:cxn ang="0">
                    <a:pos x="67" y="10"/>
                  </a:cxn>
                  <a:cxn ang="0">
                    <a:pos x="73" y="10"/>
                  </a:cxn>
                  <a:cxn ang="0">
                    <a:pos x="76" y="0"/>
                  </a:cxn>
                  <a:cxn ang="0">
                    <a:pos x="96" y="7"/>
                  </a:cxn>
                  <a:cxn ang="0">
                    <a:pos x="93" y="16"/>
                  </a:cxn>
                  <a:cxn ang="0">
                    <a:pos x="112" y="31"/>
                  </a:cxn>
                  <a:cxn ang="0">
                    <a:pos x="120" y="27"/>
                  </a:cxn>
                  <a:cxn ang="0">
                    <a:pos x="130" y="45"/>
                  </a:cxn>
                  <a:cxn ang="0">
                    <a:pos x="122" y="50"/>
                  </a:cxn>
                  <a:cxn ang="0">
                    <a:pos x="124" y="74"/>
                  </a:cxn>
                  <a:cxn ang="0">
                    <a:pos x="133" y="76"/>
                  </a:cxn>
                  <a:cxn ang="0">
                    <a:pos x="127" y="96"/>
                  </a:cxn>
                  <a:cxn ang="0">
                    <a:pos x="118" y="94"/>
                  </a:cxn>
                  <a:cxn ang="0">
                    <a:pos x="103" y="112"/>
                  </a:cxn>
                  <a:cxn ang="0">
                    <a:pos x="107" y="121"/>
                  </a:cxn>
                  <a:cxn ang="0">
                    <a:pos x="89" y="131"/>
                  </a:cxn>
                  <a:cxn ang="0">
                    <a:pos x="84" y="122"/>
                  </a:cxn>
                  <a:cxn ang="0">
                    <a:pos x="67" y="125"/>
                  </a:cxn>
                  <a:cxn ang="0">
                    <a:pos x="67" y="110"/>
                  </a:cxn>
                  <a:cxn ang="0">
                    <a:pos x="107" y="79"/>
                  </a:cxn>
                  <a:cxn ang="0">
                    <a:pos x="79" y="26"/>
                  </a:cxn>
                  <a:cxn ang="0">
                    <a:pos x="67" y="25"/>
                  </a:cxn>
                  <a:cxn ang="0">
                    <a:pos x="67" y="10"/>
                  </a:cxn>
                </a:cxnLst>
                <a:rect l="0" t="0" r="r" b="b"/>
                <a:pathLst>
                  <a:path w="133" h="134">
                    <a:moveTo>
                      <a:pt x="31" y="22"/>
                    </a:moveTo>
                    <a:cubicBezTo>
                      <a:pt x="26" y="13"/>
                      <a:pt x="26" y="13"/>
                      <a:pt x="26" y="13"/>
                    </a:cubicBezTo>
                    <a:cubicBezTo>
                      <a:pt x="45" y="3"/>
                      <a:pt x="45" y="3"/>
                      <a:pt x="45" y="3"/>
                    </a:cubicBezTo>
                    <a:cubicBezTo>
                      <a:pt x="49" y="12"/>
                      <a:pt x="49" y="12"/>
                      <a:pt x="49" y="12"/>
                    </a:cubicBezTo>
                    <a:cubicBezTo>
                      <a:pt x="55" y="11"/>
                      <a:pt x="61" y="10"/>
                      <a:pt x="67" y="10"/>
                    </a:cubicBezTo>
                    <a:cubicBezTo>
                      <a:pt x="67" y="25"/>
                      <a:pt x="67" y="25"/>
                      <a:pt x="67" y="25"/>
                    </a:cubicBezTo>
                    <a:cubicBezTo>
                      <a:pt x="49" y="25"/>
                      <a:pt x="32" y="36"/>
                      <a:pt x="26" y="55"/>
                    </a:cubicBezTo>
                    <a:cubicBezTo>
                      <a:pt x="19" y="77"/>
                      <a:pt x="32" y="101"/>
                      <a:pt x="54" y="108"/>
                    </a:cubicBezTo>
                    <a:cubicBezTo>
                      <a:pt x="59" y="109"/>
                      <a:pt x="63" y="110"/>
                      <a:pt x="67" y="110"/>
                    </a:cubicBezTo>
                    <a:cubicBezTo>
                      <a:pt x="67" y="125"/>
                      <a:pt x="67" y="125"/>
                      <a:pt x="67" y="125"/>
                    </a:cubicBezTo>
                    <a:cubicBezTo>
                      <a:pt x="65" y="125"/>
                      <a:pt x="63" y="125"/>
                      <a:pt x="60" y="124"/>
                    </a:cubicBezTo>
                    <a:cubicBezTo>
                      <a:pt x="57" y="134"/>
                      <a:pt x="57" y="134"/>
                      <a:pt x="57" y="134"/>
                    </a:cubicBezTo>
                    <a:cubicBezTo>
                      <a:pt x="37" y="128"/>
                      <a:pt x="37" y="128"/>
                      <a:pt x="37" y="128"/>
                    </a:cubicBezTo>
                    <a:cubicBezTo>
                      <a:pt x="40" y="118"/>
                      <a:pt x="40" y="118"/>
                      <a:pt x="40" y="118"/>
                    </a:cubicBezTo>
                    <a:cubicBezTo>
                      <a:pt x="33" y="114"/>
                      <a:pt x="27" y="109"/>
                      <a:pt x="22" y="103"/>
                    </a:cubicBezTo>
                    <a:cubicBezTo>
                      <a:pt x="13" y="108"/>
                      <a:pt x="13" y="108"/>
                      <a:pt x="13" y="108"/>
                    </a:cubicBezTo>
                    <a:cubicBezTo>
                      <a:pt x="3" y="89"/>
                      <a:pt x="3" y="89"/>
                      <a:pt x="3" y="89"/>
                    </a:cubicBezTo>
                    <a:cubicBezTo>
                      <a:pt x="12" y="84"/>
                      <a:pt x="12" y="84"/>
                      <a:pt x="12" y="84"/>
                    </a:cubicBezTo>
                    <a:cubicBezTo>
                      <a:pt x="10" y="77"/>
                      <a:pt x="9" y="69"/>
                      <a:pt x="10" y="61"/>
                    </a:cubicBezTo>
                    <a:cubicBezTo>
                      <a:pt x="0" y="58"/>
                      <a:pt x="0" y="58"/>
                      <a:pt x="0" y="58"/>
                    </a:cubicBezTo>
                    <a:cubicBezTo>
                      <a:pt x="6" y="38"/>
                      <a:pt x="6" y="38"/>
                      <a:pt x="6" y="38"/>
                    </a:cubicBezTo>
                    <a:cubicBezTo>
                      <a:pt x="16" y="41"/>
                      <a:pt x="16" y="41"/>
                      <a:pt x="16" y="41"/>
                    </a:cubicBezTo>
                    <a:cubicBezTo>
                      <a:pt x="19" y="33"/>
                      <a:pt x="25" y="27"/>
                      <a:pt x="31" y="22"/>
                    </a:cubicBezTo>
                    <a:moveTo>
                      <a:pt x="67" y="10"/>
                    </a:moveTo>
                    <a:cubicBezTo>
                      <a:pt x="69" y="10"/>
                      <a:pt x="71" y="10"/>
                      <a:pt x="73" y="10"/>
                    </a:cubicBezTo>
                    <a:cubicBezTo>
                      <a:pt x="76" y="0"/>
                      <a:pt x="76" y="0"/>
                      <a:pt x="76" y="0"/>
                    </a:cubicBezTo>
                    <a:cubicBezTo>
                      <a:pt x="96" y="7"/>
                      <a:pt x="96" y="7"/>
                      <a:pt x="96" y="7"/>
                    </a:cubicBezTo>
                    <a:cubicBezTo>
                      <a:pt x="93" y="16"/>
                      <a:pt x="93" y="16"/>
                      <a:pt x="93" y="16"/>
                    </a:cubicBezTo>
                    <a:cubicBezTo>
                      <a:pt x="101" y="20"/>
                      <a:pt x="107" y="25"/>
                      <a:pt x="112" y="31"/>
                    </a:cubicBezTo>
                    <a:cubicBezTo>
                      <a:pt x="120" y="27"/>
                      <a:pt x="120" y="27"/>
                      <a:pt x="120" y="27"/>
                    </a:cubicBezTo>
                    <a:cubicBezTo>
                      <a:pt x="130" y="45"/>
                      <a:pt x="130" y="45"/>
                      <a:pt x="130" y="45"/>
                    </a:cubicBezTo>
                    <a:cubicBezTo>
                      <a:pt x="122" y="50"/>
                      <a:pt x="122" y="50"/>
                      <a:pt x="122" y="50"/>
                    </a:cubicBezTo>
                    <a:cubicBezTo>
                      <a:pt x="124" y="57"/>
                      <a:pt x="125" y="65"/>
                      <a:pt x="124" y="74"/>
                    </a:cubicBezTo>
                    <a:cubicBezTo>
                      <a:pt x="133" y="76"/>
                      <a:pt x="133" y="76"/>
                      <a:pt x="133" y="76"/>
                    </a:cubicBezTo>
                    <a:cubicBezTo>
                      <a:pt x="127" y="96"/>
                      <a:pt x="127" y="96"/>
                      <a:pt x="127" y="96"/>
                    </a:cubicBezTo>
                    <a:cubicBezTo>
                      <a:pt x="118" y="94"/>
                      <a:pt x="118" y="94"/>
                      <a:pt x="118" y="94"/>
                    </a:cubicBezTo>
                    <a:cubicBezTo>
                      <a:pt x="114" y="101"/>
                      <a:pt x="109" y="107"/>
                      <a:pt x="103" y="112"/>
                    </a:cubicBezTo>
                    <a:cubicBezTo>
                      <a:pt x="107" y="121"/>
                      <a:pt x="107" y="121"/>
                      <a:pt x="107" y="121"/>
                    </a:cubicBezTo>
                    <a:cubicBezTo>
                      <a:pt x="89" y="131"/>
                      <a:pt x="89" y="131"/>
                      <a:pt x="89" y="131"/>
                    </a:cubicBezTo>
                    <a:cubicBezTo>
                      <a:pt x="84" y="122"/>
                      <a:pt x="84" y="122"/>
                      <a:pt x="84" y="122"/>
                    </a:cubicBezTo>
                    <a:cubicBezTo>
                      <a:pt x="79" y="124"/>
                      <a:pt x="73" y="125"/>
                      <a:pt x="67" y="125"/>
                    </a:cubicBezTo>
                    <a:cubicBezTo>
                      <a:pt x="67" y="110"/>
                      <a:pt x="67" y="110"/>
                      <a:pt x="67" y="110"/>
                    </a:cubicBezTo>
                    <a:cubicBezTo>
                      <a:pt x="85" y="110"/>
                      <a:pt x="102" y="98"/>
                      <a:pt x="107" y="79"/>
                    </a:cubicBezTo>
                    <a:cubicBezTo>
                      <a:pt x="114" y="57"/>
                      <a:pt x="102" y="33"/>
                      <a:pt x="79" y="26"/>
                    </a:cubicBezTo>
                    <a:cubicBezTo>
                      <a:pt x="75" y="25"/>
                      <a:pt x="71" y="25"/>
                      <a:pt x="67" y="25"/>
                    </a:cubicBezTo>
                    <a:lnTo>
                      <a:pt x="67" y="1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7" name="Freeform 131"/>
              <p:cNvSpPr>
                <a:spLocks noEditPoints="1"/>
              </p:cNvSpPr>
              <p:nvPr/>
            </p:nvSpPr>
            <p:spPr bwMode="auto">
              <a:xfrm>
                <a:off x="3090863" y="2490788"/>
                <a:ext cx="203200" cy="204788"/>
              </a:xfrm>
              <a:custGeom>
                <a:avLst/>
                <a:gdLst/>
                <a:ahLst/>
                <a:cxnLst>
                  <a:cxn ang="0">
                    <a:pos x="22" y="15"/>
                  </a:cxn>
                  <a:cxn ang="0">
                    <a:pos x="18" y="9"/>
                  </a:cxn>
                  <a:cxn ang="0">
                    <a:pos x="31" y="2"/>
                  </a:cxn>
                  <a:cxn ang="0">
                    <a:pos x="35" y="8"/>
                  </a:cxn>
                  <a:cxn ang="0">
                    <a:pos x="47" y="6"/>
                  </a:cxn>
                  <a:cxn ang="0">
                    <a:pos x="47" y="17"/>
                  </a:cxn>
                  <a:cxn ang="0">
                    <a:pos x="18" y="38"/>
                  </a:cxn>
                  <a:cxn ang="0">
                    <a:pos x="38" y="75"/>
                  </a:cxn>
                  <a:cxn ang="0">
                    <a:pos x="47" y="76"/>
                  </a:cxn>
                  <a:cxn ang="0">
                    <a:pos x="47" y="87"/>
                  </a:cxn>
                  <a:cxn ang="0">
                    <a:pos x="42" y="86"/>
                  </a:cxn>
                  <a:cxn ang="0">
                    <a:pos x="40" y="93"/>
                  </a:cxn>
                  <a:cxn ang="0">
                    <a:pos x="26" y="89"/>
                  </a:cxn>
                  <a:cxn ang="0">
                    <a:pos x="28" y="82"/>
                  </a:cxn>
                  <a:cxn ang="0">
                    <a:pos x="15" y="71"/>
                  </a:cxn>
                  <a:cxn ang="0">
                    <a:pos x="9" y="75"/>
                  </a:cxn>
                  <a:cxn ang="0">
                    <a:pos x="2" y="62"/>
                  </a:cxn>
                  <a:cxn ang="0">
                    <a:pos x="8" y="58"/>
                  </a:cxn>
                  <a:cxn ang="0">
                    <a:pos x="7" y="42"/>
                  </a:cxn>
                  <a:cxn ang="0">
                    <a:pos x="0" y="40"/>
                  </a:cxn>
                  <a:cxn ang="0">
                    <a:pos x="4" y="26"/>
                  </a:cxn>
                  <a:cxn ang="0">
                    <a:pos x="11" y="28"/>
                  </a:cxn>
                  <a:cxn ang="0">
                    <a:pos x="22" y="15"/>
                  </a:cxn>
                  <a:cxn ang="0">
                    <a:pos x="47" y="6"/>
                  </a:cxn>
                  <a:cxn ang="0">
                    <a:pos x="51" y="6"/>
                  </a:cxn>
                  <a:cxn ang="0">
                    <a:pos x="53" y="0"/>
                  </a:cxn>
                  <a:cxn ang="0">
                    <a:pos x="67" y="4"/>
                  </a:cxn>
                  <a:cxn ang="0">
                    <a:pos x="65" y="11"/>
                  </a:cxn>
                  <a:cxn ang="0">
                    <a:pos x="78" y="21"/>
                  </a:cxn>
                  <a:cxn ang="0">
                    <a:pos x="84" y="18"/>
                  </a:cxn>
                  <a:cxn ang="0">
                    <a:pos x="91" y="31"/>
                  </a:cxn>
                  <a:cxn ang="0">
                    <a:pos x="85" y="34"/>
                  </a:cxn>
                  <a:cxn ang="0">
                    <a:pos x="87" y="51"/>
                  </a:cxn>
                  <a:cxn ang="0">
                    <a:pos x="93" y="53"/>
                  </a:cxn>
                  <a:cxn ang="0">
                    <a:pos x="89" y="67"/>
                  </a:cxn>
                  <a:cxn ang="0">
                    <a:pos x="82" y="65"/>
                  </a:cxn>
                  <a:cxn ang="0">
                    <a:pos x="72" y="78"/>
                  </a:cxn>
                  <a:cxn ang="0">
                    <a:pos x="75" y="84"/>
                  </a:cxn>
                  <a:cxn ang="0">
                    <a:pos x="62" y="91"/>
                  </a:cxn>
                  <a:cxn ang="0">
                    <a:pos x="59" y="85"/>
                  </a:cxn>
                  <a:cxn ang="0">
                    <a:pos x="47" y="87"/>
                  </a:cxn>
                  <a:cxn ang="0">
                    <a:pos x="47" y="76"/>
                  </a:cxn>
                  <a:cxn ang="0">
                    <a:pos x="75" y="55"/>
                  </a:cxn>
                  <a:cxn ang="0">
                    <a:pos x="55" y="18"/>
                  </a:cxn>
                  <a:cxn ang="0">
                    <a:pos x="47" y="17"/>
                  </a:cxn>
                  <a:cxn ang="0">
                    <a:pos x="47" y="6"/>
                  </a:cxn>
                </a:cxnLst>
                <a:rect l="0" t="0" r="r" b="b"/>
                <a:pathLst>
                  <a:path w="93" h="93">
                    <a:moveTo>
                      <a:pt x="22" y="15"/>
                    </a:moveTo>
                    <a:cubicBezTo>
                      <a:pt x="18" y="9"/>
                      <a:pt x="18" y="9"/>
                      <a:pt x="18" y="9"/>
                    </a:cubicBezTo>
                    <a:cubicBezTo>
                      <a:pt x="31" y="2"/>
                      <a:pt x="31" y="2"/>
                      <a:pt x="31" y="2"/>
                    </a:cubicBezTo>
                    <a:cubicBezTo>
                      <a:pt x="35" y="8"/>
                      <a:pt x="35" y="8"/>
                      <a:pt x="35" y="8"/>
                    </a:cubicBezTo>
                    <a:cubicBezTo>
                      <a:pt x="39" y="7"/>
                      <a:pt x="43" y="6"/>
                      <a:pt x="47" y="6"/>
                    </a:cubicBezTo>
                    <a:cubicBezTo>
                      <a:pt x="47" y="17"/>
                      <a:pt x="47" y="17"/>
                      <a:pt x="47" y="17"/>
                    </a:cubicBezTo>
                    <a:cubicBezTo>
                      <a:pt x="34" y="17"/>
                      <a:pt x="22" y="25"/>
                      <a:pt x="18" y="38"/>
                    </a:cubicBezTo>
                    <a:cubicBezTo>
                      <a:pt x="14" y="53"/>
                      <a:pt x="22" y="70"/>
                      <a:pt x="38" y="75"/>
                    </a:cubicBezTo>
                    <a:cubicBezTo>
                      <a:pt x="41" y="76"/>
                      <a:pt x="44" y="76"/>
                      <a:pt x="47" y="76"/>
                    </a:cubicBezTo>
                    <a:cubicBezTo>
                      <a:pt x="47" y="87"/>
                      <a:pt x="47" y="87"/>
                      <a:pt x="47" y="87"/>
                    </a:cubicBezTo>
                    <a:cubicBezTo>
                      <a:pt x="45" y="87"/>
                      <a:pt x="44" y="86"/>
                      <a:pt x="42" y="86"/>
                    </a:cubicBezTo>
                    <a:cubicBezTo>
                      <a:pt x="40" y="93"/>
                      <a:pt x="40" y="93"/>
                      <a:pt x="40" y="93"/>
                    </a:cubicBezTo>
                    <a:cubicBezTo>
                      <a:pt x="26" y="89"/>
                      <a:pt x="26" y="89"/>
                      <a:pt x="26" y="89"/>
                    </a:cubicBezTo>
                    <a:cubicBezTo>
                      <a:pt x="28" y="82"/>
                      <a:pt x="28" y="82"/>
                      <a:pt x="28" y="82"/>
                    </a:cubicBezTo>
                    <a:cubicBezTo>
                      <a:pt x="23" y="79"/>
                      <a:pt x="19" y="76"/>
                      <a:pt x="15" y="71"/>
                    </a:cubicBezTo>
                    <a:cubicBezTo>
                      <a:pt x="9" y="75"/>
                      <a:pt x="9" y="75"/>
                      <a:pt x="9" y="75"/>
                    </a:cubicBezTo>
                    <a:cubicBezTo>
                      <a:pt x="2" y="62"/>
                      <a:pt x="2" y="62"/>
                      <a:pt x="2" y="62"/>
                    </a:cubicBezTo>
                    <a:cubicBezTo>
                      <a:pt x="8" y="58"/>
                      <a:pt x="8" y="58"/>
                      <a:pt x="8" y="58"/>
                    </a:cubicBezTo>
                    <a:cubicBezTo>
                      <a:pt x="7" y="53"/>
                      <a:pt x="6" y="48"/>
                      <a:pt x="7" y="42"/>
                    </a:cubicBezTo>
                    <a:cubicBezTo>
                      <a:pt x="0" y="40"/>
                      <a:pt x="0" y="40"/>
                      <a:pt x="0" y="40"/>
                    </a:cubicBezTo>
                    <a:cubicBezTo>
                      <a:pt x="4" y="26"/>
                      <a:pt x="4" y="26"/>
                      <a:pt x="4" y="26"/>
                    </a:cubicBezTo>
                    <a:cubicBezTo>
                      <a:pt x="11" y="28"/>
                      <a:pt x="11" y="28"/>
                      <a:pt x="11" y="28"/>
                    </a:cubicBezTo>
                    <a:cubicBezTo>
                      <a:pt x="14" y="23"/>
                      <a:pt x="17" y="18"/>
                      <a:pt x="22" y="15"/>
                    </a:cubicBezTo>
                    <a:moveTo>
                      <a:pt x="47" y="6"/>
                    </a:moveTo>
                    <a:cubicBezTo>
                      <a:pt x="48" y="6"/>
                      <a:pt x="50" y="6"/>
                      <a:pt x="51" y="6"/>
                    </a:cubicBezTo>
                    <a:cubicBezTo>
                      <a:pt x="53" y="0"/>
                      <a:pt x="53" y="0"/>
                      <a:pt x="53" y="0"/>
                    </a:cubicBezTo>
                    <a:cubicBezTo>
                      <a:pt x="67" y="4"/>
                      <a:pt x="67" y="4"/>
                      <a:pt x="67" y="4"/>
                    </a:cubicBezTo>
                    <a:cubicBezTo>
                      <a:pt x="65" y="11"/>
                      <a:pt x="65" y="11"/>
                      <a:pt x="65" y="11"/>
                    </a:cubicBezTo>
                    <a:cubicBezTo>
                      <a:pt x="70" y="13"/>
                      <a:pt x="75" y="17"/>
                      <a:pt x="78" y="21"/>
                    </a:cubicBezTo>
                    <a:cubicBezTo>
                      <a:pt x="84" y="18"/>
                      <a:pt x="84" y="18"/>
                      <a:pt x="84" y="18"/>
                    </a:cubicBezTo>
                    <a:cubicBezTo>
                      <a:pt x="91" y="31"/>
                      <a:pt x="91" y="31"/>
                      <a:pt x="91" y="31"/>
                    </a:cubicBezTo>
                    <a:cubicBezTo>
                      <a:pt x="85" y="34"/>
                      <a:pt x="85" y="34"/>
                      <a:pt x="85" y="34"/>
                    </a:cubicBezTo>
                    <a:cubicBezTo>
                      <a:pt x="87" y="39"/>
                      <a:pt x="87" y="45"/>
                      <a:pt x="87" y="51"/>
                    </a:cubicBezTo>
                    <a:cubicBezTo>
                      <a:pt x="93" y="53"/>
                      <a:pt x="93" y="53"/>
                      <a:pt x="93" y="53"/>
                    </a:cubicBezTo>
                    <a:cubicBezTo>
                      <a:pt x="89" y="67"/>
                      <a:pt x="89" y="67"/>
                      <a:pt x="89" y="67"/>
                    </a:cubicBezTo>
                    <a:cubicBezTo>
                      <a:pt x="82" y="65"/>
                      <a:pt x="82" y="65"/>
                      <a:pt x="82" y="65"/>
                    </a:cubicBezTo>
                    <a:cubicBezTo>
                      <a:pt x="80" y="70"/>
                      <a:pt x="76" y="74"/>
                      <a:pt x="72" y="78"/>
                    </a:cubicBezTo>
                    <a:cubicBezTo>
                      <a:pt x="75" y="84"/>
                      <a:pt x="75" y="84"/>
                      <a:pt x="75" y="84"/>
                    </a:cubicBezTo>
                    <a:cubicBezTo>
                      <a:pt x="62" y="91"/>
                      <a:pt x="62" y="91"/>
                      <a:pt x="62" y="91"/>
                    </a:cubicBezTo>
                    <a:cubicBezTo>
                      <a:pt x="59" y="85"/>
                      <a:pt x="59" y="85"/>
                      <a:pt x="59" y="85"/>
                    </a:cubicBezTo>
                    <a:cubicBezTo>
                      <a:pt x="55" y="86"/>
                      <a:pt x="51" y="87"/>
                      <a:pt x="47" y="87"/>
                    </a:cubicBezTo>
                    <a:cubicBezTo>
                      <a:pt x="47" y="76"/>
                      <a:pt x="47" y="76"/>
                      <a:pt x="47" y="76"/>
                    </a:cubicBezTo>
                    <a:cubicBezTo>
                      <a:pt x="60" y="76"/>
                      <a:pt x="71" y="68"/>
                      <a:pt x="75" y="55"/>
                    </a:cubicBezTo>
                    <a:cubicBezTo>
                      <a:pt x="80" y="39"/>
                      <a:pt x="71" y="23"/>
                      <a:pt x="55" y="18"/>
                    </a:cubicBezTo>
                    <a:cubicBezTo>
                      <a:pt x="53" y="17"/>
                      <a:pt x="50" y="17"/>
                      <a:pt x="47" y="17"/>
                    </a:cubicBezTo>
                    <a:lnTo>
                      <a:pt x="47" y="6"/>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8" name="Freeform 132"/>
              <p:cNvSpPr>
                <a:spLocks/>
              </p:cNvSpPr>
              <p:nvPr/>
            </p:nvSpPr>
            <p:spPr bwMode="auto">
              <a:xfrm>
                <a:off x="1782763" y="2992438"/>
                <a:ext cx="33338" cy="22225"/>
              </a:xfrm>
              <a:custGeom>
                <a:avLst/>
                <a:gdLst/>
                <a:ahLst/>
                <a:cxnLst>
                  <a:cxn ang="0">
                    <a:pos x="0" y="5"/>
                  </a:cxn>
                  <a:cxn ang="0">
                    <a:pos x="2" y="6"/>
                  </a:cxn>
                  <a:cxn ang="0">
                    <a:pos x="6" y="8"/>
                  </a:cxn>
                  <a:cxn ang="0">
                    <a:pos x="13" y="10"/>
                  </a:cxn>
                  <a:cxn ang="0">
                    <a:pos x="15" y="8"/>
                  </a:cxn>
                  <a:cxn ang="0">
                    <a:pos x="15" y="5"/>
                  </a:cxn>
                  <a:cxn ang="0">
                    <a:pos x="13" y="4"/>
                  </a:cxn>
                  <a:cxn ang="0">
                    <a:pos x="9" y="2"/>
                  </a:cxn>
                  <a:cxn ang="0">
                    <a:pos x="2" y="0"/>
                  </a:cxn>
                  <a:cxn ang="0">
                    <a:pos x="0" y="2"/>
                  </a:cxn>
                  <a:cxn ang="0">
                    <a:pos x="0" y="5"/>
                  </a:cxn>
                </a:cxnLst>
                <a:rect l="0" t="0" r="r" b="b"/>
                <a:pathLst>
                  <a:path w="15" h="10">
                    <a:moveTo>
                      <a:pt x="0" y="5"/>
                    </a:moveTo>
                    <a:cubicBezTo>
                      <a:pt x="1" y="5"/>
                      <a:pt x="1" y="6"/>
                      <a:pt x="2" y="6"/>
                    </a:cubicBezTo>
                    <a:cubicBezTo>
                      <a:pt x="3" y="7"/>
                      <a:pt x="4" y="7"/>
                      <a:pt x="6" y="8"/>
                    </a:cubicBezTo>
                    <a:cubicBezTo>
                      <a:pt x="9" y="9"/>
                      <a:pt x="11" y="10"/>
                      <a:pt x="13" y="10"/>
                    </a:cubicBezTo>
                    <a:cubicBezTo>
                      <a:pt x="14" y="10"/>
                      <a:pt x="15" y="9"/>
                      <a:pt x="15" y="8"/>
                    </a:cubicBezTo>
                    <a:cubicBezTo>
                      <a:pt x="15" y="7"/>
                      <a:pt x="15" y="6"/>
                      <a:pt x="15" y="5"/>
                    </a:cubicBezTo>
                    <a:cubicBezTo>
                      <a:pt x="14" y="5"/>
                      <a:pt x="14" y="4"/>
                      <a:pt x="13" y="4"/>
                    </a:cubicBezTo>
                    <a:cubicBezTo>
                      <a:pt x="12" y="3"/>
                      <a:pt x="11" y="2"/>
                      <a:pt x="9" y="2"/>
                    </a:cubicBezTo>
                    <a:cubicBezTo>
                      <a:pt x="6" y="0"/>
                      <a:pt x="4" y="0"/>
                      <a:pt x="2" y="0"/>
                    </a:cubicBezTo>
                    <a:cubicBezTo>
                      <a:pt x="1" y="0"/>
                      <a:pt x="1" y="1"/>
                      <a:pt x="0" y="2"/>
                    </a:cubicBezTo>
                    <a:cubicBezTo>
                      <a:pt x="0" y="3"/>
                      <a:pt x="0" y="4"/>
                      <a:pt x="0" y="5"/>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29" name="Freeform 133"/>
              <p:cNvSpPr>
                <a:spLocks noEditPoints="1"/>
              </p:cNvSpPr>
              <p:nvPr/>
            </p:nvSpPr>
            <p:spPr bwMode="auto">
              <a:xfrm>
                <a:off x="1597025" y="2843213"/>
                <a:ext cx="282575" cy="374650"/>
              </a:xfrm>
              <a:custGeom>
                <a:avLst/>
                <a:gdLst/>
                <a:ahLst/>
                <a:cxnLst>
                  <a:cxn ang="0">
                    <a:pos x="72" y="77"/>
                  </a:cxn>
                  <a:cxn ang="0">
                    <a:pos x="82" y="89"/>
                  </a:cxn>
                  <a:cxn ang="0">
                    <a:pos x="95" y="103"/>
                  </a:cxn>
                  <a:cxn ang="0">
                    <a:pos x="92" y="110"/>
                  </a:cxn>
                  <a:cxn ang="0">
                    <a:pos x="75" y="90"/>
                  </a:cxn>
                  <a:cxn ang="0">
                    <a:pos x="65" y="79"/>
                  </a:cxn>
                  <a:cxn ang="0">
                    <a:pos x="53" y="64"/>
                  </a:cxn>
                  <a:cxn ang="0">
                    <a:pos x="55" y="57"/>
                  </a:cxn>
                  <a:cxn ang="0">
                    <a:pos x="72" y="77"/>
                  </a:cxn>
                  <a:cxn ang="0">
                    <a:pos x="97" y="62"/>
                  </a:cxn>
                  <a:cxn ang="0">
                    <a:pos x="105" y="69"/>
                  </a:cxn>
                  <a:cxn ang="0">
                    <a:pos x="106" y="70"/>
                  </a:cxn>
                  <a:cxn ang="0">
                    <a:pos x="105" y="78"/>
                  </a:cxn>
                  <a:cxn ang="0">
                    <a:pos x="99" y="84"/>
                  </a:cxn>
                  <a:cxn ang="0">
                    <a:pos x="88" y="83"/>
                  </a:cxn>
                  <a:cxn ang="0">
                    <a:pos x="80" y="77"/>
                  </a:cxn>
                  <a:cxn ang="0">
                    <a:pos x="80" y="76"/>
                  </a:cxn>
                  <a:cxn ang="0">
                    <a:pos x="80" y="68"/>
                  </a:cxn>
                  <a:cxn ang="0">
                    <a:pos x="86" y="61"/>
                  </a:cxn>
                  <a:cxn ang="0">
                    <a:pos x="97" y="62"/>
                  </a:cxn>
                  <a:cxn ang="0">
                    <a:pos x="54" y="124"/>
                  </a:cxn>
                  <a:cxn ang="0">
                    <a:pos x="60" y="131"/>
                  </a:cxn>
                  <a:cxn ang="0">
                    <a:pos x="60" y="137"/>
                  </a:cxn>
                  <a:cxn ang="0">
                    <a:pos x="47" y="142"/>
                  </a:cxn>
                  <a:cxn ang="0">
                    <a:pos x="41" y="135"/>
                  </a:cxn>
                  <a:cxn ang="0">
                    <a:pos x="41" y="129"/>
                  </a:cxn>
                  <a:cxn ang="0">
                    <a:pos x="54" y="124"/>
                  </a:cxn>
                  <a:cxn ang="0">
                    <a:pos x="50" y="105"/>
                  </a:cxn>
                  <a:cxn ang="0">
                    <a:pos x="42" y="98"/>
                  </a:cxn>
                  <a:cxn ang="0">
                    <a:pos x="42" y="97"/>
                  </a:cxn>
                  <a:cxn ang="0">
                    <a:pos x="42" y="89"/>
                  </a:cxn>
                  <a:cxn ang="0">
                    <a:pos x="48" y="83"/>
                  </a:cxn>
                  <a:cxn ang="0">
                    <a:pos x="59" y="84"/>
                  </a:cxn>
                  <a:cxn ang="0">
                    <a:pos x="67" y="91"/>
                  </a:cxn>
                  <a:cxn ang="0">
                    <a:pos x="67" y="92"/>
                  </a:cxn>
                  <a:cxn ang="0">
                    <a:pos x="67" y="99"/>
                  </a:cxn>
                  <a:cxn ang="0">
                    <a:pos x="61" y="106"/>
                  </a:cxn>
                  <a:cxn ang="0">
                    <a:pos x="50" y="105"/>
                  </a:cxn>
                  <a:cxn ang="0">
                    <a:pos x="45" y="27"/>
                  </a:cxn>
                  <a:cxn ang="0">
                    <a:pos x="0" y="136"/>
                  </a:cxn>
                  <a:cxn ang="0">
                    <a:pos x="12" y="141"/>
                  </a:cxn>
                  <a:cxn ang="0">
                    <a:pos x="84" y="171"/>
                  </a:cxn>
                  <a:cxn ang="0">
                    <a:pos x="105" y="121"/>
                  </a:cxn>
                  <a:cxn ang="0">
                    <a:pos x="129" y="63"/>
                  </a:cxn>
                  <a:cxn ang="0">
                    <a:pos x="106" y="0"/>
                  </a:cxn>
                  <a:cxn ang="0">
                    <a:pos x="45" y="27"/>
                  </a:cxn>
                </a:cxnLst>
                <a:rect l="0" t="0" r="r" b="b"/>
                <a:pathLst>
                  <a:path w="129" h="171">
                    <a:moveTo>
                      <a:pt x="72" y="77"/>
                    </a:moveTo>
                    <a:cubicBezTo>
                      <a:pt x="82" y="89"/>
                      <a:pt x="82" y="89"/>
                      <a:pt x="82" y="89"/>
                    </a:cubicBezTo>
                    <a:cubicBezTo>
                      <a:pt x="95" y="103"/>
                      <a:pt x="95" y="103"/>
                      <a:pt x="95" y="103"/>
                    </a:cubicBezTo>
                    <a:cubicBezTo>
                      <a:pt x="92" y="110"/>
                      <a:pt x="92" y="110"/>
                      <a:pt x="92" y="110"/>
                    </a:cubicBezTo>
                    <a:cubicBezTo>
                      <a:pt x="75" y="90"/>
                      <a:pt x="75" y="90"/>
                      <a:pt x="75" y="90"/>
                    </a:cubicBezTo>
                    <a:cubicBezTo>
                      <a:pt x="65" y="79"/>
                      <a:pt x="65" y="79"/>
                      <a:pt x="65" y="79"/>
                    </a:cubicBezTo>
                    <a:cubicBezTo>
                      <a:pt x="53" y="64"/>
                      <a:pt x="53" y="64"/>
                      <a:pt x="53" y="64"/>
                    </a:cubicBezTo>
                    <a:cubicBezTo>
                      <a:pt x="55" y="57"/>
                      <a:pt x="55" y="57"/>
                      <a:pt x="55" y="57"/>
                    </a:cubicBezTo>
                    <a:lnTo>
                      <a:pt x="72" y="77"/>
                    </a:lnTo>
                    <a:close/>
                    <a:moveTo>
                      <a:pt x="97" y="62"/>
                    </a:moveTo>
                    <a:cubicBezTo>
                      <a:pt x="101" y="64"/>
                      <a:pt x="104" y="66"/>
                      <a:pt x="105" y="69"/>
                    </a:cubicBezTo>
                    <a:cubicBezTo>
                      <a:pt x="105" y="69"/>
                      <a:pt x="106" y="70"/>
                      <a:pt x="106" y="70"/>
                    </a:cubicBezTo>
                    <a:cubicBezTo>
                      <a:pt x="106" y="73"/>
                      <a:pt x="106" y="75"/>
                      <a:pt x="105" y="78"/>
                    </a:cubicBezTo>
                    <a:cubicBezTo>
                      <a:pt x="104" y="81"/>
                      <a:pt x="102" y="83"/>
                      <a:pt x="99" y="84"/>
                    </a:cubicBezTo>
                    <a:cubicBezTo>
                      <a:pt x="96" y="85"/>
                      <a:pt x="93" y="85"/>
                      <a:pt x="88" y="83"/>
                    </a:cubicBezTo>
                    <a:cubicBezTo>
                      <a:pt x="84" y="82"/>
                      <a:pt x="81" y="79"/>
                      <a:pt x="80" y="77"/>
                    </a:cubicBezTo>
                    <a:cubicBezTo>
                      <a:pt x="80" y="76"/>
                      <a:pt x="80" y="76"/>
                      <a:pt x="80" y="76"/>
                    </a:cubicBezTo>
                    <a:cubicBezTo>
                      <a:pt x="79" y="73"/>
                      <a:pt x="79" y="71"/>
                      <a:pt x="80" y="68"/>
                    </a:cubicBezTo>
                    <a:cubicBezTo>
                      <a:pt x="82" y="65"/>
                      <a:pt x="84" y="62"/>
                      <a:pt x="86" y="61"/>
                    </a:cubicBezTo>
                    <a:cubicBezTo>
                      <a:pt x="89" y="60"/>
                      <a:pt x="93" y="61"/>
                      <a:pt x="97" y="62"/>
                    </a:cubicBezTo>
                    <a:moveTo>
                      <a:pt x="54" y="124"/>
                    </a:moveTo>
                    <a:cubicBezTo>
                      <a:pt x="57" y="125"/>
                      <a:pt x="60" y="128"/>
                      <a:pt x="60" y="131"/>
                    </a:cubicBezTo>
                    <a:cubicBezTo>
                      <a:pt x="61" y="133"/>
                      <a:pt x="60" y="135"/>
                      <a:pt x="60" y="137"/>
                    </a:cubicBezTo>
                    <a:cubicBezTo>
                      <a:pt x="58" y="142"/>
                      <a:pt x="52" y="144"/>
                      <a:pt x="47" y="142"/>
                    </a:cubicBezTo>
                    <a:cubicBezTo>
                      <a:pt x="44" y="141"/>
                      <a:pt x="42" y="138"/>
                      <a:pt x="41" y="135"/>
                    </a:cubicBezTo>
                    <a:cubicBezTo>
                      <a:pt x="41" y="133"/>
                      <a:pt x="41" y="131"/>
                      <a:pt x="41" y="129"/>
                    </a:cubicBezTo>
                    <a:cubicBezTo>
                      <a:pt x="44" y="124"/>
                      <a:pt x="49" y="122"/>
                      <a:pt x="54" y="124"/>
                    </a:cubicBezTo>
                    <a:moveTo>
                      <a:pt x="50" y="105"/>
                    </a:moveTo>
                    <a:cubicBezTo>
                      <a:pt x="46" y="103"/>
                      <a:pt x="43" y="101"/>
                      <a:pt x="42" y="98"/>
                    </a:cubicBezTo>
                    <a:cubicBezTo>
                      <a:pt x="42" y="98"/>
                      <a:pt x="42" y="97"/>
                      <a:pt x="42" y="97"/>
                    </a:cubicBezTo>
                    <a:cubicBezTo>
                      <a:pt x="41" y="95"/>
                      <a:pt x="41" y="92"/>
                      <a:pt x="42" y="89"/>
                    </a:cubicBezTo>
                    <a:cubicBezTo>
                      <a:pt x="43" y="86"/>
                      <a:pt x="45" y="84"/>
                      <a:pt x="48" y="83"/>
                    </a:cubicBezTo>
                    <a:cubicBezTo>
                      <a:pt x="51" y="82"/>
                      <a:pt x="55" y="82"/>
                      <a:pt x="59" y="84"/>
                    </a:cubicBezTo>
                    <a:cubicBezTo>
                      <a:pt x="63" y="86"/>
                      <a:pt x="66" y="88"/>
                      <a:pt x="67" y="91"/>
                    </a:cubicBezTo>
                    <a:cubicBezTo>
                      <a:pt x="67" y="91"/>
                      <a:pt x="67" y="91"/>
                      <a:pt x="67" y="92"/>
                    </a:cubicBezTo>
                    <a:cubicBezTo>
                      <a:pt x="68" y="94"/>
                      <a:pt x="68" y="97"/>
                      <a:pt x="67" y="99"/>
                    </a:cubicBezTo>
                    <a:cubicBezTo>
                      <a:pt x="66" y="103"/>
                      <a:pt x="64" y="105"/>
                      <a:pt x="61" y="106"/>
                    </a:cubicBezTo>
                    <a:cubicBezTo>
                      <a:pt x="58" y="107"/>
                      <a:pt x="54" y="107"/>
                      <a:pt x="50" y="105"/>
                    </a:cubicBezTo>
                    <a:moveTo>
                      <a:pt x="45" y="27"/>
                    </a:moveTo>
                    <a:cubicBezTo>
                      <a:pt x="0" y="136"/>
                      <a:pt x="0" y="136"/>
                      <a:pt x="0" y="136"/>
                    </a:cubicBezTo>
                    <a:cubicBezTo>
                      <a:pt x="12" y="141"/>
                      <a:pt x="12" y="141"/>
                      <a:pt x="12" y="141"/>
                    </a:cubicBezTo>
                    <a:cubicBezTo>
                      <a:pt x="84" y="171"/>
                      <a:pt x="84" y="171"/>
                      <a:pt x="84" y="171"/>
                    </a:cubicBezTo>
                    <a:cubicBezTo>
                      <a:pt x="105" y="121"/>
                      <a:pt x="105" y="121"/>
                      <a:pt x="105" y="121"/>
                    </a:cubicBezTo>
                    <a:cubicBezTo>
                      <a:pt x="129" y="63"/>
                      <a:pt x="129" y="63"/>
                      <a:pt x="129" y="63"/>
                    </a:cubicBezTo>
                    <a:cubicBezTo>
                      <a:pt x="106" y="0"/>
                      <a:pt x="106" y="0"/>
                      <a:pt x="106" y="0"/>
                    </a:cubicBezTo>
                    <a:lnTo>
                      <a:pt x="45" y="27"/>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0" name="Freeform 134"/>
              <p:cNvSpPr>
                <a:spLocks/>
              </p:cNvSpPr>
              <p:nvPr/>
            </p:nvSpPr>
            <p:spPr bwMode="auto">
              <a:xfrm>
                <a:off x="1700213" y="3038475"/>
                <a:ext cx="33338" cy="22225"/>
              </a:xfrm>
              <a:custGeom>
                <a:avLst/>
                <a:gdLst/>
                <a:ahLst/>
                <a:cxnLst>
                  <a:cxn ang="0">
                    <a:pos x="15" y="6"/>
                  </a:cxn>
                  <a:cxn ang="0">
                    <a:pos x="13" y="4"/>
                  </a:cxn>
                  <a:cxn ang="0">
                    <a:pos x="9" y="2"/>
                  </a:cxn>
                  <a:cxn ang="0">
                    <a:pos x="2" y="1"/>
                  </a:cxn>
                  <a:cxn ang="0">
                    <a:pos x="0" y="2"/>
                  </a:cxn>
                  <a:cxn ang="0">
                    <a:pos x="0" y="5"/>
                  </a:cxn>
                  <a:cxn ang="0">
                    <a:pos x="2" y="7"/>
                  </a:cxn>
                  <a:cxn ang="0">
                    <a:pos x="6" y="9"/>
                  </a:cxn>
                  <a:cxn ang="0">
                    <a:pos x="13" y="10"/>
                  </a:cxn>
                  <a:cxn ang="0">
                    <a:pos x="15" y="8"/>
                  </a:cxn>
                  <a:cxn ang="0">
                    <a:pos x="15" y="6"/>
                  </a:cxn>
                </a:cxnLst>
                <a:rect l="0" t="0" r="r" b="b"/>
                <a:pathLst>
                  <a:path w="15" h="10">
                    <a:moveTo>
                      <a:pt x="15" y="6"/>
                    </a:moveTo>
                    <a:cubicBezTo>
                      <a:pt x="14" y="5"/>
                      <a:pt x="14" y="5"/>
                      <a:pt x="13" y="4"/>
                    </a:cubicBezTo>
                    <a:cubicBezTo>
                      <a:pt x="12" y="4"/>
                      <a:pt x="11" y="3"/>
                      <a:pt x="9" y="2"/>
                    </a:cubicBezTo>
                    <a:cubicBezTo>
                      <a:pt x="6" y="1"/>
                      <a:pt x="4" y="0"/>
                      <a:pt x="2" y="1"/>
                    </a:cubicBezTo>
                    <a:cubicBezTo>
                      <a:pt x="1" y="1"/>
                      <a:pt x="1" y="1"/>
                      <a:pt x="0" y="2"/>
                    </a:cubicBezTo>
                    <a:cubicBezTo>
                      <a:pt x="0" y="3"/>
                      <a:pt x="0" y="4"/>
                      <a:pt x="0" y="5"/>
                    </a:cubicBezTo>
                    <a:cubicBezTo>
                      <a:pt x="1" y="6"/>
                      <a:pt x="1" y="6"/>
                      <a:pt x="2" y="7"/>
                    </a:cubicBezTo>
                    <a:cubicBezTo>
                      <a:pt x="3" y="7"/>
                      <a:pt x="4" y="8"/>
                      <a:pt x="6" y="9"/>
                    </a:cubicBezTo>
                    <a:cubicBezTo>
                      <a:pt x="9" y="10"/>
                      <a:pt x="11" y="10"/>
                      <a:pt x="13" y="10"/>
                    </a:cubicBezTo>
                    <a:cubicBezTo>
                      <a:pt x="14" y="10"/>
                      <a:pt x="14" y="9"/>
                      <a:pt x="15" y="8"/>
                    </a:cubicBezTo>
                    <a:cubicBezTo>
                      <a:pt x="15" y="7"/>
                      <a:pt x="15" y="7"/>
                      <a:pt x="15" y="6"/>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1" name="Freeform 135"/>
              <p:cNvSpPr>
                <a:spLocks noEditPoints="1"/>
              </p:cNvSpPr>
              <p:nvPr/>
            </p:nvSpPr>
            <p:spPr bwMode="auto">
              <a:xfrm>
                <a:off x="2892425" y="606425"/>
                <a:ext cx="307975" cy="30163"/>
              </a:xfrm>
              <a:custGeom>
                <a:avLst/>
                <a:gdLst/>
                <a:ahLst/>
                <a:cxnLst>
                  <a:cxn ang="0">
                    <a:pos x="14" y="14"/>
                  </a:cxn>
                  <a:cxn ang="0">
                    <a:pos x="18" y="14"/>
                  </a:cxn>
                  <a:cxn ang="0">
                    <a:pos x="18" y="13"/>
                  </a:cxn>
                  <a:cxn ang="0">
                    <a:pos x="12" y="7"/>
                  </a:cxn>
                  <a:cxn ang="0">
                    <a:pos x="18" y="1"/>
                  </a:cxn>
                  <a:cxn ang="0">
                    <a:pos x="18" y="0"/>
                  </a:cxn>
                  <a:cxn ang="0">
                    <a:pos x="14" y="0"/>
                  </a:cxn>
                  <a:cxn ang="0">
                    <a:pos x="14" y="14"/>
                  </a:cxn>
                  <a:cxn ang="0">
                    <a:pos x="18" y="14"/>
                  </a:cxn>
                  <a:cxn ang="0">
                    <a:pos x="123" y="14"/>
                  </a:cxn>
                  <a:cxn ang="0">
                    <a:pos x="123" y="13"/>
                  </a:cxn>
                  <a:cxn ang="0">
                    <a:pos x="117" y="7"/>
                  </a:cxn>
                  <a:cxn ang="0">
                    <a:pos x="123" y="1"/>
                  </a:cxn>
                  <a:cxn ang="0">
                    <a:pos x="123" y="0"/>
                  </a:cxn>
                  <a:cxn ang="0">
                    <a:pos x="18" y="0"/>
                  </a:cxn>
                  <a:cxn ang="0">
                    <a:pos x="18" y="1"/>
                  </a:cxn>
                  <a:cxn ang="0">
                    <a:pos x="24" y="7"/>
                  </a:cxn>
                  <a:cxn ang="0">
                    <a:pos x="18" y="13"/>
                  </a:cxn>
                  <a:cxn ang="0">
                    <a:pos x="18" y="14"/>
                  </a:cxn>
                  <a:cxn ang="0">
                    <a:pos x="123" y="14"/>
                  </a:cxn>
                  <a:cxn ang="0">
                    <a:pos x="128" y="14"/>
                  </a:cxn>
                  <a:cxn ang="0">
                    <a:pos x="128" y="0"/>
                  </a:cxn>
                  <a:cxn ang="0">
                    <a:pos x="123" y="0"/>
                  </a:cxn>
                  <a:cxn ang="0">
                    <a:pos x="123" y="1"/>
                  </a:cxn>
                  <a:cxn ang="0">
                    <a:pos x="129" y="7"/>
                  </a:cxn>
                  <a:cxn ang="0">
                    <a:pos x="123" y="13"/>
                  </a:cxn>
                  <a:cxn ang="0">
                    <a:pos x="123" y="14"/>
                  </a:cxn>
                </a:cxnLst>
                <a:rect l="0" t="0" r="r" b="b"/>
                <a:pathLst>
                  <a:path w="141" h="14">
                    <a:moveTo>
                      <a:pt x="14" y="14"/>
                    </a:moveTo>
                    <a:cubicBezTo>
                      <a:pt x="18" y="14"/>
                      <a:pt x="18" y="14"/>
                      <a:pt x="18" y="14"/>
                    </a:cubicBezTo>
                    <a:cubicBezTo>
                      <a:pt x="18" y="13"/>
                      <a:pt x="18" y="13"/>
                      <a:pt x="18" y="13"/>
                    </a:cubicBezTo>
                    <a:cubicBezTo>
                      <a:pt x="15" y="13"/>
                      <a:pt x="12" y="11"/>
                      <a:pt x="12" y="7"/>
                    </a:cubicBezTo>
                    <a:cubicBezTo>
                      <a:pt x="12" y="4"/>
                      <a:pt x="15" y="1"/>
                      <a:pt x="18" y="1"/>
                    </a:cubicBezTo>
                    <a:cubicBezTo>
                      <a:pt x="18" y="0"/>
                      <a:pt x="18" y="0"/>
                      <a:pt x="18" y="0"/>
                    </a:cubicBezTo>
                    <a:cubicBezTo>
                      <a:pt x="14" y="0"/>
                      <a:pt x="14" y="0"/>
                      <a:pt x="14" y="0"/>
                    </a:cubicBezTo>
                    <a:cubicBezTo>
                      <a:pt x="0" y="0"/>
                      <a:pt x="1" y="14"/>
                      <a:pt x="14" y="14"/>
                    </a:cubicBezTo>
                    <a:moveTo>
                      <a:pt x="18" y="14"/>
                    </a:moveTo>
                    <a:cubicBezTo>
                      <a:pt x="123" y="14"/>
                      <a:pt x="123" y="14"/>
                      <a:pt x="123" y="14"/>
                    </a:cubicBezTo>
                    <a:cubicBezTo>
                      <a:pt x="123" y="13"/>
                      <a:pt x="123" y="13"/>
                      <a:pt x="123" y="13"/>
                    </a:cubicBezTo>
                    <a:cubicBezTo>
                      <a:pt x="120" y="13"/>
                      <a:pt x="117" y="11"/>
                      <a:pt x="117" y="7"/>
                    </a:cubicBezTo>
                    <a:cubicBezTo>
                      <a:pt x="117" y="4"/>
                      <a:pt x="120" y="1"/>
                      <a:pt x="123" y="1"/>
                    </a:cubicBezTo>
                    <a:cubicBezTo>
                      <a:pt x="123" y="0"/>
                      <a:pt x="123" y="0"/>
                      <a:pt x="123" y="0"/>
                    </a:cubicBezTo>
                    <a:cubicBezTo>
                      <a:pt x="88" y="0"/>
                      <a:pt x="53" y="0"/>
                      <a:pt x="18" y="0"/>
                    </a:cubicBezTo>
                    <a:cubicBezTo>
                      <a:pt x="18" y="1"/>
                      <a:pt x="18" y="1"/>
                      <a:pt x="18" y="1"/>
                    </a:cubicBezTo>
                    <a:cubicBezTo>
                      <a:pt x="22" y="1"/>
                      <a:pt x="24" y="4"/>
                      <a:pt x="24" y="7"/>
                    </a:cubicBezTo>
                    <a:cubicBezTo>
                      <a:pt x="24" y="11"/>
                      <a:pt x="22" y="13"/>
                      <a:pt x="18" y="13"/>
                    </a:cubicBezTo>
                    <a:lnTo>
                      <a:pt x="18" y="14"/>
                    </a:lnTo>
                    <a:close/>
                    <a:moveTo>
                      <a:pt x="123" y="14"/>
                    </a:moveTo>
                    <a:cubicBezTo>
                      <a:pt x="128" y="14"/>
                      <a:pt x="128" y="14"/>
                      <a:pt x="128" y="14"/>
                    </a:cubicBezTo>
                    <a:cubicBezTo>
                      <a:pt x="140" y="14"/>
                      <a:pt x="141" y="0"/>
                      <a:pt x="128" y="0"/>
                    </a:cubicBezTo>
                    <a:cubicBezTo>
                      <a:pt x="123" y="0"/>
                      <a:pt x="123" y="0"/>
                      <a:pt x="123" y="0"/>
                    </a:cubicBezTo>
                    <a:cubicBezTo>
                      <a:pt x="123" y="1"/>
                      <a:pt x="123" y="1"/>
                      <a:pt x="123" y="1"/>
                    </a:cubicBezTo>
                    <a:cubicBezTo>
                      <a:pt x="127" y="1"/>
                      <a:pt x="129" y="4"/>
                      <a:pt x="129" y="7"/>
                    </a:cubicBezTo>
                    <a:cubicBezTo>
                      <a:pt x="129" y="11"/>
                      <a:pt x="127" y="13"/>
                      <a:pt x="123" y="13"/>
                    </a:cubicBezTo>
                    <a:lnTo>
                      <a:pt x="123" y="14"/>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2" name="Oval 136"/>
              <p:cNvSpPr>
                <a:spLocks noChangeArrowheads="1"/>
              </p:cNvSpPr>
              <p:nvPr/>
            </p:nvSpPr>
            <p:spPr bwMode="auto">
              <a:xfrm>
                <a:off x="3052763" y="498475"/>
                <a:ext cx="25400" cy="26988"/>
              </a:xfrm>
              <a:prstGeom prst="ellipse">
                <a:avLst/>
              </a:pr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3" name="Freeform 137"/>
              <p:cNvSpPr>
                <a:spLocks/>
              </p:cNvSpPr>
              <p:nvPr/>
            </p:nvSpPr>
            <p:spPr bwMode="auto">
              <a:xfrm>
                <a:off x="3065463" y="514350"/>
                <a:ext cx="104775" cy="114300"/>
              </a:xfrm>
              <a:custGeom>
                <a:avLst/>
                <a:gdLst/>
                <a:ahLst/>
                <a:cxnLst>
                  <a:cxn ang="0">
                    <a:pos x="47" y="48"/>
                  </a:cxn>
                  <a:cxn ang="0">
                    <a:pos x="5" y="1"/>
                  </a:cxn>
                  <a:cxn ang="0">
                    <a:pos x="2" y="1"/>
                  </a:cxn>
                  <a:cxn ang="0">
                    <a:pos x="1" y="5"/>
                  </a:cxn>
                  <a:cxn ang="0">
                    <a:pos x="43" y="51"/>
                  </a:cxn>
                  <a:cxn ang="0">
                    <a:pos x="46" y="51"/>
                  </a:cxn>
                  <a:cxn ang="0">
                    <a:pos x="47" y="48"/>
                  </a:cxn>
                </a:cxnLst>
                <a:rect l="0" t="0" r="r" b="b"/>
                <a:pathLst>
                  <a:path w="48" h="52">
                    <a:moveTo>
                      <a:pt x="47" y="48"/>
                    </a:moveTo>
                    <a:cubicBezTo>
                      <a:pt x="5" y="1"/>
                      <a:pt x="5" y="1"/>
                      <a:pt x="5" y="1"/>
                    </a:cubicBezTo>
                    <a:cubicBezTo>
                      <a:pt x="4" y="0"/>
                      <a:pt x="3" y="0"/>
                      <a:pt x="2" y="1"/>
                    </a:cubicBezTo>
                    <a:cubicBezTo>
                      <a:pt x="0" y="2"/>
                      <a:pt x="0" y="4"/>
                      <a:pt x="1" y="5"/>
                    </a:cubicBezTo>
                    <a:cubicBezTo>
                      <a:pt x="43" y="51"/>
                      <a:pt x="43" y="51"/>
                      <a:pt x="43" y="51"/>
                    </a:cubicBezTo>
                    <a:cubicBezTo>
                      <a:pt x="44" y="52"/>
                      <a:pt x="45" y="52"/>
                      <a:pt x="46" y="51"/>
                    </a:cubicBezTo>
                    <a:cubicBezTo>
                      <a:pt x="47" y="50"/>
                      <a:pt x="48" y="49"/>
                      <a:pt x="47" y="48"/>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4" name="Oval 138"/>
              <p:cNvSpPr>
                <a:spLocks noChangeArrowheads="1"/>
              </p:cNvSpPr>
              <p:nvPr/>
            </p:nvSpPr>
            <p:spPr bwMode="auto">
              <a:xfrm>
                <a:off x="3017838" y="498475"/>
                <a:ext cx="25400" cy="26988"/>
              </a:xfrm>
              <a:prstGeom prst="ellipse">
                <a:avLst/>
              </a:pr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5" name="Freeform 139"/>
              <p:cNvSpPr>
                <a:spLocks/>
              </p:cNvSpPr>
              <p:nvPr/>
            </p:nvSpPr>
            <p:spPr bwMode="auto">
              <a:xfrm>
                <a:off x="2925763" y="504825"/>
                <a:ext cx="111125" cy="123825"/>
              </a:xfrm>
              <a:custGeom>
                <a:avLst/>
                <a:gdLst/>
                <a:ahLst/>
                <a:cxnLst>
                  <a:cxn ang="0">
                    <a:pos x="1" y="52"/>
                  </a:cxn>
                  <a:cxn ang="0">
                    <a:pos x="46" y="1"/>
                  </a:cxn>
                  <a:cxn ang="0">
                    <a:pos x="50" y="1"/>
                  </a:cxn>
                  <a:cxn ang="0">
                    <a:pos x="50" y="5"/>
                  </a:cxn>
                  <a:cxn ang="0">
                    <a:pos x="5" y="55"/>
                  </a:cxn>
                  <a:cxn ang="0">
                    <a:pos x="1" y="55"/>
                  </a:cxn>
                  <a:cxn ang="0">
                    <a:pos x="1" y="52"/>
                  </a:cxn>
                </a:cxnLst>
                <a:rect l="0" t="0" r="r" b="b"/>
                <a:pathLst>
                  <a:path w="51" h="56">
                    <a:moveTo>
                      <a:pt x="1" y="52"/>
                    </a:moveTo>
                    <a:cubicBezTo>
                      <a:pt x="46" y="1"/>
                      <a:pt x="46" y="1"/>
                      <a:pt x="46" y="1"/>
                    </a:cubicBezTo>
                    <a:cubicBezTo>
                      <a:pt x="47" y="0"/>
                      <a:pt x="49" y="0"/>
                      <a:pt x="50" y="1"/>
                    </a:cubicBezTo>
                    <a:cubicBezTo>
                      <a:pt x="51" y="2"/>
                      <a:pt x="51" y="4"/>
                      <a:pt x="50" y="5"/>
                    </a:cubicBezTo>
                    <a:cubicBezTo>
                      <a:pt x="5" y="55"/>
                      <a:pt x="5" y="55"/>
                      <a:pt x="5" y="55"/>
                    </a:cubicBezTo>
                    <a:cubicBezTo>
                      <a:pt x="4" y="56"/>
                      <a:pt x="2" y="56"/>
                      <a:pt x="1" y="55"/>
                    </a:cubicBezTo>
                    <a:cubicBezTo>
                      <a:pt x="0" y="54"/>
                      <a:pt x="0" y="53"/>
                      <a:pt x="1" y="52"/>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6" name="Freeform 140"/>
              <p:cNvSpPr>
                <a:spLocks noEditPoints="1"/>
              </p:cNvSpPr>
              <p:nvPr/>
            </p:nvSpPr>
            <p:spPr bwMode="auto">
              <a:xfrm>
                <a:off x="2922588" y="647700"/>
                <a:ext cx="247650" cy="96838"/>
              </a:xfrm>
              <a:custGeom>
                <a:avLst/>
                <a:gdLst/>
                <a:ahLst/>
                <a:cxnLst>
                  <a:cxn ang="0">
                    <a:pos x="6" y="32"/>
                  </a:cxn>
                  <a:cxn ang="0">
                    <a:pos x="22" y="0"/>
                  </a:cxn>
                  <a:cxn ang="0">
                    <a:pos x="20" y="4"/>
                  </a:cxn>
                  <a:cxn ang="0">
                    <a:pos x="17" y="19"/>
                  </a:cxn>
                  <a:cxn ang="0">
                    <a:pos x="22" y="34"/>
                  </a:cxn>
                  <a:cxn ang="0">
                    <a:pos x="21" y="44"/>
                  </a:cxn>
                  <a:cxn ang="0">
                    <a:pos x="39" y="0"/>
                  </a:cxn>
                  <a:cxn ang="0">
                    <a:pos x="38" y="4"/>
                  </a:cxn>
                  <a:cxn ang="0">
                    <a:pos x="35" y="19"/>
                  </a:cxn>
                  <a:cxn ang="0">
                    <a:pos x="39" y="34"/>
                  </a:cxn>
                  <a:cxn ang="0">
                    <a:pos x="22" y="44"/>
                  </a:cxn>
                  <a:cxn ang="0">
                    <a:pos x="24" y="35"/>
                  </a:cxn>
                  <a:cxn ang="0">
                    <a:pos x="26" y="19"/>
                  </a:cxn>
                  <a:cxn ang="0">
                    <a:pos x="22" y="4"/>
                  </a:cxn>
                  <a:cxn ang="0">
                    <a:pos x="39" y="0"/>
                  </a:cxn>
                  <a:cxn ang="0">
                    <a:pos x="57" y="4"/>
                  </a:cxn>
                  <a:cxn ang="0">
                    <a:pos x="52" y="19"/>
                  </a:cxn>
                  <a:cxn ang="0">
                    <a:pos x="57" y="35"/>
                  </a:cxn>
                  <a:cxn ang="0">
                    <a:pos x="57" y="44"/>
                  </a:cxn>
                  <a:cxn ang="0">
                    <a:pos x="39" y="34"/>
                  </a:cxn>
                  <a:cxn ang="0">
                    <a:pos x="44" y="30"/>
                  </a:cxn>
                  <a:cxn ang="0">
                    <a:pos x="43" y="8"/>
                  </a:cxn>
                  <a:cxn ang="0">
                    <a:pos x="39" y="0"/>
                  </a:cxn>
                  <a:cxn ang="0">
                    <a:pos x="74" y="0"/>
                  </a:cxn>
                  <a:cxn ang="0">
                    <a:pos x="70" y="8"/>
                  </a:cxn>
                  <a:cxn ang="0">
                    <a:pos x="69" y="30"/>
                  </a:cxn>
                  <a:cxn ang="0">
                    <a:pos x="74" y="34"/>
                  </a:cxn>
                  <a:cxn ang="0">
                    <a:pos x="57" y="44"/>
                  </a:cxn>
                  <a:cxn ang="0">
                    <a:pos x="61" y="30"/>
                  </a:cxn>
                  <a:cxn ang="0">
                    <a:pos x="61" y="8"/>
                  </a:cxn>
                  <a:cxn ang="0">
                    <a:pos x="57" y="4"/>
                  </a:cxn>
                  <a:cxn ang="0">
                    <a:pos x="74" y="0"/>
                  </a:cxn>
                  <a:cxn ang="0">
                    <a:pos x="92" y="4"/>
                  </a:cxn>
                  <a:cxn ang="0">
                    <a:pos x="87" y="19"/>
                  </a:cxn>
                  <a:cxn ang="0">
                    <a:pos x="90" y="35"/>
                  </a:cxn>
                  <a:cxn ang="0">
                    <a:pos x="92" y="44"/>
                  </a:cxn>
                  <a:cxn ang="0">
                    <a:pos x="74" y="34"/>
                  </a:cxn>
                  <a:cxn ang="0">
                    <a:pos x="79" y="19"/>
                  </a:cxn>
                  <a:cxn ang="0">
                    <a:pos x="75" y="4"/>
                  </a:cxn>
                  <a:cxn ang="0">
                    <a:pos x="74" y="0"/>
                  </a:cxn>
                  <a:cxn ang="0">
                    <a:pos x="113" y="0"/>
                  </a:cxn>
                  <a:cxn ang="0">
                    <a:pos x="92" y="44"/>
                  </a:cxn>
                  <a:cxn ang="0">
                    <a:pos x="92" y="34"/>
                  </a:cxn>
                  <a:cxn ang="0">
                    <a:pos x="96" y="19"/>
                  </a:cxn>
                  <a:cxn ang="0">
                    <a:pos x="93" y="4"/>
                  </a:cxn>
                  <a:cxn ang="0">
                    <a:pos x="92" y="0"/>
                  </a:cxn>
                </a:cxnLst>
                <a:rect l="0" t="0" r="r" b="b"/>
                <a:pathLst>
                  <a:path w="113" h="44">
                    <a:moveTo>
                      <a:pt x="21" y="44"/>
                    </a:moveTo>
                    <a:cubicBezTo>
                      <a:pt x="11" y="44"/>
                      <a:pt x="7" y="39"/>
                      <a:pt x="6" y="32"/>
                    </a:cubicBezTo>
                    <a:cubicBezTo>
                      <a:pt x="0" y="0"/>
                      <a:pt x="0" y="0"/>
                      <a:pt x="0" y="0"/>
                    </a:cubicBezTo>
                    <a:cubicBezTo>
                      <a:pt x="22" y="0"/>
                      <a:pt x="22" y="0"/>
                      <a:pt x="22" y="0"/>
                    </a:cubicBezTo>
                    <a:cubicBezTo>
                      <a:pt x="22" y="4"/>
                      <a:pt x="22" y="4"/>
                      <a:pt x="22" y="4"/>
                    </a:cubicBezTo>
                    <a:cubicBezTo>
                      <a:pt x="21" y="4"/>
                      <a:pt x="21" y="4"/>
                      <a:pt x="20" y="4"/>
                    </a:cubicBezTo>
                    <a:cubicBezTo>
                      <a:pt x="17" y="4"/>
                      <a:pt x="15" y="6"/>
                      <a:pt x="16" y="8"/>
                    </a:cubicBezTo>
                    <a:cubicBezTo>
                      <a:pt x="16" y="12"/>
                      <a:pt x="17" y="16"/>
                      <a:pt x="17" y="19"/>
                    </a:cubicBezTo>
                    <a:cubicBezTo>
                      <a:pt x="18" y="23"/>
                      <a:pt x="18" y="27"/>
                      <a:pt x="19" y="30"/>
                    </a:cubicBezTo>
                    <a:cubicBezTo>
                      <a:pt x="19" y="32"/>
                      <a:pt x="20" y="33"/>
                      <a:pt x="22" y="34"/>
                    </a:cubicBezTo>
                    <a:cubicBezTo>
                      <a:pt x="22" y="44"/>
                      <a:pt x="22" y="44"/>
                      <a:pt x="22" y="44"/>
                    </a:cubicBezTo>
                    <a:lnTo>
                      <a:pt x="21" y="44"/>
                    </a:lnTo>
                    <a:close/>
                    <a:moveTo>
                      <a:pt x="22" y="0"/>
                    </a:moveTo>
                    <a:cubicBezTo>
                      <a:pt x="39" y="0"/>
                      <a:pt x="39" y="0"/>
                      <a:pt x="39" y="0"/>
                    </a:cubicBezTo>
                    <a:cubicBezTo>
                      <a:pt x="39" y="4"/>
                      <a:pt x="39" y="4"/>
                      <a:pt x="39" y="4"/>
                    </a:cubicBezTo>
                    <a:cubicBezTo>
                      <a:pt x="39" y="4"/>
                      <a:pt x="39" y="4"/>
                      <a:pt x="38" y="4"/>
                    </a:cubicBezTo>
                    <a:cubicBezTo>
                      <a:pt x="36" y="4"/>
                      <a:pt x="34" y="6"/>
                      <a:pt x="34" y="8"/>
                    </a:cubicBezTo>
                    <a:cubicBezTo>
                      <a:pt x="34" y="12"/>
                      <a:pt x="34" y="16"/>
                      <a:pt x="35" y="19"/>
                    </a:cubicBezTo>
                    <a:cubicBezTo>
                      <a:pt x="35" y="23"/>
                      <a:pt x="35" y="27"/>
                      <a:pt x="35" y="30"/>
                    </a:cubicBezTo>
                    <a:cubicBezTo>
                      <a:pt x="36" y="32"/>
                      <a:pt x="37" y="34"/>
                      <a:pt x="39" y="34"/>
                    </a:cubicBezTo>
                    <a:cubicBezTo>
                      <a:pt x="39" y="44"/>
                      <a:pt x="39" y="44"/>
                      <a:pt x="39" y="44"/>
                    </a:cubicBezTo>
                    <a:cubicBezTo>
                      <a:pt x="22" y="44"/>
                      <a:pt x="22" y="44"/>
                      <a:pt x="22" y="44"/>
                    </a:cubicBezTo>
                    <a:cubicBezTo>
                      <a:pt x="22" y="34"/>
                      <a:pt x="22" y="34"/>
                      <a:pt x="22" y="34"/>
                    </a:cubicBezTo>
                    <a:cubicBezTo>
                      <a:pt x="22" y="34"/>
                      <a:pt x="23" y="35"/>
                      <a:pt x="24" y="35"/>
                    </a:cubicBezTo>
                    <a:cubicBezTo>
                      <a:pt x="26" y="35"/>
                      <a:pt x="28" y="33"/>
                      <a:pt x="28" y="30"/>
                    </a:cubicBezTo>
                    <a:cubicBezTo>
                      <a:pt x="27" y="27"/>
                      <a:pt x="27" y="23"/>
                      <a:pt x="26" y="19"/>
                    </a:cubicBezTo>
                    <a:cubicBezTo>
                      <a:pt x="26" y="16"/>
                      <a:pt x="26" y="12"/>
                      <a:pt x="25" y="8"/>
                    </a:cubicBezTo>
                    <a:cubicBezTo>
                      <a:pt x="25" y="6"/>
                      <a:pt x="24" y="5"/>
                      <a:pt x="22" y="4"/>
                    </a:cubicBezTo>
                    <a:lnTo>
                      <a:pt x="22" y="0"/>
                    </a:lnTo>
                    <a:close/>
                    <a:moveTo>
                      <a:pt x="39" y="0"/>
                    </a:moveTo>
                    <a:cubicBezTo>
                      <a:pt x="57" y="0"/>
                      <a:pt x="57" y="0"/>
                      <a:pt x="57" y="0"/>
                    </a:cubicBezTo>
                    <a:cubicBezTo>
                      <a:pt x="57" y="4"/>
                      <a:pt x="57" y="4"/>
                      <a:pt x="57" y="4"/>
                    </a:cubicBezTo>
                    <a:cubicBezTo>
                      <a:pt x="54" y="4"/>
                      <a:pt x="52" y="6"/>
                      <a:pt x="52" y="8"/>
                    </a:cubicBezTo>
                    <a:cubicBezTo>
                      <a:pt x="52" y="12"/>
                      <a:pt x="52" y="16"/>
                      <a:pt x="52" y="19"/>
                    </a:cubicBezTo>
                    <a:cubicBezTo>
                      <a:pt x="52" y="23"/>
                      <a:pt x="52" y="27"/>
                      <a:pt x="52" y="30"/>
                    </a:cubicBezTo>
                    <a:cubicBezTo>
                      <a:pt x="52" y="33"/>
                      <a:pt x="54" y="35"/>
                      <a:pt x="57" y="35"/>
                    </a:cubicBezTo>
                    <a:cubicBezTo>
                      <a:pt x="57" y="35"/>
                      <a:pt x="57" y="35"/>
                      <a:pt x="57" y="35"/>
                    </a:cubicBezTo>
                    <a:cubicBezTo>
                      <a:pt x="57" y="44"/>
                      <a:pt x="57" y="44"/>
                      <a:pt x="57" y="44"/>
                    </a:cubicBezTo>
                    <a:cubicBezTo>
                      <a:pt x="39" y="44"/>
                      <a:pt x="39" y="44"/>
                      <a:pt x="39" y="44"/>
                    </a:cubicBezTo>
                    <a:cubicBezTo>
                      <a:pt x="39" y="34"/>
                      <a:pt x="39" y="34"/>
                      <a:pt x="39" y="34"/>
                    </a:cubicBezTo>
                    <a:cubicBezTo>
                      <a:pt x="39" y="35"/>
                      <a:pt x="40" y="35"/>
                      <a:pt x="40" y="35"/>
                    </a:cubicBezTo>
                    <a:cubicBezTo>
                      <a:pt x="43" y="35"/>
                      <a:pt x="44" y="33"/>
                      <a:pt x="44" y="30"/>
                    </a:cubicBezTo>
                    <a:cubicBezTo>
                      <a:pt x="44" y="27"/>
                      <a:pt x="44" y="23"/>
                      <a:pt x="44" y="19"/>
                    </a:cubicBezTo>
                    <a:cubicBezTo>
                      <a:pt x="44" y="16"/>
                      <a:pt x="43" y="12"/>
                      <a:pt x="43" y="8"/>
                    </a:cubicBezTo>
                    <a:cubicBezTo>
                      <a:pt x="43" y="6"/>
                      <a:pt x="41" y="4"/>
                      <a:pt x="39" y="4"/>
                    </a:cubicBezTo>
                    <a:lnTo>
                      <a:pt x="39" y="0"/>
                    </a:lnTo>
                    <a:close/>
                    <a:moveTo>
                      <a:pt x="57" y="0"/>
                    </a:moveTo>
                    <a:cubicBezTo>
                      <a:pt x="74" y="0"/>
                      <a:pt x="74" y="0"/>
                      <a:pt x="74" y="0"/>
                    </a:cubicBezTo>
                    <a:cubicBezTo>
                      <a:pt x="74" y="4"/>
                      <a:pt x="74" y="4"/>
                      <a:pt x="74" y="4"/>
                    </a:cubicBezTo>
                    <a:cubicBezTo>
                      <a:pt x="72" y="4"/>
                      <a:pt x="70" y="6"/>
                      <a:pt x="70" y="8"/>
                    </a:cubicBezTo>
                    <a:cubicBezTo>
                      <a:pt x="70" y="12"/>
                      <a:pt x="70" y="16"/>
                      <a:pt x="70" y="19"/>
                    </a:cubicBezTo>
                    <a:cubicBezTo>
                      <a:pt x="69" y="23"/>
                      <a:pt x="69" y="27"/>
                      <a:pt x="69" y="30"/>
                    </a:cubicBezTo>
                    <a:cubicBezTo>
                      <a:pt x="69" y="33"/>
                      <a:pt x="71" y="35"/>
                      <a:pt x="73" y="35"/>
                    </a:cubicBezTo>
                    <a:cubicBezTo>
                      <a:pt x="74" y="35"/>
                      <a:pt x="74" y="35"/>
                      <a:pt x="74" y="34"/>
                    </a:cubicBezTo>
                    <a:cubicBezTo>
                      <a:pt x="74" y="44"/>
                      <a:pt x="74" y="44"/>
                      <a:pt x="74" y="44"/>
                    </a:cubicBezTo>
                    <a:cubicBezTo>
                      <a:pt x="57" y="44"/>
                      <a:pt x="57" y="44"/>
                      <a:pt x="57" y="44"/>
                    </a:cubicBezTo>
                    <a:cubicBezTo>
                      <a:pt x="57" y="35"/>
                      <a:pt x="57" y="35"/>
                      <a:pt x="57" y="35"/>
                    </a:cubicBezTo>
                    <a:cubicBezTo>
                      <a:pt x="59" y="35"/>
                      <a:pt x="61" y="33"/>
                      <a:pt x="61" y="30"/>
                    </a:cubicBezTo>
                    <a:cubicBezTo>
                      <a:pt x="61" y="27"/>
                      <a:pt x="61" y="23"/>
                      <a:pt x="61" y="19"/>
                    </a:cubicBezTo>
                    <a:cubicBezTo>
                      <a:pt x="61" y="16"/>
                      <a:pt x="61" y="12"/>
                      <a:pt x="61" y="8"/>
                    </a:cubicBezTo>
                    <a:cubicBezTo>
                      <a:pt x="61" y="6"/>
                      <a:pt x="59" y="4"/>
                      <a:pt x="57" y="4"/>
                    </a:cubicBezTo>
                    <a:cubicBezTo>
                      <a:pt x="57" y="4"/>
                      <a:pt x="57" y="4"/>
                      <a:pt x="57" y="4"/>
                    </a:cubicBezTo>
                    <a:lnTo>
                      <a:pt x="57" y="0"/>
                    </a:lnTo>
                    <a:close/>
                    <a:moveTo>
                      <a:pt x="74" y="0"/>
                    </a:moveTo>
                    <a:cubicBezTo>
                      <a:pt x="92" y="0"/>
                      <a:pt x="92" y="0"/>
                      <a:pt x="92" y="0"/>
                    </a:cubicBezTo>
                    <a:cubicBezTo>
                      <a:pt x="92" y="4"/>
                      <a:pt x="92" y="4"/>
                      <a:pt x="92" y="4"/>
                    </a:cubicBezTo>
                    <a:cubicBezTo>
                      <a:pt x="90" y="5"/>
                      <a:pt x="88" y="6"/>
                      <a:pt x="88" y="8"/>
                    </a:cubicBezTo>
                    <a:cubicBezTo>
                      <a:pt x="88" y="12"/>
                      <a:pt x="87" y="16"/>
                      <a:pt x="87" y="19"/>
                    </a:cubicBezTo>
                    <a:cubicBezTo>
                      <a:pt x="87" y="23"/>
                      <a:pt x="86" y="27"/>
                      <a:pt x="86" y="30"/>
                    </a:cubicBezTo>
                    <a:cubicBezTo>
                      <a:pt x="86" y="33"/>
                      <a:pt x="87" y="35"/>
                      <a:pt x="90" y="35"/>
                    </a:cubicBezTo>
                    <a:cubicBezTo>
                      <a:pt x="90" y="35"/>
                      <a:pt x="91" y="34"/>
                      <a:pt x="92" y="34"/>
                    </a:cubicBezTo>
                    <a:cubicBezTo>
                      <a:pt x="92" y="44"/>
                      <a:pt x="92" y="44"/>
                      <a:pt x="92" y="44"/>
                    </a:cubicBezTo>
                    <a:cubicBezTo>
                      <a:pt x="74" y="44"/>
                      <a:pt x="74" y="44"/>
                      <a:pt x="74" y="44"/>
                    </a:cubicBezTo>
                    <a:cubicBezTo>
                      <a:pt x="74" y="34"/>
                      <a:pt x="74" y="34"/>
                      <a:pt x="74" y="34"/>
                    </a:cubicBezTo>
                    <a:cubicBezTo>
                      <a:pt x="76" y="34"/>
                      <a:pt x="78" y="32"/>
                      <a:pt x="78" y="30"/>
                    </a:cubicBezTo>
                    <a:cubicBezTo>
                      <a:pt x="78" y="27"/>
                      <a:pt x="78" y="23"/>
                      <a:pt x="79" y="19"/>
                    </a:cubicBezTo>
                    <a:cubicBezTo>
                      <a:pt x="79" y="16"/>
                      <a:pt x="79" y="12"/>
                      <a:pt x="80" y="8"/>
                    </a:cubicBezTo>
                    <a:cubicBezTo>
                      <a:pt x="80" y="6"/>
                      <a:pt x="78" y="4"/>
                      <a:pt x="75" y="4"/>
                    </a:cubicBezTo>
                    <a:cubicBezTo>
                      <a:pt x="75" y="4"/>
                      <a:pt x="75" y="4"/>
                      <a:pt x="74" y="4"/>
                    </a:cubicBezTo>
                    <a:lnTo>
                      <a:pt x="74" y="0"/>
                    </a:lnTo>
                    <a:close/>
                    <a:moveTo>
                      <a:pt x="92" y="0"/>
                    </a:moveTo>
                    <a:cubicBezTo>
                      <a:pt x="113" y="0"/>
                      <a:pt x="113" y="0"/>
                      <a:pt x="113" y="0"/>
                    </a:cubicBezTo>
                    <a:cubicBezTo>
                      <a:pt x="107" y="32"/>
                      <a:pt x="107" y="32"/>
                      <a:pt x="107" y="32"/>
                    </a:cubicBezTo>
                    <a:cubicBezTo>
                      <a:pt x="106" y="39"/>
                      <a:pt x="103" y="44"/>
                      <a:pt x="92" y="44"/>
                    </a:cubicBezTo>
                    <a:cubicBezTo>
                      <a:pt x="92" y="44"/>
                      <a:pt x="92" y="44"/>
                      <a:pt x="92" y="44"/>
                    </a:cubicBezTo>
                    <a:cubicBezTo>
                      <a:pt x="92" y="34"/>
                      <a:pt x="92" y="34"/>
                      <a:pt x="92" y="34"/>
                    </a:cubicBezTo>
                    <a:cubicBezTo>
                      <a:pt x="93" y="33"/>
                      <a:pt x="94" y="32"/>
                      <a:pt x="95" y="30"/>
                    </a:cubicBezTo>
                    <a:cubicBezTo>
                      <a:pt x="95" y="27"/>
                      <a:pt x="96" y="23"/>
                      <a:pt x="96" y="19"/>
                    </a:cubicBezTo>
                    <a:cubicBezTo>
                      <a:pt x="97" y="16"/>
                      <a:pt x="97" y="12"/>
                      <a:pt x="98" y="8"/>
                    </a:cubicBezTo>
                    <a:cubicBezTo>
                      <a:pt x="98" y="6"/>
                      <a:pt x="96" y="4"/>
                      <a:pt x="93" y="4"/>
                    </a:cubicBezTo>
                    <a:cubicBezTo>
                      <a:pt x="93" y="4"/>
                      <a:pt x="92" y="4"/>
                      <a:pt x="92" y="4"/>
                    </a:cubicBezTo>
                    <a:lnTo>
                      <a:pt x="92"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7" name="Freeform 141"/>
              <p:cNvSpPr>
                <a:spLocks noEditPoints="1"/>
              </p:cNvSpPr>
              <p:nvPr/>
            </p:nvSpPr>
            <p:spPr bwMode="auto">
              <a:xfrm>
                <a:off x="1209675" y="1171575"/>
                <a:ext cx="306388" cy="30163"/>
              </a:xfrm>
              <a:custGeom>
                <a:avLst/>
                <a:gdLst/>
                <a:ahLst/>
                <a:cxnLst>
                  <a:cxn ang="0">
                    <a:pos x="13" y="14"/>
                  </a:cxn>
                  <a:cxn ang="0">
                    <a:pos x="17" y="14"/>
                  </a:cxn>
                  <a:cxn ang="0">
                    <a:pos x="17" y="13"/>
                  </a:cxn>
                  <a:cxn ang="0">
                    <a:pos x="11" y="7"/>
                  </a:cxn>
                  <a:cxn ang="0">
                    <a:pos x="17" y="1"/>
                  </a:cxn>
                  <a:cxn ang="0">
                    <a:pos x="17" y="0"/>
                  </a:cxn>
                  <a:cxn ang="0">
                    <a:pos x="13" y="0"/>
                  </a:cxn>
                  <a:cxn ang="0">
                    <a:pos x="13" y="14"/>
                  </a:cxn>
                  <a:cxn ang="0">
                    <a:pos x="17" y="14"/>
                  </a:cxn>
                  <a:cxn ang="0">
                    <a:pos x="122" y="14"/>
                  </a:cxn>
                  <a:cxn ang="0">
                    <a:pos x="122" y="13"/>
                  </a:cxn>
                  <a:cxn ang="0">
                    <a:pos x="116" y="7"/>
                  </a:cxn>
                  <a:cxn ang="0">
                    <a:pos x="122" y="1"/>
                  </a:cxn>
                  <a:cxn ang="0">
                    <a:pos x="122" y="0"/>
                  </a:cxn>
                  <a:cxn ang="0">
                    <a:pos x="17" y="0"/>
                  </a:cxn>
                  <a:cxn ang="0">
                    <a:pos x="17" y="1"/>
                  </a:cxn>
                  <a:cxn ang="0">
                    <a:pos x="23" y="7"/>
                  </a:cxn>
                  <a:cxn ang="0">
                    <a:pos x="17" y="13"/>
                  </a:cxn>
                  <a:cxn ang="0">
                    <a:pos x="17" y="14"/>
                  </a:cxn>
                  <a:cxn ang="0">
                    <a:pos x="122" y="14"/>
                  </a:cxn>
                  <a:cxn ang="0">
                    <a:pos x="127" y="14"/>
                  </a:cxn>
                  <a:cxn ang="0">
                    <a:pos x="127" y="0"/>
                  </a:cxn>
                  <a:cxn ang="0">
                    <a:pos x="122" y="0"/>
                  </a:cxn>
                  <a:cxn ang="0">
                    <a:pos x="122" y="1"/>
                  </a:cxn>
                  <a:cxn ang="0">
                    <a:pos x="128" y="7"/>
                  </a:cxn>
                  <a:cxn ang="0">
                    <a:pos x="122" y="13"/>
                  </a:cxn>
                  <a:cxn ang="0">
                    <a:pos x="122" y="14"/>
                  </a:cxn>
                </a:cxnLst>
                <a:rect l="0" t="0" r="r" b="b"/>
                <a:pathLst>
                  <a:path w="140" h="14">
                    <a:moveTo>
                      <a:pt x="13" y="14"/>
                    </a:moveTo>
                    <a:cubicBezTo>
                      <a:pt x="17" y="14"/>
                      <a:pt x="17" y="14"/>
                      <a:pt x="17" y="14"/>
                    </a:cubicBezTo>
                    <a:cubicBezTo>
                      <a:pt x="17" y="13"/>
                      <a:pt x="17" y="13"/>
                      <a:pt x="17" y="13"/>
                    </a:cubicBezTo>
                    <a:cubicBezTo>
                      <a:pt x="14" y="13"/>
                      <a:pt x="11" y="10"/>
                      <a:pt x="11" y="7"/>
                    </a:cubicBezTo>
                    <a:cubicBezTo>
                      <a:pt x="11" y="4"/>
                      <a:pt x="14" y="1"/>
                      <a:pt x="17" y="1"/>
                    </a:cubicBezTo>
                    <a:cubicBezTo>
                      <a:pt x="17" y="0"/>
                      <a:pt x="17" y="0"/>
                      <a:pt x="17" y="0"/>
                    </a:cubicBezTo>
                    <a:cubicBezTo>
                      <a:pt x="13" y="0"/>
                      <a:pt x="13" y="0"/>
                      <a:pt x="13" y="0"/>
                    </a:cubicBezTo>
                    <a:cubicBezTo>
                      <a:pt x="0" y="0"/>
                      <a:pt x="0" y="14"/>
                      <a:pt x="13" y="14"/>
                    </a:cubicBezTo>
                    <a:moveTo>
                      <a:pt x="17" y="14"/>
                    </a:moveTo>
                    <a:cubicBezTo>
                      <a:pt x="122" y="14"/>
                      <a:pt x="122" y="14"/>
                      <a:pt x="122" y="14"/>
                    </a:cubicBezTo>
                    <a:cubicBezTo>
                      <a:pt x="122" y="13"/>
                      <a:pt x="122" y="13"/>
                      <a:pt x="122" y="13"/>
                    </a:cubicBezTo>
                    <a:cubicBezTo>
                      <a:pt x="119" y="13"/>
                      <a:pt x="116" y="10"/>
                      <a:pt x="116" y="7"/>
                    </a:cubicBezTo>
                    <a:cubicBezTo>
                      <a:pt x="116" y="4"/>
                      <a:pt x="119" y="1"/>
                      <a:pt x="122" y="1"/>
                    </a:cubicBezTo>
                    <a:cubicBezTo>
                      <a:pt x="122" y="0"/>
                      <a:pt x="122" y="0"/>
                      <a:pt x="122" y="0"/>
                    </a:cubicBezTo>
                    <a:cubicBezTo>
                      <a:pt x="87" y="0"/>
                      <a:pt x="52" y="0"/>
                      <a:pt x="17" y="0"/>
                    </a:cubicBezTo>
                    <a:cubicBezTo>
                      <a:pt x="17" y="1"/>
                      <a:pt x="17" y="1"/>
                      <a:pt x="17" y="1"/>
                    </a:cubicBezTo>
                    <a:cubicBezTo>
                      <a:pt x="21" y="1"/>
                      <a:pt x="23" y="4"/>
                      <a:pt x="23" y="7"/>
                    </a:cubicBezTo>
                    <a:cubicBezTo>
                      <a:pt x="23" y="10"/>
                      <a:pt x="21" y="13"/>
                      <a:pt x="17" y="13"/>
                    </a:cubicBezTo>
                    <a:lnTo>
                      <a:pt x="17" y="14"/>
                    </a:lnTo>
                    <a:close/>
                    <a:moveTo>
                      <a:pt x="122" y="14"/>
                    </a:moveTo>
                    <a:cubicBezTo>
                      <a:pt x="127" y="14"/>
                      <a:pt x="127" y="14"/>
                      <a:pt x="127" y="14"/>
                    </a:cubicBezTo>
                    <a:cubicBezTo>
                      <a:pt x="140" y="14"/>
                      <a:pt x="140" y="0"/>
                      <a:pt x="127" y="0"/>
                    </a:cubicBezTo>
                    <a:cubicBezTo>
                      <a:pt x="122" y="0"/>
                      <a:pt x="122" y="0"/>
                      <a:pt x="122" y="0"/>
                    </a:cubicBezTo>
                    <a:cubicBezTo>
                      <a:pt x="122" y="1"/>
                      <a:pt x="122" y="1"/>
                      <a:pt x="122" y="1"/>
                    </a:cubicBezTo>
                    <a:cubicBezTo>
                      <a:pt x="126" y="1"/>
                      <a:pt x="128" y="4"/>
                      <a:pt x="128" y="7"/>
                    </a:cubicBezTo>
                    <a:cubicBezTo>
                      <a:pt x="128" y="10"/>
                      <a:pt x="126" y="13"/>
                      <a:pt x="122" y="13"/>
                    </a:cubicBezTo>
                    <a:lnTo>
                      <a:pt x="122" y="14"/>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8" name="Freeform 142"/>
              <p:cNvSpPr>
                <a:spLocks/>
              </p:cNvSpPr>
              <p:nvPr/>
            </p:nvSpPr>
            <p:spPr bwMode="auto">
              <a:xfrm>
                <a:off x="1382713" y="1079500"/>
                <a:ext cx="103188" cy="112713"/>
              </a:xfrm>
              <a:custGeom>
                <a:avLst/>
                <a:gdLst/>
                <a:ahLst/>
                <a:cxnLst>
                  <a:cxn ang="0">
                    <a:pos x="46" y="47"/>
                  </a:cxn>
                  <a:cxn ang="0">
                    <a:pos x="4" y="1"/>
                  </a:cxn>
                  <a:cxn ang="0">
                    <a:pos x="1" y="1"/>
                  </a:cxn>
                  <a:cxn ang="0">
                    <a:pos x="1" y="5"/>
                  </a:cxn>
                  <a:cxn ang="0">
                    <a:pos x="42" y="51"/>
                  </a:cxn>
                  <a:cxn ang="0">
                    <a:pos x="46" y="51"/>
                  </a:cxn>
                  <a:cxn ang="0">
                    <a:pos x="46" y="47"/>
                  </a:cxn>
                </a:cxnLst>
                <a:rect l="0" t="0" r="r" b="b"/>
                <a:pathLst>
                  <a:path w="47" h="52">
                    <a:moveTo>
                      <a:pt x="46" y="47"/>
                    </a:moveTo>
                    <a:cubicBezTo>
                      <a:pt x="4" y="1"/>
                      <a:pt x="4" y="1"/>
                      <a:pt x="4" y="1"/>
                    </a:cubicBezTo>
                    <a:cubicBezTo>
                      <a:pt x="3" y="0"/>
                      <a:pt x="2" y="0"/>
                      <a:pt x="1" y="1"/>
                    </a:cubicBezTo>
                    <a:cubicBezTo>
                      <a:pt x="0" y="2"/>
                      <a:pt x="0" y="4"/>
                      <a:pt x="1" y="5"/>
                    </a:cubicBezTo>
                    <a:cubicBezTo>
                      <a:pt x="42" y="51"/>
                      <a:pt x="42" y="51"/>
                      <a:pt x="42" y="51"/>
                    </a:cubicBezTo>
                    <a:cubicBezTo>
                      <a:pt x="43" y="52"/>
                      <a:pt x="44" y="52"/>
                      <a:pt x="46" y="51"/>
                    </a:cubicBezTo>
                    <a:cubicBezTo>
                      <a:pt x="47" y="50"/>
                      <a:pt x="47" y="49"/>
                      <a:pt x="46" y="47"/>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39" name="Freeform 143"/>
              <p:cNvSpPr>
                <a:spLocks noEditPoints="1"/>
              </p:cNvSpPr>
              <p:nvPr/>
            </p:nvSpPr>
            <p:spPr bwMode="auto">
              <a:xfrm>
                <a:off x="1241425" y="1212850"/>
                <a:ext cx="244475" cy="95250"/>
              </a:xfrm>
              <a:custGeom>
                <a:avLst/>
                <a:gdLst/>
                <a:ahLst/>
                <a:cxnLst>
                  <a:cxn ang="0">
                    <a:pos x="5" y="32"/>
                  </a:cxn>
                  <a:cxn ang="0">
                    <a:pos x="21" y="0"/>
                  </a:cxn>
                  <a:cxn ang="0">
                    <a:pos x="19" y="4"/>
                  </a:cxn>
                  <a:cxn ang="0">
                    <a:pos x="16" y="19"/>
                  </a:cxn>
                  <a:cxn ang="0">
                    <a:pos x="21" y="34"/>
                  </a:cxn>
                  <a:cxn ang="0">
                    <a:pos x="20" y="44"/>
                  </a:cxn>
                  <a:cxn ang="0">
                    <a:pos x="38" y="0"/>
                  </a:cxn>
                  <a:cxn ang="0">
                    <a:pos x="38" y="4"/>
                  </a:cxn>
                  <a:cxn ang="0">
                    <a:pos x="34" y="19"/>
                  </a:cxn>
                  <a:cxn ang="0">
                    <a:pos x="38" y="34"/>
                  </a:cxn>
                  <a:cxn ang="0">
                    <a:pos x="21" y="44"/>
                  </a:cxn>
                  <a:cxn ang="0">
                    <a:pos x="23" y="34"/>
                  </a:cxn>
                  <a:cxn ang="0">
                    <a:pos x="26" y="19"/>
                  </a:cxn>
                  <a:cxn ang="0">
                    <a:pos x="21" y="4"/>
                  </a:cxn>
                  <a:cxn ang="0">
                    <a:pos x="38" y="0"/>
                  </a:cxn>
                  <a:cxn ang="0">
                    <a:pos x="56" y="4"/>
                  </a:cxn>
                  <a:cxn ang="0">
                    <a:pos x="51" y="19"/>
                  </a:cxn>
                  <a:cxn ang="0">
                    <a:pos x="56" y="34"/>
                  </a:cxn>
                  <a:cxn ang="0">
                    <a:pos x="56" y="44"/>
                  </a:cxn>
                  <a:cxn ang="0">
                    <a:pos x="38" y="34"/>
                  </a:cxn>
                  <a:cxn ang="0">
                    <a:pos x="44" y="30"/>
                  </a:cxn>
                  <a:cxn ang="0">
                    <a:pos x="43" y="8"/>
                  </a:cxn>
                  <a:cxn ang="0">
                    <a:pos x="38" y="0"/>
                  </a:cxn>
                  <a:cxn ang="0">
                    <a:pos x="73" y="0"/>
                  </a:cxn>
                  <a:cxn ang="0">
                    <a:pos x="69" y="8"/>
                  </a:cxn>
                  <a:cxn ang="0">
                    <a:pos x="68" y="30"/>
                  </a:cxn>
                  <a:cxn ang="0">
                    <a:pos x="73" y="34"/>
                  </a:cxn>
                  <a:cxn ang="0">
                    <a:pos x="56" y="44"/>
                  </a:cxn>
                  <a:cxn ang="0">
                    <a:pos x="60" y="30"/>
                  </a:cxn>
                  <a:cxn ang="0">
                    <a:pos x="61" y="8"/>
                  </a:cxn>
                  <a:cxn ang="0">
                    <a:pos x="56" y="4"/>
                  </a:cxn>
                  <a:cxn ang="0">
                    <a:pos x="73" y="0"/>
                  </a:cxn>
                  <a:cxn ang="0">
                    <a:pos x="91" y="4"/>
                  </a:cxn>
                  <a:cxn ang="0">
                    <a:pos x="86" y="19"/>
                  </a:cxn>
                  <a:cxn ang="0">
                    <a:pos x="89" y="34"/>
                  </a:cxn>
                  <a:cxn ang="0">
                    <a:pos x="91" y="44"/>
                  </a:cxn>
                  <a:cxn ang="0">
                    <a:pos x="73" y="34"/>
                  </a:cxn>
                  <a:cxn ang="0">
                    <a:pos x="78" y="19"/>
                  </a:cxn>
                  <a:cxn ang="0">
                    <a:pos x="74" y="4"/>
                  </a:cxn>
                  <a:cxn ang="0">
                    <a:pos x="73" y="0"/>
                  </a:cxn>
                  <a:cxn ang="0">
                    <a:pos x="112" y="0"/>
                  </a:cxn>
                  <a:cxn ang="0">
                    <a:pos x="91" y="44"/>
                  </a:cxn>
                  <a:cxn ang="0">
                    <a:pos x="91" y="34"/>
                  </a:cxn>
                  <a:cxn ang="0">
                    <a:pos x="95" y="19"/>
                  </a:cxn>
                  <a:cxn ang="0">
                    <a:pos x="93" y="4"/>
                  </a:cxn>
                  <a:cxn ang="0">
                    <a:pos x="91" y="0"/>
                  </a:cxn>
                </a:cxnLst>
                <a:rect l="0" t="0" r="r" b="b"/>
                <a:pathLst>
                  <a:path w="112" h="44">
                    <a:moveTo>
                      <a:pt x="20" y="44"/>
                    </a:moveTo>
                    <a:cubicBezTo>
                      <a:pt x="10" y="44"/>
                      <a:pt x="6" y="38"/>
                      <a:pt x="5" y="32"/>
                    </a:cubicBezTo>
                    <a:cubicBezTo>
                      <a:pt x="0" y="0"/>
                      <a:pt x="0" y="0"/>
                      <a:pt x="0" y="0"/>
                    </a:cubicBezTo>
                    <a:cubicBezTo>
                      <a:pt x="21" y="0"/>
                      <a:pt x="21" y="0"/>
                      <a:pt x="21" y="0"/>
                    </a:cubicBezTo>
                    <a:cubicBezTo>
                      <a:pt x="21" y="4"/>
                      <a:pt x="21" y="4"/>
                      <a:pt x="21" y="4"/>
                    </a:cubicBezTo>
                    <a:cubicBezTo>
                      <a:pt x="20" y="4"/>
                      <a:pt x="20" y="4"/>
                      <a:pt x="19" y="4"/>
                    </a:cubicBezTo>
                    <a:cubicBezTo>
                      <a:pt x="16" y="4"/>
                      <a:pt x="15" y="6"/>
                      <a:pt x="15" y="8"/>
                    </a:cubicBezTo>
                    <a:cubicBezTo>
                      <a:pt x="15" y="12"/>
                      <a:pt x="16" y="15"/>
                      <a:pt x="16" y="19"/>
                    </a:cubicBezTo>
                    <a:cubicBezTo>
                      <a:pt x="17" y="23"/>
                      <a:pt x="17" y="26"/>
                      <a:pt x="18" y="30"/>
                    </a:cubicBezTo>
                    <a:cubicBezTo>
                      <a:pt x="18" y="32"/>
                      <a:pt x="19" y="33"/>
                      <a:pt x="21" y="34"/>
                    </a:cubicBezTo>
                    <a:cubicBezTo>
                      <a:pt x="21" y="44"/>
                      <a:pt x="21" y="44"/>
                      <a:pt x="21" y="44"/>
                    </a:cubicBezTo>
                    <a:lnTo>
                      <a:pt x="20" y="44"/>
                    </a:lnTo>
                    <a:close/>
                    <a:moveTo>
                      <a:pt x="21" y="0"/>
                    </a:moveTo>
                    <a:cubicBezTo>
                      <a:pt x="38" y="0"/>
                      <a:pt x="38" y="0"/>
                      <a:pt x="38" y="0"/>
                    </a:cubicBezTo>
                    <a:cubicBezTo>
                      <a:pt x="38" y="4"/>
                      <a:pt x="38" y="4"/>
                      <a:pt x="38" y="4"/>
                    </a:cubicBezTo>
                    <a:cubicBezTo>
                      <a:pt x="38" y="4"/>
                      <a:pt x="38" y="4"/>
                      <a:pt x="38" y="4"/>
                    </a:cubicBezTo>
                    <a:cubicBezTo>
                      <a:pt x="35" y="4"/>
                      <a:pt x="33" y="6"/>
                      <a:pt x="33" y="8"/>
                    </a:cubicBezTo>
                    <a:cubicBezTo>
                      <a:pt x="33" y="12"/>
                      <a:pt x="34" y="15"/>
                      <a:pt x="34" y="19"/>
                    </a:cubicBezTo>
                    <a:cubicBezTo>
                      <a:pt x="34" y="23"/>
                      <a:pt x="34" y="26"/>
                      <a:pt x="35" y="30"/>
                    </a:cubicBezTo>
                    <a:cubicBezTo>
                      <a:pt x="35" y="32"/>
                      <a:pt x="36" y="34"/>
                      <a:pt x="38" y="34"/>
                    </a:cubicBezTo>
                    <a:cubicBezTo>
                      <a:pt x="38" y="44"/>
                      <a:pt x="38" y="44"/>
                      <a:pt x="38" y="44"/>
                    </a:cubicBezTo>
                    <a:cubicBezTo>
                      <a:pt x="21" y="44"/>
                      <a:pt x="21" y="44"/>
                      <a:pt x="21" y="44"/>
                    </a:cubicBezTo>
                    <a:cubicBezTo>
                      <a:pt x="21" y="34"/>
                      <a:pt x="21" y="34"/>
                      <a:pt x="21" y="34"/>
                    </a:cubicBezTo>
                    <a:cubicBezTo>
                      <a:pt x="21" y="34"/>
                      <a:pt x="22" y="34"/>
                      <a:pt x="23" y="34"/>
                    </a:cubicBezTo>
                    <a:cubicBezTo>
                      <a:pt x="25" y="34"/>
                      <a:pt x="27" y="32"/>
                      <a:pt x="27" y="30"/>
                    </a:cubicBezTo>
                    <a:cubicBezTo>
                      <a:pt x="26" y="26"/>
                      <a:pt x="26" y="23"/>
                      <a:pt x="26" y="19"/>
                    </a:cubicBezTo>
                    <a:cubicBezTo>
                      <a:pt x="25" y="15"/>
                      <a:pt x="25" y="12"/>
                      <a:pt x="24" y="8"/>
                    </a:cubicBezTo>
                    <a:cubicBezTo>
                      <a:pt x="24" y="6"/>
                      <a:pt x="23" y="5"/>
                      <a:pt x="21" y="4"/>
                    </a:cubicBezTo>
                    <a:lnTo>
                      <a:pt x="21" y="0"/>
                    </a:lnTo>
                    <a:close/>
                    <a:moveTo>
                      <a:pt x="38" y="0"/>
                    </a:moveTo>
                    <a:cubicBezTo>
                      <a:pt x="56" y="0"/>
                      <a:pt x="56" y="0"/>
                      <a:pt x="56" y="0"/>
                    </a:cubicBezTo>
                    <a:cubicBezTo>
                      <a:pt x="56" y="4"/>
                      <a:pt x="56" y="4"/>
                      <a:pt x="56" y="4"/>
                    </a:cubicBezTo>
                    <a:cubicBezTo>
                      <a:pt x="53" y="4"/>
                      <a:pt x="51" y="6"/>
                      <a:pt x="51" y="8"/>
                    </a:cubicBezTo>
                    <a:cubicBezTo>
                      <a:pt x="51" y="12"/>
                      <a:pt x="51" y="15"/>
                      <a:pt x="51" y="19"/>
                    </a:cubicBezTo>
                    <a:cubicBezTo>
                      <a:pt x="51" y="23"/>
                      <a:pt x="51" y="26"/>
                      <a:pt x="51" y="30"/>
                    </a:cubicBezTo>
                    <a:cubicBezTo>
                      <a:pt x="51" y="32"/>
                      <a:pt x="53" y="34"/>
                      <a:pt x="56" y="34"/>
                    </a:cubicBezTo>
                    <a:cubicBezTo>
                      <a:pt x="56" y="34"/>
                      <a:pt x="56" y="34"/>
                      <a:pt x="56" y="34"/>
                    </a:cubicBezTo>
                    <a:cubicBezTo>
                      <a:pt x="56" y="44"/>
                      <a:pt x="56" y="44"/>
                      <a:pt x="56" y="44"/>
                    </a:cubicBezTo>
                    <a:cubicBezTo>
                      <a:pt x="38" y="44"/>
                      <a:pt x="38" y="44"/>
                      <a:pt x="38" y="44"/>
                    </a:cubicBezTo>
                    <a:cubicBezTo>
                      <a:pt x="38" y="34"/>
                      <a:pt x="38" y="34"/>
                      <a:pt x="38" y="34"/>
                    </a:cubicBezTo>
                    <a:cubicBezTo>
                      <a:pt x="39" y="34"/>
                      <a:pt x="39" y="34"/>
                      <a:pt x="39" y="34"/>
                    </a:cubicBezTo>
                    <a:cubicBezTo>
                      <a:pt x="42" y="34"/>
                      <a:pt x="44" y="32"/>
                      <a:pt x="44" y="30"/>
                    </a:cubicBezTo>
                    <a:cubicBezTo>
                      <a:pt x="43" y="26"/>
                      <a:pt x="43" y="23"/>
                      <a:pt x="43" y="19"/>
                    </a:cubicBezTo>
                    <a:cubicBezTo>
                      <a:pt x="43" y="15"/>
                      <a:pt x="43" y="12"/>
                      <a:pt x="43" y="8"/>
                    </a:cubicBezTo>
                    <a:cubicBezTo>
                      <a:pt x="42" y="6"/>
                      <a:pt x="41" y="4"/>
                      <a:pt x="38" y="4"/>
                    </a:cubicBezTo>
                    <a:lnTo>
                      <a:pt x="38" y="0"/>
                    </a:lnTo>
                    <a:close/>
                    <a:moveTo>
                      <a:pt x="56" y="0"/>
                    </a:moveTo>
                    <a:cubicBezTo>
                      <a:pt x="73" y="0"/>
                      <a:pt x="73" y="0"/>
                      <a:pt x="73" y="0"/>
                    </a:cubicBezTo>
                    <a:cubicBezTo>
                      <a:pt x="73" y="4"/>
                      <a:pt x="73" y="4"/>
                      <a:pt x="73" y="4"/>
                    </a:cubicBezTo>
                    <a:cubicBezTo>
                      <a:pt x="71" y="4"/>
                      <a:pt x="69" y="6"/>
                      <a:pt x="69" y="8"/>
                    </a:cubicBezTo>
                    <a:cubicBezTo>
                      <a:pt x="69" y="12"/>
                      <a:pt x="69" y="15"/>
                      <a:pt x="69" y="19"/>
                    </a:cubicBezTo>
                    <a:cubicBezTo>
                      <a:pt x="69" y="23"/>
                      <a:pt x="68" y="26"/>
                      <a:pt x="68" y="30"/>
                    </a:cubicBezTo>
                    <a:cubicBezTo>
                      <a:pt x="68" y="32"/>
                      <a:pt x="70" y="34"/>
                      <a:pt x="72" y="34"/>
                    </a:cubicBezTo>
                    <a:cubicBezTo>
                      <a:pt x="73" y="34"/>
                      <a:pt x="73" y="34"/>
                      <a:pt x="73" y="34"/>
                    </a:cubicBezTo>
                    <a:cubicBezTo>
                      <a:pt x="73" y="44"/>
                      <a:pt x="73" y="44"/>
                      <a:pt x="73" y="44"/>
                    </a:cubicBezTo>
                    <a:cubicBezTo>
                      <a:pt x="56" y="44"/>
                      <a:pt x="56" y="44"/>
                      <a:pt x="56" y="44"/>
                    </a:cubicBezTo>
                    <a:cubicBezTo>
                      <a:pt x="56" y="34"/>
                      <a:pt x="56" y="34"/>
                      <a:pt x="56" y="34"/>
                    </a:cubicBezTo>
                    <a:cubicBezTo>
                      <a:pt x="58" y="34"/>
                      <a:pt x="60" y="32"/>
                      <a:pt x="60" y="30"/>
                    </a:cubicBezTo>
                    <a:cubicBezTo>
                      <a:pt x="60" y="26"/>
                      <a:pt x="60" y="23"/>
                      <a:pt x="60" y="19"/>
                    </a:cubicBezTo>
                    <a:cubicBezTo>
                      <a:pt x="61" y="15"/>
                      <a:pt x="61" y="12"/>
                      <a:pt x="61" y="8"/>
                    </a:cubicBezTo>
                    <a:cubicBezTo>
                      <a:pt x="61" y="6"/>
                      <a:pt x="59" y="4"/>
                      <a:pt x="56" y="4"/>
                    </a:cubicBezTo>
                    <a:cubicBezTo>
                      <a:pt x="56" y="4"/>
                      <a:pt x="56" y="4"/>
                      <a:pt x="56" y="4"/>
                    </a:cubicBezTo>
                    <a:lnTo>
                      <a:pt x="56" y="0"/>
                    </a:lnTo>
                    <a:close/>
                    <a:moveTo>
                      <a:pt x="73" y="0"/>
                    </a:moveTo>
                    <a:cubicBezTo>
                      <a:pt x="91" y="0"/>
                      <a:pt x="91" y="0"/>
                      <a:pt x="91" y="0"/>
                    </a:cubicBezTo>
                    <a:cubicBezTo>
                      <a:pt x="91" y="4"/>
                      <a:pt x="91" y="4"/>
                      <a:pt x="91" y="4"/>
                    </a:cubicBezTo>
                    <a:cubicBezTo>
                      <a:pt x="89" y="5"/>
                      <a:pt x="87" y="6"/>
                      <a:pt x="87" y="8"/>
                    </a:cubicBezTo>
                    <a:cubicBezTo>
                      <a:pt x="87" y="12"/>
                      <a:pt x="87" y="15"/>
                      <a:pt x="86" y="19"/>
                    </a:cubicBezTo>
                    <a:cubicBezTo>
                      <a:pt x="86" y="23"/>
                      <a:pt x="85" y="26"/>
                      <a:pt x="85" y="30"/>
                    </a:cubicBezTo>
                    <a:cubicBezTo>
                      <a:pt x="85" y="32"/>
                      <a:pt x="86" y="34"/>
                      <a:pt x="89" y="34"/>
                    </a:cubicBezTo>
                    <a:cubicBezTo>
                      <a:pt x="90" y="34"/>
                      <a:pt x="90" y="34"/>
                      <a:pt x="91" y="34"/>
                    </a:cubicBezTo>
                    <a:cubicBezTo>
                      <a:pt x="91" y="44"/>
                      <a:pt x="91" y="44"/>
                      <a:pt x="91" y="44"/>
                    </a:cubicBezTo>
                    <a:cubicBezTo>
                      <a:pt x="73" y="44"/>
                      <a:pt x="73" y="44"/>
                      <a:pt x="73" y="44"/>
                    </a:cubicBezTo>
                    <a:cubicBezTo>
                      <a:pt x="73" y="34"/>
                      <a:pt x="73" y="34"/>
                      <a:pt x="73" y="34"/>
                    </a:cubicBezTo>
                    <a:cubicBezTo>
                      <a:pt x="75" y="34"/>
                      <a:pt x="77" y="32"/>
                      <a:pt x="77" y="30"/>
                    </a:cubicBezTo>
                    <a:cubicBezTo>
                      <a:pt x="77" y="26"/>
                      <a:pt x="78" y="23"/>
                      <a:pt x="78" y="19"/>
                    </a:cubicBezTo>
                    <a:cubicBezTo>
                      <a:pt x="78" y="15"/>
                      <a:pt x="78" y="12"/>
                      <a:pt x="79" y="8"/>
                    </a:cubicBezTo>
                    <a:cubicBezTo>
                      <a:pt x="79" y="6"/>
                      <a:pt x="77" y="4"/>
                      <a:pt x="74" y="4"/>
                    </a:cubicBezTo>
                    <a:cubicBezTo>
                      <a:pt x="74" y="4"/>
                      <a:pt x="74" y="4"/>
                      <a:pt x="73" y="4"/>
                    </a:cubicBezTo>
                    <a:lnTo>
                      <a:pt x="73" y="0"/>
                    </a:lnTo>
                    <a:close/>
                    <a:moveTo>
                      <a:pt x="91" y="0"/>
                    </a:moveTo>
                    <a:cubicBezTo>
                      <a:pt x="112" y="0"/>
                      <a:pt x="112" y="0"/>
                      <a:pt x="112" y="0"/>
                    </a:cubicBezTo>
                    <a:cubicBezTo>
                      <a:pt x="107" y="32"/>
                      <a:pt x="107" y="32"/>
                      <a:pt x="107" y="32"/>
                    </a:cubicBezTo>
                    <a:cubicBezTo>
                      <a:pt x="105" y="38"/>
                      <a:pt x="102" y="44"/>
                      <a:pt x="91" y="44"/>
                    </a:cubicBezTo>
                    <a:cubicBezTo>
                      <a:pt x="91" y="44"/>
                      <a:pt x="91" y="44"/>
                      <a:pt x="91" y="44"/>
                    </a:cubicBezTo>
                    <a:cubicBezTo>
                      <a:pt x="91" y="34"/>
                      <a:pt x="91" y="34"/>
                      <a:pt x="91" y="34"/>
                    </a:cubicBezTo>
                    <a:cubicBezTo>
                      <a:pt x="92" y="33"/>
                      <a:pt x="94" y="32"/>
                      <a:pt x="94" y="30"/>
                    </a:cubicBezTo>
                    <a:cubicBezTo>
                      <a:pt x="94" y="26"/>
                      <a:pt x="95" y="23"/>
                      <a:pt x="95" y="19"/>
                    </a:cubicBezTo>
                    <a:cubicBezTo>
                      <a:pt x="96" y="15"/>
                      <a:pt x="96" y="12"/>
                      <a:pt x="97" y="8"/>
                    </a:cubicBezTo>
                    <a:cubicBezTo>
                      <a:pt x="97" y="6"/>
                      <a:pt x="95" y="4"/>
                      <a:pt x="93" y="4"/>
                    </a:cubicBezTo>
                    <a:cubicBezTo>
                      <a:pt x="92" y="4"/>
                      <a:pt x="91" y="4"/>
                      <a:pt x="91" y="4"/>
                    </a:cubicBezTo>
                    <a:lnTo>
                      <a:pt x="91"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0" name="Rectangle 144"/>
              <p:cNvSpPr>
                <a:spLocks noChangeArrowheads="1"/>
              </p:cNvSpPr>
              <p:nvPr/>
            </p:nvSpPr>
            <p:spPr bwMode="auto">
              <a:xfrm>
                <a:off x="2341563" y="1485900"/>
                <a:ext cx="288925" cy="34925"/>
              </a:xfrm>
              <a:prstGeom prst="rect">
                <a:avLst/>
              </a:prstGeom>
              <a:solidFill>
                <a:srgbClr val="6FADDB">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1" name="Freeform 145"/>
              <p:cNvSpPr>
                <a:spLocks noEditPoints="1"/>
              </p:cNvSpPr>
              <p:nvPr/>
            </p:nvSpPr>
            <p:spPr bwMode="auto">
              <a:xfrm>
                <a:off x="2341563" y="1555750"/>
                <a:ext cx="288925" cy="115888"/>
              </a:xfrm>
              <a:custGeom>
                <a:avLst/>
                <a:gdLst/>
                <a:ahLst/>
                <a:cxnLst>
                  <a:cxn ang="0">
                    <a:pos x="0" y="73"/>
                  </a:cxn>
                  <a:cxn ang="0">
                    <a:pos x="154" y="73"/>
                  </a:cxn>
                  <a:cxn ang="0">
                    <a:pos x="154" y="62"/>
                  </a:cxn>
                  <a:cxn ang="0">
                    <a:pos x="154" y="62"/>
                  </a:cxn>
                  <a:cxn ang="0">
                    <a:pos x="140" y="50"/>
                  </a:cxn>
                  <a:cxn ang="0">
                    <a:pos x="154" y="36"/>
                  </a:cxn>
                  <a:cxn ang="0">
                    <a:pos x="154" y="0"/>
                  </a:cxn>
                  <a:cxn ang="0">
                    <a:pos x="0" y="0"/>
                  </a:cxn>
                  <a:cxn ang="0">
                    <a:pos x="0" y="73"/>
                  </a:cxn>
                  <a:cxn ang="0">
                    <a:pos x="154" y="73"/>
                  </a:cxn>
                  <a:cxn ang="0">
                    <a:pos x="182" y="73"/>
                  </a:cxn>
                  <a:cxn ang="0">
                    <a:pos x="182" y="0"/>
                  </a:cxn>
                  <a:cxn ang="0">
                    <a:pos x="154" y="0"/>
                  </a:cxn>
                  <a:cxn ang="0">
                    <a:pos x="154" y="36"/>
                  </a:cxn>
                  <a:cxn ang="0">
                    <a:pos x="168" y="50"/>
                  </a:cxn>
                  <a:cxn ang="0">
                    <a:pos x="154" y="62"/>
                  </a:cxn>
                  <a:cxn ang="0">
                    <a:pos x="154" y="73"/>
                  </a:cxn>
                </a:cxnLst>
                <a:rect l="0" t="0" r="r" b="b"/>
                <a:pathLst>
                  <a:path w="182" h="73">
                    <a:moveTo>
                      <a:pt x="0" y="73"/>
                    </a:moveTo>
                    <a:lnTo>
                      <a:pt x="154" y="73"/>
                    </a:lnTo>
                    <a:lnTo>
                      <a:pt x="154" y="62"/>
                    </a:lnTo>
                    <a:lnTo>
                      <a:pt x="154" y="62"/>
                    </a:lnTo>
                    <a:lnTo>
                      <a:pt x="140" y="50"/>
                    </a:lnTo>
                    <a:lnTo>
                      <a:pt x="154" y="36"/>
                    </a:lnTo>
                    <a:lnTo>
                      <a:pt x="154" y="0"/>
                    </a:lnTo>
                    <a:lnTo>
                      <a:pt x="0" y="0"/>
                    </a:lnTo>
                    <a:lnTo>
                      <a:pt x="0" y="73"/>
                    </a:lnTo>
                    <a:close/>
                    <a:moveTo>
                      <a:pt x="154" y="73"/>
                    </a:moveTo>
                    <a:lnTo>
                      <a:pt x="182" y="73"/>
                    </a:lnTo>
                    <a:lnTo>
                      <a:pt x="182" y="0"/>
                    </a:lnTo>
                    <a:lnTo>
                      <a:pt x="154" y="0"/>
                    </a:lnTo>
                    <a:lnTo>
                      <a:pt x="154" y="36"/>
                    </a:lnTo>
                    <a:lnTo>
                      <a:pt x="168" y="50"/>
                    </a:lnTo>
                    <a:lnTo>
                      <a:pt x="154" y="62"/>
                    </a:lnTo>
                    <a:lnTo>
                      <a:pt x="154" y="73"/>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2" name="Freeform 146"/>
              <p:cNvSpPr>
                <a:spLocks/>
              </p:cNvSpPr>
              <p:nvPr/>
            </p:nvSpPr>
            <p:spPr bwMode="auto">
              <a:xfrm>
                <a:off x="1417639" y="1600199"/>
                <a:ext cx="223548" cy="212576"/>
              </a:xfrm>
              <a:custGeom>
                <a:avLst/>
                <a:gdLst/>
                <a:ahLst/>
                <a:cxnLst>
                  <a:cxn ang="0">
                    <a:pos x="59" y="0"/>
                  </a:cxn>
                  <a:cxn ang="0">
                    <a:pos x="118" y="51"/>
                  </a:cxn>
                  <a:cxn ang="0">
                    <a:pos x="93" y="92"/>
                  </a:cxn>
                  <a:cxn ang="0">
                    <a:pos x="102" y="113"/>
                  </a:cxn>
                  <a:cxn ang="0">
                    <a:pos x="81" y="98"/>
                  </a:cxn>
                  <a:cxn ang="0">
                    <a:pos x="59" y="102"/>
                  </a:cxn>
                  <a:cxn ang="0">
                    <a:pos x="0" y="51"/>
                  </a:cxn>
                  <a:cxn ang="0">
                    <a:pos x="59" y="0"/>
                  </a:cxn>
                </a:cxnLst>
                <a:rect l="0" t="0" r="r" b="b"/>
                <a:pathLst>
                  <a:path w="118" h="113">
                    <a:moveTo>
                      <a:pt x="59" y="0"/>
                    </a:moveTo>
                    <a:cubicBezTo>
                      <a:pt x="91" y="0"/>
                      <a:pt x="118" y="23"/>
                      <a:pt x="118" y="51"/>
                    </a:cubicBezTo>
                    <a:cubicBezTo>
                      <a:pt x="118" y="68"/>
                      <a:pt x="108" y="83"/>
                      <a:pt x="93" y="92"/>
                    </a:cubicBezTo>
                    <a:cubicBezTo>
                      <a:pt x="102" y="113"/>
                      <a:pt x="102" y="113"/>
                      <a:pt x="102" y="113"/>
                    </a:cubicBezTo>
                    <a:cubicBezTo>
                      <a:pt x="81" y="98"/>
                      <a:pt x="81" y="98"/>
                      <a:pt x="81" y="98"/>
                    </a:cubicBezTo>
                    <a:cubicBezTo>
                      <a:pt x="74" y="101"/>
                      <a:pt x="67" y="102"/>
                      <a:pt x="59" y="102"/>
                    </a:cubicBezTo>
                    <a:cubicBezTo>
                      <a:pt x="26" y="102"/>
                      <a:pt x="0" y="79"/>
                      <a:pt x="0" y="51"/>
                    </a:cubicBezTo>
                    <a:cubicBezTo>
                      <a:pt x="0" y="23"/>
                      <a:pt x="26" y="0"/>
                      <a:pt x="59"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3" name="Freeform 147"/>
              <p:cNvSpPr>
                <a:spLocks noEditPoints="1"/>
              </p:cNvSpPr>
              <p:nvPr/>
            </p:nvSpPr>
            <p:spPr bwMode="auto">
              <a:xfrm>
                <a:off x="1308100" y="1365250"/>
                <a:ext cx="258763" cy="247650"/>
              </a:xfrm>
              <a:custGeom>
                <a:avLst/>
                <a:gdLst/>
                <a:ahLst/>
                <a:cxnLst>
                  <a:cxn ang="0">
                    <a:pos x="85" y="60"/>
                  </a:cxn>
                  <a:cxn ang="0">
                    <a:pos x="77" y="52"/>
                  </a:cxn>
                  <a:cxn ang="0">
                    <a:pos x="85" y="44"/>
                  </a:cxn>
                  <a:cxn ang="0">
                    <a:pos x="93" y="52"/>
                  </a:cxn>
                  <a:cxn ang="0">
                    <a:pos x="85" y="60"/>
                  </a:cxn>
                  <a:cxn ang="0">
                    <a:pos x="59" y="60"/>
                  </a:cxn>
                  <a:cxn ang="0">
                    <a:pos x="51" y="52"/>
                  </a:cxn>
                  <a:cxn ang="0">
                    <a:pos x="59" y="44"/>
                  </a:cxn>
                  <a:cxn ang="0">
                    <a:pos x="67" y="52"/>
                  </a:cxn>
                  <a:cxn ang="0">
                    <a:pos x="59" y="60"/>
                  </a:cxn>
                  <a:cxn ang="0">
                    <a:pos x="33" y="60"/>
                  </a:cxn>
                  <a:cxn ang="0">
                    <a:pos x="25" y="52"/>
                  </a:cxn>
                  <a:cxn ang="0">
                    <a:pos x="33" y="44"/>
                  </a:cxn>
                  <a:cxn ang="0">
                    <a:pos x="41" y="52"/>
                  </a:cxn>
                  <a:cxn ang="0">
                    <a:pos x="33" y="60"/>
                  </a:cxn>
                  <a:cxn ang="0">
                    <a:pos x="59" y="0"/>
                  </a:cxn>
                  <a:cxn ang="0">
                    <a:pos x="0" y="51"/>
                  </a:cxn>
                  <a:cxn ang="0">
                    <a:pos x="24" y="92"/>
                  </a:cxn>
                  <a:cxn ang="0">
                    <a:pos x="16" y="113"/>
                  </a:cxn>
                  <a:cxn ang="0">
                    <a:pos x="36" y="98"/>
                  </a:cxn>
                  <a:cxn ang="0">
                    <a:pos x="59" y="102"/>
                  </a:cxn>
                  <a:cxn ang="0">
                    <a:pos x="118" y="51"/>
                  </a:cxn>
                  <a:cxn ang="0">
                    <a:pos x="59" y="0"/>
                  </a:cxn>
                </a:cxnLst>
                <a:rect l="0" t="0" r="r" b="b"/>
                <a:pathLst>
                  <a:path w="118" h="113">
                    <a:moveTo>
                      <a:pt x="85" y="60"/>
                    </a:moveTo>
                    <a:cubicBezTo>
                      <a:pt x="81" y="60"/>
                      <a:pt x="77" y="56"/>
                      <a:pt x="77" y="52"/>
                    </a:cubicBezTo>
                    <a:cubicBezTo>
                      <a:pt x="77" y="48"/>
                      <a:pt x="81" y="44"/>
                      <a:pt x="85" y="44"/>
                    </a:cubicBezTo>
                    <a:cubicBezTo>
                      <a:pt x="89" y="44"/>
                      <a:pt x="93" y="48"/>
                      <a:pt x="93" y="52"/>
                    </a:cubicBezTo>
                    <a:cubicBezTo>
                      <a:pt x="93" y="56"/>
                      <a:pt x="89" y="60"/>
                      <a:pt x="85" y="60"/>
                    </a:cubicBezTo>
                    <a:moveTo>
                      <a:pt x="59" y="60"/>
                    </a:moveTo>
                    <a:cubicBezTo>
                      <a:pt x="55" y="60"/>
                      <a:pt x="51" y="56"/>
                      <a:pt x="51" y="52"/>
                    </a:cubicBezTo>
                    <a:cubicBezTo>
                      <a:pt x="51" y="48"/>
                      <a:pt x="55" y="44"/>
                      <a:pt x="59" y="44"/>
                    </a:cubicBezTo>
                    <a:cubicBezTo>
                      <a:pt x="64" y="44"/>
                      <a:pt x="67" y="48"/>
                      <a:pt x="67" y="52"/>
                    </a:cubicBezTo>
                    <a:cubicBezTo>
                      <a:pt x="67" y="56"/>
                      <a:pt x="64" y="60"/>
                      <a:pt x="59" y="60"/>
                    </a:cubicBezTo>
                    <a:moveTo>
                      <a:pt x="33" y="60"/>
                    </a:moveTo>
                    <a:cubicBezTo>
                      <a:pt x="29" y="60"/>
                      <a:pt x="25" y="56"/>
                      <a:pt x="25" y="52"/>
                    </a:cubicBezTo>
                    <a:cubicBezTo>
                      <a:pt x="25" y="48"/>
                      <a:pt x="29" y="44"/>
                      <a:pt x="33" y="44"/>
                    </a:cubicBezTo>
                    <a:cubicBezTo>
                      <a:pt x="38" y="44"/>
                      <a:pt x="41" y="48"/>
                      <a:pt x="41" y="52"/>
                    </a:cubicBezTo>
                    <a:cubicBezTo>
                      <a:pt x="41" y="56"/>
                      <a:pt x="38" y="60"/>
                      <a:pt x="33" y="60"/>
                    </a:cubicBezTo>
                    <a:moveTo>
                      <a:pt x="59" y="0"/>
                    </a:moveTo>
                    <a:cubicBezTo>
                      <a:pt x="27" y="0"/>
                      <a:pt x="0" y="23"/>
                      <a:pt x="0" y="51"/>
                    </a:cubicBezTo>
                    <a:cubicBezTo>
                      <a:pt x="0" y="68"/>
                      <a:pt x="10" y="83"/>
                      <a:pt x="24" y="92"/>
                    </a:cubicBezTo>
                    <a:cubicBezTo>
                      <a:pt x="16" y="113"/>
                      <a:pt x="16" y="113"/>
                      <a:pt x="16" y="113"/>
                    </a:cubicBezTo>
                    <a:cubicBezTo>
                      <a:pt x="36" y="98"/>
                      <a:pt x="36" y="98"/>
                      <a:pt x="36" y="98"/>
                    </a:cubicBezTo>
                    <a:cubicBezTo>
                      <a:pt x="43" y="101"/>
                      <a:pt x="51" y="102"/>
                      <a:pt x="59" y="102"/>
                    </a:cubicBezTo>
                    <a:cubicBezTo>
                      <a:pt x="92" y="102"/>
                      <a:pt x="118" y="79"/>
                      <a:pt x="118" y="51"/>
                    </a:cubicBezTo>
                    <a:cubicBezTo>
                      <a:pt x="118" y="23"/>
                      <a:pt x="92" y="0"/>
                      <a:pt x="59"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4" name="Freeform 148"/>
              <p:cNvSpPr>
                <a:spLocks/>
              </p:cNvSpPr>
              <p:nvPr/>
            </p:nvSpPr>
            <p:spPr bwMode="auto">
              <a:xfrm>
                <a:off x="3396431" y="889865"/>
                <a:ext cx="215756" cy="207765"/>
              </a:xfrm>
              <a:custGeom>
                <a:avLst/>
                <a:gdLst/>
                <a:ahLst/>
                <a:cxnLst>
                  <a:cxn ang="0">
                    <a:pos x="59" y="0"/>
                  </a:cxn>
                  <a:cxn ang="0">
                    <a:pos x="118" y="51"/>
                  </a:cxn>
                  <a:cxn ang="0">
                    <a:pos x="93" y="92"/>
                  </a:cxn>
                  <a:cxn ang="0">
                    <a:pos x="102" y="113"/>
                  </a:cxn>
                  <a:cxn ang="0">
                    <a:pos x="81" y="98"/>
                  </a:cxn>
                  <a:cxn ang="0">
                    <a:pos x="59" y="102"/>
                  </a:cxn>
                  <a:cxn ang="0">
                    <a:pos x="0" y="51"/>
                  </a:cxn>
                  <a:cxn ang="0">
                    <a:pos x="59" y="0"/>
                  </a:cxn>
                </a:cxnLst>
                <a:rect l="0" t="0" r="r" b="b"/>
                <a:pathLst>
                  <a:path w="118" h="113">
                    <a:moveTo>
                      <a:pt x="59" y="0"/>
                    </a:moveTo>
                    <a:cubicBezTo>
                      <a:pt x="91" y="0"/>
                      <a:pt x="118" y="23"/>
                      <a:pt x="118" y="51"/>
                    </a:cubicBezTo>
                    <a:cubicBezTo>
                      <a:pt x="118" y="68"/>
                      <a:pt x="108" y="83"/>
                      <a:pt x="93" y="92"/>
                    </a:cubicBezTo>
                    <a:cubicBezTo>
                      <a:pt x="102" y="113"/>
                      <a:pt x="102" y="113"/>
                      <a:pt x="102" y="113"/>
                    </a:cubicBezTo>
                    <a:cubicBezTo>
                      <a:pt x="81" y="98"/>
                      <a:pt x="81" y="98"/>
                      <a:pt x="81" y="98"/>
                    </a:cubicBezTo>
                    <a:cubicBezTo>
                      <a:pt x="74" y="101"/>
                      <a:pt x="67" y="102"/>
                      <a:pt x="59" y="102"/>
                    </a:cubicBezTo>
                    <a:cubicBezTo>
                      <a:pt x="26" y="102"/>
                      <a:pt x="0" y="79"/>
                      <a:pt x="0" y="51"/>
                    </a:cubicBezTo>
                    <a:cubicBezTo>
                      <a:pt x="0" y="23"/>
                      <a:pt x="26" y="0"/>
                      <a:pt x="59"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5" name="Freeform 149"/>
              <p:cNvSpPr>
                <a:spLocks noEditPoints="1"/>
              </p:cNvSpPr>
              <p:nvPr/>
            </p:nvSpPr>
            <p:spPr bwMode="auto">
              <a:xfrm>
                <a:off x="3216275" y="698500"/>
                <a:ext cx="257175" cy="247650"/>
              </a:xfrm>
              <a:custGeom>
                <a:avLst/>
                <a:gdLst/>
                <a:ahLst/>
                <a:cxnLst>
                  <a:cxn ang="0">
                    <a:pos x="85" y="60"/>
                  </a:cxn>
                  <a:cxn ang="0">
                    <a:pos x="77" y="52"/>
                  </a:cxn>
                  <a:cxn ang="0">
                    <a:pos x="85" y="44"/>
                  </a:cxn>
                  <a:cxn ang="0">
                    <a:pos x="93" y="52"/>
                  </a:cxn>
                  <a:cxn ang="0">
                    <a:pos x="85" y="60"/>
                  </a:cxn>
                  <a:cxn ang="0">
                    <a:pos x="59" y="60"/>
                  </a:cxn>
                  <a:cxn ang="0">
                    <a:pos x="51" y="52"/>
                  </a:cxn>
                  <a:cxn ang="0">
                    <a:pos x="59" y="44"/>
                  </a:cxn>
                  <a:cxn ang="0">
                    <a:pos x="67" y="52"/>
                  </a:cxn>
                  <a:cxn ang="0">
                    <a:pos x="59" y="60"/>
                  </a:cxn>
                  <a:cxn ang="0">
                    <a:pos x="33" y="60"/>
                  </a:cxn>
                  <a:cxn ang="0">
                    <a:pos x="25" y="52"/>
                  </a:cxn>
                  <a:cxn ang="0">
                    <a:pos x="33" y="44"/>
                  </a:cxn>
                  <a:cxn ang="0">
                    <a:pos x="41" y="52"/>
                  </a:cxn>
                  <a:cxn ang="0">
                    <a:pos x="33" y="60"/>
                  </a:cxn>
                  <a:cxn ang="0">
                    <a:pos x="59" y="0"/>
                  </a:cxn>
                  <a:cxn ang="0">
                    <a:pos x="0" y="51"/>
                  </a:cxn>
                  <a:cxn ang="0">
                    <a:pos x="24" y="92"/>
                  </a:cxn>
                  <a:cxn ang="0">
                    <a:pos x="16" y="113"/>
                  </a:cxn>
                  <a:cxn ang="0">
                    <a:pos x="36" y="98"/>
                  </a:cxn>
                  <a:cxn ang="0">
                    <a:pos x="59" y="102"/>
                  </a:cxn>
                  <a:cxn ang="0">
                    <a:pos x="118" y="51"/>
                  </a:cxn>
                  <a:cxn ang="0">
                    <a:pos x="59" y="0"/>
                  </a:cxn>
                </a:cxnLst>
                <a:rect l="0" t="0" r="r" b="b"/>
                <a:pathLst>
                  <a:path w="118" h="113">
                    <a:moveTo>
                      <a:pt x="85" y="60"/>
                    </a:moveTo>
                    <a:cubicBezTo>
                      <a:pt x="80" y="60"/>
                      <a:pt x="77" y="56"/>
                      <a:pt x="77" y="52"/>
                    </a:cubicBezTo>
                    <a:cubicBezTo>
                      <a:pt x="77" y="48"/>
                      <a:pt x="80" y="44"/>
                      <a:pt x="85" y="44"/>
                    </a:cubicBezTo>
                    <a:cubicBezTo>
                      <a:pt x="89" y="44"/>
                      <a:pt x="93" y="48"/>
                      <a:pt x="93" y="52"/>
                    </a:cubicBezTo>
                    <a:cubicBezTo>
                      <a:pt x="93" y="56"/>
                      <a:pt x="89" y="60"/>
                      <a:pt x="85" y="60"/>
                    </a:cubicBezTo>
                    <a:moveTo>
                      <a:pt x="59" y="60"/>
                    </a:moveTo>
                    <a:cubicBezTo>
                      <a:pt x="55" y="60"/>
                      <a:pt x="51" y="56"/>
                      <a:pt x="51" y="52"/>
                    </a:cubicBezTo>
                    <a:cubicBezTo>
                      <a:pt x="51" y="48"/>
                      <a:pt x="55" y="44"/>
                      <a:pt x="59" y="44"/>
                    </a:cubicBezTo>
                    <a:cubicBezTo>
                      <a:pt x="63" y="44"/>
                      <a:pt x="67" y="48"/>
                      <a:pt x="67" y="52"/>
                    </a:cubicBezTo>
                    <a:cubicBezTo>
                      <a:pt x="67" y="56"/>
                      <a:pt x="63" y="60"/>
                      <a:pt x="59" y="60"/>
                    </a:cubicBezTo>
                    <a:moveTo>
                      <a:pt x="33" y="60"/>
                    </a:moveTo>
                    <a:cubicBezTo>
                      <a:pt x="29" y="60"/>
                      <a:pt x="25" y="56"/>
                      <a:pt x="25" y="52"/>
                    </a:cubicBezTo>
                    <a:cubicBezTo>
                      <a:pt x="25" y="48"/>
                      <a:pt x="29" y="44"/>
                      <a:pt x="33" y="44"/>
                    </a:cubicBezTo>
                    <a:cubicBezTo>
                      <a:pt x="38" y="44"/>
                      <a:pt x="41" y="48"/>
                      <a:pt x="41" y="52"/>
                    </a:cubicBezTo>
                    <a:cubicBezTo>
                      <a:pt x="41" y="56"/>
                      <a:pt x="38" y="60"/>
                      <a:pt x="33" y="60"/>
                    </a:cubicBezTo>
                    <a:moveTo>
                      <a:pt x="59" y="0"/>
                    </a:moveTo>
                    <a:cubicBezTo>
                      <a:pt x="27" y="0"/>
                      <a:pt x="0" y="23"/>
                      <a:pt x="0" y="51"/>
                    </a:cubicBezTo>
                    <a:cubicBezTo>
                      <a:pt x="0" y="68"/>
                      <a:pt x="10" y="83"/>
                      <a:pt x="24" y="92"/>
                    </a:cubicBezTo>
                    <a:cubicBezTo>
                      <a:pt x="16" y="113"/>
                      <a:pt x="16" y="113"/>
                      <a:pt x="16" y="113"/>
                    </a:cubicBezTo>
                    <a:cubicBezTo>
                      <a:pt x="36" y="98"/>
                      <a:pt x="36" y="98"/>
                      <a:pt x="36" y="98"/>
                    </a:cubicBezTo>
                    <a:cubicBezTo>
                      <a:pt x="43" y="100"/>
                      <a:pt x="51" y="102"/>
                      <a:pt x="59" y="102"/>
                    </a:cubicBezTo>
                    <a:cubicBezTo>
                      <a:pt x="92" y="102"/>
                      <a:pt x="118" y="79"/>
                      <a:pt x="118" y="51"/>
                    </a:cubicBezTo>
                    <a:cubicBezTo>
                      <a:pt x="118" y="23"/>
                      <a:pt x="92" y="0"/>
                      <a:pt x="59"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6" name="Freeform 150"/>
              <p:cNvSpPr>
                <a:spLocks noEditPoints="1"/>
              </p:cNvSpPr>
              <p:nvPr/>
            </p:nvSpPr>
            <p:spPr bwMode="auto">
              <a:xfrm>
                <a:off x="1958975" y="776288"/>
                <a:ext cx="231775" cy="31750"/>
              </a:xfrm>
              <a:custGeom>
                <a:avLst/>
                <a:gdLst/>
                <a:ahLst/>
                <a:cxnLst>
                  <a:cxn ang="0">
                    <a:pos x="11" y="14"/>
                  </a:cxn>
                  <a:cxn ang="0">
                    <a:pos x="14" y="14"/>
                  </a:cxn>
                  <a:cxn ang="0">
                    <a:pos x="14" y="13"/>
                  </a:cxn>
                  <a:cxn ang="0">
                    <a:pos x="9" y="8"/>
                  </a:cxn>
                  <a:cxn ang="0">
                    <a:pos x="13" y="4"/>
                  </a:cxn>
                  <a:cxn ang="0">
                    <a:pos x="13" y="3"/>
                  </a:cxn>
                  <a:cxn ang="0">
                    <a:pos x="10" y="3"/>
                  </a:cxn>
                  <a:cxn ang="0">
                    <a:pos x="11" y="14"/>
                  </a:cxn>
                  <a:cxn ang="0">
                    <a:pos x="14" y="14"/>
                  </a:cxn>
                  <a:cxn ang="0">
                    <a:pos x="93" y="11"/>
                  </a:cxn>
                  <a:cxn ang="0">
                    <a:pos x="93" y="10"/>
                  </a:cxn>
                  <a:cxn ang="0">
                    <a:pos x="88" y="6"/>
                  </a:cxn>
                  <a:cxn ang="0">
                    <a:pos x="92" y="1"/>
                  </a:cxn>
                  <a:cxn ang="0">
                    <a:pos x="92" y="0"/>
                  </a:cxn>
                  <a:cxn ang="0">
                    <a:pos x="13" y="3"/>
                  </a:cxn>
                  <a:cxn ang="0">
                    <a:pos x="13" y="4"/>
                  </a:cxn>
                  <a:cxn ang="0">
                    <a:pos x="18" y="8"/>
                  </a:cxn>
                  <a:cxn ang="0">
                    <a:pos x="14" y="13"/>
                  </a:cxn>
                  <a:cxn ang="0">
                    <a:pos x="14" y="14"/>
                  </a:cxn>
                  <a:cxn ang="0">
                    <a:pos x="93" y="11"/>
                  </a:cxn>
                  <a:cxn ang="0">
                    <a:pos x="96" y="11"/>
                  </a:cxn>
                  <a:cxn ang="0">
                    <a:pos x="96" y="0"/>
                  </a:cxn>
                  <a:cxn ang="0">
                    <a:pos x="92" y="0"/>
                  </a:cxn>
                  <a:cxn ang="0">
                    <a:pos x="92" y="1"/>
                  </a:cxn>
                  <a:cxn ang="0">
                    <a:pos x="97" y="5"/>
                  </a:cxn>
                  <a:cxn ang="0">
                    <a:pos x="93" y="10"/>
                  </a:cxn>
                  <a:cxn ang="0">
                    <a:pos x="93" y="11"/>
                  </a:cxn>
                </a:cxnLst>
                <a:rect l="0" t="0" r="r" b="b"/>
                <a:pathLst>
                  <a:path w="106" h="14">
                    <a:moveTo>
                      <a:pt x="11" y="14"/>
                    </a:moveTo>
                    <a:cubicBezTo>
                      <a:pt x="14" y="14"/>
                      <a:pt x="14" y="14"/>
                      <a:pt x="14" y="14"/>
                    </a:cubicBezTo>
                    <a:cubicBezTo>
                      <a:pt x="14" y="13"/>
                      <a:pt x="14" y="13"/>
                      <a:pt x="14" y="13"/>
                    </a:cubicBezTo>
                    <a:cubicBezTo>
                      <a:pt x="11" y="13"/>
                      <a:pt x="9" y="11"/>
                      <a:pt x="9" y="8"/>
                    </a:cubicBezTo>
                    <a:cubicBezTo>
                      <a:pt x="9" y="6"/>
                      <a:pt x="11" y="4"/>
                      <a:pt x="13" y="4"/>
                    </a:cubicBezTo>
                    <a:cubicBezTo>
                      <a:pt x="13" y="3"/>
                      <a:pt x="13" y="3"/>
                      <a:pt x="13" y="3"/>
                    </a:cubicBezTo>
                    <a:cubicBezTo>
                      <a:pt x="10" y="3"/>
                      <a:pt x="10" y="3"/>
                      <a:pt x="10" y="3"/>
                    </a:cubicBezTo>
                    <a:cubicBezTo>
                      <a:pt x="0" y="3"/>
                      <a:pt x="1" y="14"/>
                      <a:pt x="11" y="14"/>
                    </a:cubicBezTo>
                    <a:moveTo>
                      <a:pt x="14" y="14"/>
                    </a:moveTo>
                    <a:cubicBezTo>
                      <a:pt x="93" y="11"/>
                      <a:pt x="93" y="11"/>
                      <a:pt x="93" y="11"/>
                    </a:cubicBezTo>
                    <a:cubicBezTo>
                      <a:pt x="93" y="10"/>
                      <a:pt x="93" y="10"/>
                      <a:pt x="93" y="10"/>
                    </a:cubicBezTo>
                    <a:cubicBezTo>
                      <a:pt x="90" y="10"/>
                      <a:pt x="88" y="8"/>
                      <a:pt x="88" y="6"/>
                    </a:cubicBezTo>
                    <a:cubicBezTo>
                      <a:pt x="88" y="3"/>
                      <a:pt x="90" y="1"/>
                      <a:pt x="92" y="1"/>
                    </a:cubicBezTo>
                    <a:cubicBezTo>
                      <a:pt x="92" y="0"/>
                      <a:pt x="92" y="0"/>
                      <a:pt x="92" y="0"/>
                    </a:cubicBezTo>
                    <a:cubicBezTo>
                      <a:pt x="66" y="1"/>
                      <a:pt x="40" y="2"/>
                      <a:pt x="13" y="3"/>
                    </a:cubicBezTo>
                    <a:cubicBezTo>
                      <a:pt x="13" y="4"/>
                      <a:pt x="13" y="4"/>
                      <a:pt x="13" y="4"/>
                    </a:cubicBezTo>
                    <a:cubicBezTo>
                      <a:pt x="16" y="3"/>
                      <a:pt x="18" y="5"/>
                      <a:pt x="18" y="8"/>
                    </a:cubicBezTo>
                    <a:cubicBezTo>
                      <a:pt x="18" y="10"/>
                      <a:pt x="16" y="13"/>
                      <a:pt x="14" y="13"/>
                    </a:cubicBezTo>
                    <a:lnTo>
                      <a:pt x="14" y="14"/>
                    </a:lnTo>
                    <a:close/>
                    <a:moveTo>
                      <a:pt x="93" y="11"/>
                    </a:moveTo>
                    <a:cubicBezTo>
                      <a:pt x="96" y="11"/>
                      <a:pt x="96" y="11"/>
                      <a:pt x="96" y="11"/>
                    </a:cubicBezTo>
                    <a:cubicBezTo>
                      <a:pt x="106" y="10"/>
                      <a:pt x="106" y="0"/>
                      <a:pt x="96" y="0"/>
                    </a:cubicBezTo>
                    <a:cubicBezTo>
                      <a:pt x="92" y="0"/>
                      <a:pt x="92" y="0"/>
                      <a:pt x="92" y="0"/>
                    </a:cubicBezTo>
                    <a:cubicBezTo>
                      <a:pt x="92" y="1"/>
                      <a:pt x="92" y="1"/>
                      <a:pt x="92" y="1"/>
                    </a:cubicBezTo>
                    <a:cubicBezTo>
                      <a:pt x="95" y="1"/>
                      <a:pt x="97" y="3"/>
                      <a:pt x="97" y="5"/>
                    </a:cubicBezTo>
                    <a:cubicBezTo>
                      <a:pt x="97" y="8"/>
                      <a:pt x="95" y="10"/>
                      <a:pt x="93" y="10"/>
                    </a:cubicBezTo>
                    <a:lnTo>
                      <a:pt x="93" y="11"/>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7" name="Freeform 151"/>
              <p:cNvSpPr>
                <a:spLocks/>
              </p:cNvSpPr>
              <p:nvPr/>
            </p:nvSpPr>
            <p:spPr bwMode="auto">
              <a:xfrm>
                <a:off x="2074863" y="698500"/>
                <a:ext cx="19050" cy="19050"/>
              </a:xfrm>
              <a:custGeom>
                <a:avLst/>
                <a:gdLst/>
                <a:ahLst/>
                <a:cxnLst>
                  <a:cxn ang="0">
                    <a:pos x="5" y="0"/>
                  </a:cxn>
                  <a:cxn ang="0">
                    <a:pos x="0" y="5"/>
                  </a:cxn>
                  <a:cxn ang="0">
                    <a:pos x="5" y="9"/>
                  </a:cxn>
                  <a:cxn ang="0">
                    <a:pos x="9" y="4"/>
                  </a:cxn>
                  <a:cxn ang="0">
                    <a:pos x="5" y="0"/>
                  </a:cxn>
                </a:cxnLst>
                <a:rect l="0" t="0" r="r" b="b"/>
                <a:pathLst>
                  <a:path w="9" h="9">
                    <a:moveTo>
                      <a:pt x="5" y="0"/>
                    </a:moveTo>
                    <a:cubicBezTo>
                      <a:pt x="2" y="0"/>
                      <a:pt x="0" y="2"/>
                      <a:pt x="0" y="5"/>
                    </a:cubicBezTo>
                    <a:cubicBezTo>
                      <a:pt x="0" y="7"/>
                      <a:pt x="2" y="9"/>
                      <a:pt x="5" y="9"/>
                    </a:cubicBezTo>
                    <a:cubicBezTo>
                      <a:pt x="8" y="9"/>
                      <a:pt x="9" y="7"/>
                      <a:pt x="9" y="4"/>
                    </a:cubicBezTo>
                    <a:cubicBezTo>
                      <a:pt x="9" y="2"/>
                      <a:pt x="7" y="0"/>
                      <a:pt x="5"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8" name="Freeform 152"/>
              <p:cNvSpPr>
                <a:spLocks/>
              </p:cNvSpPr>
              <p:nvPr/>
            </p:nvSpPr>
            <p:spPr bwMode="auto">
              <a:xfrm>
                <a:off x="2085975" y="711200"/>
                <a:ext cx="80963" cy="82550"/>
              </a:xfrm>
              <a:custGeom>
                <a:avLst/>
                <a:gdLst/>
                <a:ahLst/>
                <a:cxnLst>
                  <a:cxn ang="0">
                    <a:pos x="36" y="34"/>
                  </a:cxn>
                  <a:cxn ang="0">
                    <a:pos x="4" y="0"/>
                  </a:cxn>
                  <a:cxn ang="0">
                    <a:pos x="1" y="0"/>
                  </a:cxn>
                  <a:cxn ang="0">
                    <a:pos x="1" y="3"/>
                  </a:cxn>
                  <a:cxn ang="0">
                    <a:pos x="33" y="37"/>
                  </a:cxn>
                  <a:cxn ang="0">
                    <a:pos x="36" y="37"/>
                  </a:cxn>
                  <a:cxn ang="0">
                    <a:pos x="36" y="34"/>
                  </a:cxn>
                </a:cxnLst>
                <a:rect l="0" t="0" r="r" b="b"/>
                <a:pathLst>
                  <a:path w="37" h="38">
                    <a:moveTo>
                      <a:pt x="36" y="34"/>
                    </a:moveTo>
                    <a:cubicBezTo>
                      <a:pt x="4" y="0"/>
                      <a:pt x="4" y="0"/>
                      <a:pt x="4" y="0"/>
                    </a:cubicBezTo>
                    <a:cubicBezTo>
                      <a:pt x="3" y="0"/>
                      <a:pt x="2" y="0"/>
                      <a:pt x="1" y="0"/>
                    </a:cubicBezTo>
                    <a:cubicBezTo>
                      <a:pt x="0" y="1"/>
                      <a:pt x="0" y="2"/>
                      <a:pt x="1" y="3"/>
                    </a:cubicBezTo>
                    <a:cubicBezTo>
                      <a:pt x="33" y="37"/>
                      <a:pt x="33" y="37"/>
                      <a:pt x="33" y="37"/>
                    </a:cubicBezTo>
                    <a:cubicBezTo>
                      <a:pt x="34" y="38"/>
                      <a:pt x="35" y="38"/>
                      <a:pt x="36" y="37"/>
                    </a:cubicBezTo>
                    <a:cubicBezTo>
                      <a:pt x="37" y="36"/>
                      <a:pt x="37" y="35"/>
                      <a:pt x="36" y="34"/>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49" name="Freeform 153"/>
              <p:cNvSpPr>
                <a:spLocks/>
              </p:cNvSpPr>
              <p:nvPr/>
            </p:nvSpPr>
            <p:spPr bwMode="auto">
              <a:xfrm>
                <a:off x="2047875" y="698500"/>
                <a:ext cx="20638" cy="20638"/>
              </a:xfrm>
              <a:custGeom>
                <a:avLst/>
                <a:gdLst/>
                <a:ahLst/>
                <a:cxnLst>
                  <a:cxn ang="0">
                    <a:pos x="5" y="0"/>
                  </a:cxn>
                  <a:cxn ang="0">
                    <a:pos x="9" y="5"/>
                  </a:cxn>
                  <a:cxn ang="0">
                    <a:pos x="5" y="10"/>
                  </a:cxn>
                  <a:cxn ang="0">
                    <a:pos x="0" y="5"/>
                  </a:cxn>
                  <a:cxn ang="0">
                    <a:pos x="5" y="0"/>
                  </a:cxn>
                </a:cxnLst>
                <a:rect l="0" t="0" r="r" b="b"/>
                <a:pathLst>
                  <a:path w="9" h="10">
                    <a:moveTo>
                      <a:pt x="5" y="0"/>
                    </a:moveTo>
                    <a:cubicBezTo>
                      <a:pt x="7" y="0"/>
                      <a:pt x="9" y="2"/>
                      <a:pt x="9" y="5"/>
                    </a:cubicBezTo>
                    <a:cubicBezTo>
                      <a:pt x="9" y="7"/>
                      <a:pt x="7" y="10"/>
                      <a:pt x="5" y="10"/>
                    </a:cubicBezTo>
                    <a:cubicBezTo>
                      <a:pt x="2" y="10"/>
                      <a:pt x="0" y="8"/>
                      <a:pt x="0" y="5"/>
                    </a:cubicBezTo>
                    <a:cubicBezTo>
                      <a:pt x="0" y="3"/>
                      <a:pt x="2" y="1"/>
                      <a:pt x="5"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0" name="Freeform 154"/>
              <p:cNvSpPr>
                <a:spLocks/>
              </p:cNvSpPr>
              <p:nvPr/>
            </p:nvSpPr>
            <p:spPr bwMode="auto">
              <a:xfrm>
                <a:off x="1982788" y="704850"/>
                <a:ext cx="80963" cy="93663"/>
              </a:xfrm>
              <a:custGeom>
                <a:avLst/>
                <a:gdLst/>
                <a:ahLst/>
                <a:cxnLst>
                  <a:cxn ang="0">
                    <a:pos x="1" y="40"/>
                  </a:cxn>
                  <a:cxn ang="0">
                    <a:pos x="33" y="1"/>
                  </a:cxn>
                  <a:cxn ang="0">
                    <a:pos x="36" y="1"/>
                  </a:cxn>
                  <a:cxn ang="0">
                    <a:pos x="36" y="3"/>
                  </a:cxn>
                  <a:cxn ang="0">
                    <a:pos x="4" y="43"/>
                  </a:cxn>
                  <a:cxn ang="0">
                    <a:pos x="1" y="43"/>
                  </a:cxn>
                  <a:cxn ang="0">
                    <a:pos x="1" y="40"/>
                  </a:cxn>
                </a:cxnLst>
                <a:rect l="0" t="0" r="r" b="b"/>
                <a:pathLst>
                  <a:path w="37" h="43">
                    <a:moveTo>
                      <a:pt x="1" y="40"/>
                    </a:moveTo>
                    <a:cubicBezTo>
                      <a:pt x="33" y="1"/>
                      <a:pt x="33" y="1"/>
                      <a:pt x="33" y="1"/>
                    </a:cubicBezTo>
                    <a:cubicBezTo>
                      <a:pt x="34" y="0"/>
                      <a:pt x="35" y="0"/>
                      <a:pt x="36" y="1"/>
                    </a:cubicBezTo>
                    <a:cubicBezTo>
                      <a:pt x="37" y="1"/>
                      <a:pt x="37" y="3"/>
                      <a:pt x="36" y="3"/>
                    </a:cubicBezTo>
                    <a:cubicBezTo>
                      <a:pt x="4" y="43"/>
                      <a:pt x="4" y="43"/>
                      <a:pt x="4" y="43"/>
                    </a:cubicBezTo>
                    <a:cubicBezTo>
                      <a:pt x="3" y="43"/>
                      <a:pt x="2" y="43"/>
                      <a:pt x="1" y="43"/>
                    </a:cubicBezTo>
                    <a:cubicBezTo>
                      <a:pt x="0" y="42"/>
                      <a:pt x="0" y="41"/>
                      <a:pt x="1" y="4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1" name="Freeform 155"/>
              <p:cNvSpPr>
                <a:spLocks noEditPoints="1"/>
              </p:cNvSpPr>
              <p:nvPr/>
            </p:nvSpPr>
            <p:spPr bwMode="auto">
              <a:xfrm>
                <a:off x="1982788" y="808038"/>
                <a:ext cx="185738" cy="77788"/>
              </a:xfrm>
              <a:custGeom>
                <a:avLst/>
                <a:gdLst/>
                <a:ahLst/>
                <a:cxnLst>
                  <a:cxn ang="0">
                    <a:pos x="5" y="27"/>
                  </a:cxn>
                  <a:cxn ang="0">
                    <a:pos x="16" y="2"/>
                  </a:cxn>
                  <a:cxn ang="0">
                    <a:pos x="15" y="5"/>
                  </a:cxn>
                  <a:cxn ang="0">
                    <a:pos x="13" y="17"/>
                  </a:cxn>
                  <a:cxn ang="0">
                    <a:pos x="17" y="28"/>
                  </a:cxn>
                  <a:cxn ang="0">
                    <a:pos x="16" y="2"/>
                  </a:cxn>
                  <a:cxn ang="0">
                    <a:pos x="29" y="5"/>
                  </a:cxn>
                  <a:cxn ang="0">
                    <a:pos x="25" y="8"/>
                  </a:cxn>
                  <a:cxn ang="0">
                    <a:pos x="27" y="25"/>
                  </a:cxn>
                  <a:cxn ang="0">
                    <a:pos x="30" y="35"/>
                  </a:cxn>
                  <a:cxn ang="0">
                    <a:pos x="17" y="28"/>
                  </a:cxn>
                  <a:cxn ang="0">
                    <a:pos x="21" y="25"/>
                  </a:cxn>
                  <a:cxn ang="0">
                    <a:pos x="19" y="9"/>
                  </a:cxn>
                  <a:cxn ang="0">
                    <a:pos x="16" y="2"/>
                  </a:cxn>
                  <a:cxn ang="0">
                    <a:pos x="42" y="1"/>
                  </a:cxn>
                  <a:cxn ang="0">
                    <a:pos x="39" y="8"/>
                  </a:cxn>
                  <a:cxn ang="0">
                    <a:pos x="40" y="24"/>
                  </a:cxn>
                  <a:cxn ang="0">
                    <a:pos x="43" y="28"/>
                  </a:cxn>
                  <a:cxn ang="0">
                    <a:pos x="30" y="35"/>
                  </a:cxn>
                  <a:cxn ang="0">
                    <a:pos x="31" y="28"/>
                  </a:cxn>
                  <a:cxn ang="0">
                    <a:pos x="33" y="16"/>
                  </a:cxn>
                  <a:cxn ang="0">
                    <a:pos x="29" y="5"/>
                  </a:cxn>
                  <a:cxn ang="0">
                    <a:pos x="42" y="1"/>
                  </a:cxn>
                  <a:cxn ang="0">
                    <a:pos x="56" y="4"/>
                  </a:cxn>
                  <a:cxn ang="0">
                    <a:pos x="53" y="16"/>
                  </a:cxn>
                  <a:cxn ang="0">
                    <a:pos x="56" y="27"/>
                  </a:cxn>
                  <a:cxn ang="0">
                    <a:pos x="57" y="34"/>
                  </a:cxn>
                  <a:cxn ang="0">
                    <a:pos x="43" y="28"/>
                  </a:cxn>
                  <a:cxn ang="0">
                    <a:pos x="46" y="16"/>
                  </a:cxn>
                  <a:cxn ang="0">
                    <a:pos x="43" y="5"/>
                  </a:cxn>
                  <a:cxn ang="0">
                    <a:pos x="42" y="1"/>
                  </a:cxn>
                  <a:cxn ang="0">
                    <a:pos x="69" y="1"/>
                  </a:cxn>
                  <a:cxn ang="0">
                    <a:pos x="66" y="7"/>
                  </a:cxn>
                  <a:cxn ang="0">
                    <a:pos x="65" y="24"/>
                  </a:cxn>
                  <a:cxn ang="0">
                    <a:pos x="70" y="26"/>
                  </a:cxn>
                  <a:cxn ang="0">
                    <a:pos x="57" y="34"/>
                  </a:cxn>
                  <a:cxn ang="0">
                    <a:pos x="59" y="24"/>
                  </a:cxn>
                  <a:cxn ang="0">
                    <a:pos x="60" y="7"/>
                  </a:cxn>
                  <a:cxn ang="0">
                    <a:pos x="56" y="4"/>
                  </a:cxn>
                  <a:cxn ang="0">
                    <a:pos x="69" y="1"/>
                  </a:cxn>
                  <a:cxn ang="0">
                    <a:pos x="81" y="24"/>
                  </a:cxn>
                  <a:cxn ang="0">
                    <a:pos x="70" y="34"/>
                  </a:cxn>
                  <a:cxn ang="0">
                    <a:pos x="72" y="23"/>
                  </a:cxn>
                  <a:cxn ang="0">
                    <a:pos x="73" y="7"/>
                  </a:cxn>
                  <a:cxn ang="0">
                    <a:pos x="69" y="4"/>
                  </a:cxn>
                </a:cxnLst>
                <a:rect l="0" t="0" r="r" b="b"/>
                <a:pathLst>
                  <a:path w="85" h="36">
                    <a:moveTo>
                      <a:pt x="17" y="35"/>
                    </a:moveTo>
                    <a:cubicBezTo>
                      <a:pt x="9" y="36"/>
                      <a:pt x="6" y="32"/>
                      <a:pt x="5" y="27"/>
                    </a:cubicBezTo>
                    <a:cubicBezTo>
                      <a:pt x="0" y="3"/>
                      <a:pt x="0" y="3"/>
                      <a:pt x="0" y="3"/>
                    </a:cubicBezTo>
                    <a:cubicBezTo>
                      <a:pt x="16" y="2"/>
                      <a:pt x="16" y="2"/>
                      <a:pt x="16" y="2"/>
                    </a:cubicBezTo>
                    <a:cubicBezTo>
                      <a:pt x="16" y="6"/>
                      <a:pt x="16" y="6"/>
                      <a:pt x="16" y="6"/>
                    </a:cubicBezTo>
                    <a:cubicBezTo>
                      <a:pt x="16" y="6"/>
                      <a:pt x="15" y="5"/>
                      <a:pt x="15" y="5"/>
                    </a:cubicBezTo>
                    <a:cubicBezTo>
                      <a:pt x="13" y="6"/>
                      <a:pt x="12" y="7"/>
                      <a:pt x="12" y="9"/>
                    </a:cubicBezTo>
                    <a:cubicBezTo>
                      <a:pt x="12" y="12"/>
                      <a:pt x="13" y="14"/>
                      <a:pt x="13" y="17"/>
                    </a:cubicBezTo>
                    <a:cubicBezTo>
                      <a:pt x="14" y="20"/>
                      <a:pt x="14" y="23"/>
                      <a:pt x="15" y="25"/>
                    </a:cubicBezTo>
                    <a:cubicBezTo>
                      <a:pt x="15" y="27"/>
                      <a:pt x="16" y="28"/>
                      <a:pt x="17" y="28"/>
                    </a:cubicBezTo>
                    <a:cubicBezTo>
                      <a:pt x="17" y="35"/>
                      <a:pt x="17" y="35"/>
                      <a:pt x="17" y="35"/>
                    </a:cubicBezTo>
                    <a:close/>
                    <a:moveTo>
                      <a:pt x="16" y="2"/>
                    </a:moveTo>
                    <a:cubicBezTo>
                      <a:pt x="29" y="2"/>
                      <a:pt x="29" y="2"/>
                      <a:pt x="29" y="2"/>
                    </a:cubicBezTo>
                    <a:cubicBezTo>
                      <a:pt x="29" y="5"/>
                      <a:pt x="29" y="5"/>
                      <a:pt x="29" y="5"/>
                    </a:cubicBezTo>
                    <a:cubicBezTo>
                      <a:pt x="29" y="5"/>
                      <a:pt x="29" y="5"/>
                      <a:pt x="29" y="5"/>
                    </a:cubicBezTo>
                    <a:cubicBezTo>
                      <a:pt x="27" y="5"/>
                      <a:pt x="25" y="7"/>
                      <a:pt x="25" y="8"/>
                    </a:cubicBezTo>
                    <a:cubicBezTo>
                      <a:pt x="26" y="11"/>
                      <a:pt x="26" y="14"/>
                      <a:pt x="26" y="17"/>
                    </a:cubicBezTo>
                    <a:cubicBezTo>
                      <a:pt x="27" y="19"/>
                      <a:pt x="27" y="22"/>
                      <a:pt x="27" y="25"/>
                    </a:cubicBezTo>
                    <a:cubicBezTo>
                      <a:pt x="27" y="26"/>
                      <a:pt x="29" y="28"/>
                      <a:pt x="30" y="28"/>
                    </a:cubicBezTo>
                    <a:cubicBezTo>
                      <a:pt x="30" y="35"/>
                      <a:pt x="30" y="35"/>
                      <a:pt x="30" y="35"/>
                    </a:cubicBezTo>
                    <a:cubicBezTo>
                      <a:pt x="17" y="35"/>
                      <a:pt x="17" y="35"/>
                      <a:pt x="17" y="35"/>
                    </a:cubicBezTo>
                    <a:cubicBezTo>
                      <a:pt x="17" y="28"/>
                      <a:pt x="17" y="28"/>
                      <a:pt x="17" y="28"/>
                    </a:cubicBezTo>
                    <a:cubicBezTo>
                      <a:pt x="17" y="28"/>
                      <a:pt x="18" y="29"/>
                      <a:pt x="19" y="29"/>
                    </a:cubicBezTo>
                    <a:cubicBezTo>
                      <a:pt x="20" y="28"/>
                      <a:pt x="22" y="27"/>
                      <a:pt x="21" y="25"/>
                    </a:cubicBezTo>
                    <a:cubicBezTo>
                      <a:pt x="21" y="22"/>
                      <a:pt x="21" y="20"/>
                      <a:pt x="20" y="17"/>
                    </a:cubicBezTo>
                    <a:cubicBezTo>
                      <a:pt x="20" y="14"/>
                      <a:pt x="19" y="11"/>
                      <a:pt x="19" y="9"/>
                    </a:cubicBezTo>
                    <a:cubicBezTo>
                      <a:pt x="19" y="7"/>
                      <a:pt x="18" y="6"/>
                      <a:pt x="16" y="6"/>
                    </a:cubicBezTo>
                    <a:lnTo>
                      <a:pt x="16" y="2"/>
                    </a:lnTo>
                    <a:close/>
                    <a:moveTo>
                      <a:pt x="29" y="2"/>
                    </a:moveTo>
                    <a:cubicBezTo>
                      <a:pt x="42" y="1"/>
                      <a:pt x="42" y="1"/>
                      <a:pt x="42" y="1"/>
                    </a:cubicBezTo>
                    <a:cubicBezTo>
                      <a:pt x="43" y="5"/>
                      <a:pt x="43" y="5"/>
                      <a:pt x="43" y="5"/>
                    </a:cubicBezTo>
                    <a:cubicBezTo>
                      <a:pt x="41" y="5"/>
                      <a:pt x="39" y="6"/>
                      <a:pt x="39" y="8"/>
                    </a:cubicBezTo>
                    <a:cubicBezTo>
                      <a:pt x="39" y="11"/>
                      <a:pt x="39" y="13"/>
                      <a:pt x="39" y="16"/>
                    </a:cubicBezTo>
                    <a:cubicBezTo>
                      <a:pt x="40" y="19"/>
                      <a:pt x="40" y="22"/>
                      <a:pt x="40" y="24"/>
                    </a:cubicBezTo>
                    <a:cubicBezTo>
                      <a:pt x="40" y="26"/>
                      <a:pt x="42" y="28"/>
                      <a:pt x="43" y="28"/>
                    </a:cubicBezTo>
                    <a:cubicBezTo>
                      <a:pt x="43" y="28"/>
                      <a:pt x="43" y="28"/>
                      <a:pt x="43" y="28"/>
                    </a:cubicBezTo>
                    <a:cubicBezTo>
                      <a:pt x="44" y="35"/>
                      <a:pt x="44" y="35"/>
                      <a:pt x="44" y="35"/>
                    </a:cubicBezTo>
                    <a:cubicBezTo>
                      <a:pt x="30" y="35"/>
                      <a:pt x="30" y="35"/>
                      <a:pt x="30" y="35"/>
                    </a:cubicBezTo>
                    <a:cubicBezTo>
                      <a:pt x="30" y="28"/>
                      <a:pt x="30" y="28"/>
                      <a:pt x="30" y="28"/>
                    </a:cubicBezTo>
                    <a:cubicBezTo>
                      <a:pt x="30" y="28"/>
                      <a:pt x="31" y="28"/>
                      <a:pt x="31" y="28"/>
                    </a:cubicBezTo>
                    <a:cubicBezTo>
                      <a:pt x="33" y="28"/>
                      <a:pt x="34" y="26"/>
                      <a:pt x="34" y="25"/>
                    </a:cubicBezTo>
                    <a:cubicBezTo>
                      <a:pt x="34" y="22"/>
                      <a:pt x="33" y="19"/>
                      <a:pt x="33" y="16"/>
                    </a:cubicBezTo>
                    <a:cubicBezTo>
                      <a:pt x="33" y="14"/>
                      <a:pt x="33" y="11"/>
                      <a:pt x="33" y="8"/>
                    </a:cubicBezTo>
                    <a:cubicBezTo>
                      <a:pt x="32" y="7"/>
                      <a:pt x="31" y="5"/>
                      <a:pt x="29" y="5"/>
                    </a:cubicBezTo>
                    <a:lnTo>
                      <a:pt x="29" y="2"/>
                    </a:lnTo>
                    <a:close/>
                    <a:moveTo>
                      <a:pt x="42" y="1"/>
                    </a:moveTo>
                    <a:cubicBezTo>
                      <a:pt x="56" y="1"/>
                      <a:pt x="56" y="1"/>
                      <a:pt x="56" y="1"/>
                    </a:cubicBezTo>
                    <a:cubicBezTo>
                      <a:pt x="56" y="4"/>
                      <a:pt x="56" y="4"/>
                      <a:pt x="56" y="4"/>
                    </a:cubicBezTo>
                    <a:cubicBezTo>
                      <a:pt x="54" y="4"/>
                      <a:pt x="53" y="6"/>
                      <a:pt x="53" y="8"/>
                    </a:cubicBezTo>
                    <a:cubicBezTo>
                      <a:pt x="53" y="10"/>
                      <a:pt x="53" y="13"/>
                      <a:pt x="53" y="16"/>
                    </a:cubicBezTo>
                    <a:cubicBezTo>
                      <a:pt x="53" y="18"/>
                      <a:pt x="53" y="21"/>
                      <a:pt x="52" y="24"/>
                    </a:cubicBezTo>
                    <a:cubicBezTo>
                      <a:pt x="52" y="26"/>
                      <a:pt x="54" y="27"/>
                      <a:pt x="56" y="27"/>
                    </a:cubicBezTo>
                    <a:cubicBezTo>
                      <a:pt x="56" y="27"/>
                      <a:pt x="56" y="27"/>
                      <a:pt x="57" y="27"/>
                    </a:cubicBezTo>
                    <a:cubicBezTo>
                      <a:pt x="57" y="34"/>
                      <a:pt x="57" y="34"/>
                      <a:pt x="57" y="34"/>
                    </a:cubicBezTo>
                    <a:cubicBezTo>
                      <a:pt x="44" y="35"/>
                      <a:pt x="44" y="35"/>
                      <a:pt x="44" y="35"/>
                    </a:cubicBezTo>
                    <a:cubicBezTo>
                      <a:pt x="43" y="28"/>
                      <a:pt x="43" y="28"/>
                      <a:pt x="43" y="28"/>
                    </a:cubicBezTo>
                    <a:cubicBezTo>
                      <a:pt x="45" y="28"/>
                      <a:pt x="47" y="26"/>
                      <a:pt x="47" y="24"/>
                    </a:cubicBezTo>
                    <a:cubicBezTo>
                      <a:pt x="46" y="21"/>
                      <a:pt x="46" y="19"/>
                      <a:pt x="46" y="16"/>
                    </a:cubicBezTo>
                    <a:cubicBezTo>
                      <a:pt x="46" y="13"/>
                      <a:pt x="46" y="10"/>
                      <a:pt x="46" y="8"/>
                    </a:cubicBezTo>
                    <a:cubicBezTo>
                      <a:pt x="46" y="6"/>
                      <a:pt x="45" y="4"/>
                      <a:pt x="43" y="5"/>
                    </a:cubicBezTo>
                    <a:cubicBezTo>
                      <a:pt x="43" y="5"/>
                      <a:pt x="43" y="5"/>
                      <a:pt x="43" y="5"/>
                    </a:cubicBezTo>
                    <a:lnTo>
                      <a:pt x="42" y="1"/>
                    </a:lnTo>
                    <a:close/>
                    <a:moveTo>
                      <a:pt x="56" y="1"/>
                    </a:moveTo>
                    <a:cubicBezTo>
                      <a:pt x="69" y="1"/>
                      <a:pt x="69" y="1"/>
                      <a:pt x="69" y="1"/>
                    </a:cubicBezTo>
                    <a:cubicBezTo>
                      <a:pt x="69" y="4"/>
                      <a:pt x="69" y="4"/>
                      <a:pt x="69" y="4"/>
                    </a:cubicBezTo>
                    <a:cubicBezTo>
                      <a:pt x="67" y="4"/>
                      <a:pt x="66" y="6"/>
                      <a:pt x="66" y="7"/>
                    </a:cubicBezTo>
                    <a:cubicBezTo>
                      <a:pt x="66" y="10"/>
                      <a:pt x="66" y="13"/>
                      <a:pt x="66" y="15"/>
                    </a:cubicBezTo>
                    <a:cubicBezTo>
                      <a:pt x="65" y="18"/>
                      <a:pt x="65" y="21"/>
                      <a:pt x="65" y="24"/>
                    </a:cubicBezTo>
                    <a:cubicBezTo>
                      <a:pt x="65" y="25"/>
                      <a:pt x="66" y="27"/>
                      <a:pt x="68" y="27"/>
                    </a:cubicBezTo>
                    <a:cubicBezTo>
                      <a:pt x="69" y="27"/>
                      <a:pt x="69" y="27"/>
                      <a:pt x="70" y="26"/>
                    </a:cubicBezTo>
                    <a:cubicBezTo>
                      <a:pt x="70" y="34"/>
                      <a:pt x="70" y="34"/>
                      <a:pt x="70" y="34"/>
                    </a:cubicBezTo>
                    <a:cubicBezTo>
                      <a:pt x="57" y="34"/>
                      <a:pt x="57" y="34"/>
                      <a:pt x="57" y="34"/>
                    </a:cubicBezTo>
                    <a:cubicBezTo>
                      <a:pt x="57" y="27"/>
                      <a:pt x="57" y="27"/>
                      <a:pt x="57" y="27"/>
                    </a:cubicBezTo>
                    <a:cubicBezTo>
                      <a:pt x="58" y="27"/>
                      <a:pt x="59" y="25"/>
                      <a:pt x="59" y="24"/>
                    </a:cubicBezTo>
                    <a:cubicBezTo>
                      <a:pt x="59" y="21"/>
                      <a:pt x="59" y="18"/>
                      <a:pt x="59" y="16"/>
                    </a:cubicBezTo>
                    <a:cubicBezTo>
                      <a:pt x="60" y="13"/>
                      <a:pt x="60" y="10"/>
                      <a:pt x="60" y="7"/>
                    </a:cubicBezTo>
                    <a:cubicBezTo>
                      <a:pt x="60" y="5"/>
                      <a:pt x="58" y="4"/>
                      <a:pt x="56" y="4"/>
                    </a:cubicBezTo>
                    <a:cubicBezTo>
                      <a:pt x="56" y="4"/>
                      <a:pt x="56" y="4"/>
                      <a:pt x="56" y="4"/>
                    </a:cubicBezTo>
                    <a:lnTo>
                      <a:pt x="56" y="1"/>
                    </a:lnTo>
                    <a:close/>
                    <a:moveTo>
                      <a:pt x="69" y="1"/>
                    </a:moveTo>
                    <a:cubicBezTo>
                      <a:pt x="85" y="0"/>
                      <a:pt x="85" y="0"/>
                      <a:pt x="85" y="0"/>
                    </a:cubicBezTo>
                    <a:cubicBezTo>
                      <a:pt x="81" y="24"/>
                      <a:pt x="81" y="24"/>
                      <a:pt x="81" y="24"/>
                    </a:cubicBezTo>
                    <a:cubicBezTo>
                      <a:pt x="81" y="29"/>
                      <a:pt x="78" y="33"/>
                      <a:pt x="70" y="34"/>
                    </a:cubicBezTo>
                    <a:cubicBezTo>
                      <a:pt x="70" y="34"/>
                      <a:pt x="70" y="34"/>
                      <a:pt x="70" y="34"/>
                    </a:cubicBezTo>
                    <a:cubicBezTo>
                      <a:pt x="70" y="26"/>
                      <a:pt x="70" y="26"/>
                      <a:pt x="70" y="26"/>
                    </a:cubicBezTo>
                    <a:cubicBezTo>
                      <a:pt x="71" y="26"/>
                      <a:pt x="72" y="25"/>
                      <a:pt x="72" y="23"/>
                    </a:cubicBezTo>
                    <a:cubicBezTo>
                      <a:pt x="72" y="21"/>
                      <a:pt x="72" y="18"/>
                      <a:pt x="73" y="15"/>
                    </a:cubicBezTo>
                    <a:cubicBezTo>
                      <a:pt x="73" y="12"/>
                      <a:pt x="73" y="10"/>
                      <a:pt x="73" y="7"/>
                    </a:cubicBezTo>
                    <a:cubicBezTo>
                      <a:pt x="74" y="5"/>
                      <a:pt x="72" y="3"/>
                      <a:pt x="70" y="4"/>
                    </a:cubicBezTo>
                    <a:cubicBezTo>
                      <a:pt x="70" y="4"/>
                      <a:pt x="69" y="4"/>
                      <a:pt x="69" y="4"/>
                    </a:cubicBezTo>
                    <a:lnTo>
                      <a:pt x="69" y="1"/>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2" name="Rectangle 156"/>
              <p:cNvSpPr>
                <a:spLocks noChangeArrowheads="1"/>
              </p:cNvSpPr>
              <p:nvPr/>
            </p:nvSpPr>
            <p:spPr bwMode="auto">
              <a:xfrm>
                <a:off x="3294063" y="2695575"/>
                <a:ext cx="250825" cy="26988"/>
              </a:xfrm>
              <a:prstGeom prst="rect">
                <a:avLst/>
              </a:prstGeom>
              <a:solidFill>
                <a:srgbClr val="6FADDB">
                  <a:lumMod val="40000"/>
                  <a:lumOff val="60000"/>
                </a:srgbClr>
              </a:solid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3" name="Freeform 157"/>
              <p:cNvSpPr>
                <a:spLocks noEditPoints="1"/>
              </p:cNvSpPr>
              <p:nvPr/>
            </p:nvSpPr>
            <p:spPr bwMode="auto">
              <a:xfrm>
                <a:off x="3294063" y="2754313"/>
                <a:ext cx="250825" cy="100013"/>
              </a:xfrm>
              <a:custGeom>
                <a:avLst/>
                <a:gdLst/>
                <a:ahLst/>
                <a:cxnLst>
                  <a:cxn ang="0">
                    <a:pos x="0" y="63"/>
                  </a:cxn>
                  <a:cxn ang="0">
                    <a:pos x="134" y="63"/>
                  </a:cxn>
                  <a:cxn ang="0">
                    <a:pos x="134" y="54"/>
                  </a:cxn>
                  <a:cxn ang="0">
                    <a:pos x="134" y="54"/>
                  </a:cxn>
                  <a:cxn ang="0">
                    <a:pos x="123" y="43"/>
                  </a:cxn>
                  <a:cxn ang="0">
                    <a:pos x="134" y="31"/>
                  </a:cxn>
                  <a:cxn ang="0">
                    <a:pos x="134" y="31"/>
                  </a:cxn>
                  <a:cxn ang="0">
                    <a:pos x="134" y="0"/>
                  </a:cxn>
                  <a:cxn ang="0">
                    <a:pos x="0" y="0"/>
                  </a:cxn>
                  <a:cxn ang="0">
                    <a:pos x="0" y="63"/>
                  </a:cxn>
                  <a:cxn ang="0">
                    <a:pos x="134" y="63"/>
                  </a:cxn>
                  <a:cxn ang="0">
                    <a:pos x="158" y="63"/>
                  </a:cxn>
                  <a:cxn ang="0">
                    <a:pos x="158" y="0"/>
                  </a:cxn>
                  <a:cxn ang="0">
                    <a:pos x="134" y="0"/>
                  </a:cxn>
                  <a:cxn ang="0">
                    <a:pos x="134" y="31"/>
                  </a:cxn>
                  <a:cxn ang="0">
                    <a:pos x="145" y="43"/>
                  </a:cxn>
                  <a:cxn ang="0">
                    <a:pos x="134" y="54"/>
                  </a:cxn>
                  <a:cxn ang="0">
                    <a:pos x="134" y="63"/>
                  </a:cxn>
                </a:cxnLst>
                <a:rect l="0" t="0" r="r" b="b"/>
                <a:pathLst>
                  <a:path w="158" h="63">
                    <a:moveTo>
                      <a:pt x="0" y="63"/>
                    </a:moveTo>
                    <a:lnTo>
                      <a:pt x="134" y="63"/>
                    </a:lnTo>
                    <a:lnTo>
                      <a:pt x="134" y="54"/>
                    </a:lnTo>
                    <a:lnTo>
                      <a:pt x="134" y="54"/>
                    </a:lnTo>
                    <a:lnTo>
                      <a:pt x="123" y="43"/>
                    </a:lnTo>
                    <a:lnTo>
                      <a:pt x="134" y="31"/>
                    </a:lnTo>
                    <a:lnTo>
                      <a:pt x="134" y="31"/>
                    </a:lnTo>
                    <a:lnTo>
                      <a:pt x="134" y="0"/>
                    </a:lnTo>
                    <a:lnTo>
                      <a:pt x="0" y="0"/>
                    </a:lnTo>
                    <a:lnTo>
                      <a:pt x="0" y="63"/>
                    </a:lnTo>
                    <a:close/>
                    <a:moveTo>
                      <a:pt x="134" y="63"/>
                    </a:moveTo>
                    <a:lnTo>
                      <a:pt x="158" y="63"/>
                    </a:lnTo>
                    <a:lnTo>
                      <a:pt x="158" y="0"/>
                    </a:lnTo>
                    <a:lnTo>
                      <a:pt x="134" y="0"/>
                    </a:lnTo>
                    <a:lnTo>
                      <a:pt x="134" y="31"/>
                    </a:lnTo>
                    <a:lnTo>
                      <a:pt x="145" y="43"/>
                    </a:lnTo>
                    <a:lnTo>
                      <a:pt x="134" y="54"/>
                    </a:lnTo>
                    <a:lnTo>
                      <a:pt x="134" y="63"/>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4" name="Freeform 158"/>
              <p:cNvSpPr>
                <a:spLocks/>
              </p:cNvSpPr>
              <p:nvPr/>
            </p:nvSpPr>
            <p:spPr bwMode="auto">
              <a:xfrm>
                <a:off x="2052638" y="508000"/>
                <a:ext cx="195263" cy="52388"/>
              </a:xfrm>
              <a:custGeom>
                <a:avLst/>
                <a:gdLst/>
                <a:ahLst/>
                <a:cxnLst>
                  <a:cxn ang="0">
                    <a:pos x="16" y="33"/>
                  </a:cxn>
                  <a:cxn ang="0">
                    <a:pos x="19" y="33"/>
                  </a:cxn>
                  <a:cxn ang="0">
                    <a:pos x="103" y="33"/>
                  </a:cxn>
                  <a:cxn ang="0">
                    <a:pos x="106" y="33"/>
                  </a:cxn>
                  <a:cxn ang="0">
                    <a:pos x="123" y="0"/>
                  </a:cxn>
                  <a:cxn ang="0">
                    <a:pos x="123" y="0"/>
                  </a:cxn>
                  <a:cxn ang="0">
                    <a:pos x="105" y="0"/>
                  </a:cxn>
                  <a:cxn ang="0">
                    <a:pos x="89" y="0"/>
                  </a:cxn>
                  <a:cxn ang="0">
                    <a:pos x="33" y="0"/>
                  </a:cxn>
                  <a:cxn ang="0">
                    <a:pos x="18" y="0"/>
                  </a:cxn>
                  <a:cxn ang="0">
                    <a:pos x="0" y="0"/>
                  </a:cxn>
                  <a:cxn ang="0">
                    <a:pos x="16" y="33"/>
                  </a:cxn>
                </a:cxnLst>
                <a:rect l="0" t="0" r="r" b="b"/>
                <a:pathLst>
                  <a:path w="123" h="33">
                    <a:moveTo>
                      <a:pt x="16" y="33"/>
                    </a:moveTo>
                    <a:lnTo>
                      <a:pt x="19" y="33"/>
                    </a:lnTo>
                    <a:lnTo>
                      <a:pt x="103" y="33"/>
                    </a:lnTo>
                    <a:lnTo>
                      <a:pt x="106" y="33"/>
                    </a:lnTo>
                    <a:lnTo>
                      <a:pt x="123" y="0"/>
                    </a:lnTo>
                    <a:lnTo>
                      <a:pt x="123" y="0"/>
                    </a:lnTo>
                    <a:lnTo>
                      <a:pt x="105" y="0"/>
                    </a:lnTo>
                    <a:lnTo>
                      <a:pt x="89" y="0"/>
                    </a:lnTo>
                    <a:lnTo>
                      <a:pt x="33" y="0"/>
                    </a:lnTo>
                    <a:lnTo>
                      <a:pt x="18" y="0"/>
                    </a:lnTo>
                    <a:lnTo>
                      <a:pt x="0" y="0"/>
                    </a:lnTo>
                    <a:lnTo>
                      <a:pt x="16" y="33"/>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5" name="Freeform 159"/>
              <p:cNvSpPr>
                <a:spLocks/>
              </p:cNvSpPr>
              <p:nvPr/>
            </p:nvSpPr>
            <p:spPr bwMode="auto">
              <a:xfrm>
                <a:off x="2052638" y="520700"/>
                <a:ext cx="195263" cy="92075"/>
              </a:xfrm>
              <a:custGeom>
                <a:avLst/>
                <a:gdLst/>
                <a:ahLst/>
                <a:cxnLst>
                  <a:cxn ang="0">
                    <a:pos x="0" y="42"/>
                  </a:cxn>
                  <a:cxn ang="0">
                    <a:pos x="89" y="42"/>
                  </a:cxn>
                  <a:cxn ang="0">
                    <a:pos x="89" y="0"/>
                  </a:cxn>
                  <a:cxn ang="0">
                    <a:pos x="79" y="19"/>
                  </a:cxn>
                  <a:cxn ang="0">
                    <a:pos x="78" y="21"/>
                  </a:cxn>
                  <a:cxn ang="0">
                    <a:pos x="77" y="21"/>
                  </a:cxn>
                  <a:cxn ang="0">
                    <a:pos x="74" y="21"/>
                  </a:cxn>
                  <a:cxn ang="0">
                    <a:pos x="51" y="21"/>
                  </a:cxn>
                  <a:cxn ang="0">
                    <a:pos x="52" y="22"/>
                  </a:cxn>
                  <a:cxn ang="0">
                    <a:pos x="50" y="25"/>
                  </a:cxn>
                  <a:cxn ang="0">
                    <a:pos x="45" y="29"/>
                  </a:cxn>
                  <a:cxn ang="0">
                    <a:pos x="39" y="25"/>
                  </a:cxn>
                  <a:cxn ang="0">
                    <a:pos x="38" y="22"/>
                  </a:cxn>
                  <a:cxn ang="0">
                    <a:pos x="38" y="21"/>
                  </a:cxn>
                  <a:cxn ang="0">
                    <a:pos x="16" y="21"/>
                  </a:cxn>
                  <a:cxn ang="0">
                    <a:pos x="12" y="21"/>
                  </a:cxn>
                  <a:cxn ang="0">
                    <a:pos x="10" y="21"/>
                  </a:cxn>
                  <a:cxn ang="0">
                    <a:pos x="10" y="19"/>
                  </a:cxn>
                  <a:cxn ang="0">
                    <a:pos x="0" y="0"/>
                  </a:cxn>
                  <a:cxn ang="0">
                    <a:pos x="0" y="42"/>
                  </a:cxn>
                </a:cxnLst>
                <a:rect l="0" t="0" r="r" b="b"/>
                <a:pathLst>
                  <a:path w="89" h="42">
                    <a:moveTo>
                      <a:pt x="0" y="42"/>
                    </a:moveTo>
                    <a:cubicBezTo>
                      <a:pt x="89" y="42"/>
                      <a:pt x="89" y="42"/>
                      <a:pt x="89" y="42"/>
                    </a:cubicBezTo>
                    <a:cubicBezTo>
                      <a:pt x="89" y="0"/>
                      <a:pt x="89" y="0"/>
                      <a:pt x="89" y="0"/>
                    </a:cubicBezTo>
                    <a:cubicBezTo>
                      <a:pt x="79" y="19"/>
                      <a:pt x="79" y="19"/>
                      <a:pt x="79" y="19"/>
                    </a:cubicBezTo>
                    <a:cubicBezTo>
                      <a:pt x="78" y="21"/>
                      <a:pt x="78" y="21"/>
                      <a:pt x="78" y="21"/>
                    </a:cubicBezTo>
                    <a:cubicBezTo>
                      <a:pt x="77" y="21"/>
                      <a:pt x="77" y="21"/>
                      <a:pt x="77" y="21"/>
                    </a:cubicBezTo>
                    <a:cubicBezTo>
                      <a:pt x="74" y="21"/>
                      <a:pt x="74" y="21"/>
                      <a:pt x="74" y="21"/>
                    </a:cubicBezTo>
                    <a:cubicBezTo>
                      <a:pt x="51" y="21"/>
                      <a:pt x="51" y="21"/>
                      <a:pt x="51" y="21"/>
                    </a:cubicBezTo>
                    <a:cubicBezTo>
                      <a:pt x="51" y="21"/>
                      <a:pt x="52" y="21"/>
                      <a:pt x="52" y="22"/>
                    </a:cubicBezTo>
                    <a:cubicBezTo>
                      <a:pt x="52" y="23"/>
                      <a:pt x="51" y="24"/>
                      <a:pt x="50" y="25"/>
                    </a:cubicBezTo>
                    <a:cubicBezTo>
                      <a:pt x="49" y="28"/>
                      <a:pt x="47" y="29"/>
                      <a:pt x="45" y="29"/>
                    </a:cubicBezTo>
                    <a:cubicBezTo>
                      <a:pt x="42" y="29"/>
                      <a:pt x="40" y="28"/>
                      <a:pt x="39" y="25"/>
                    </a:cubicBezTo>
                    <a:cubicBezTo>
                      <a:pt x="38" y="24"/>
                      <a:pt x="38" y="23"/>
                      <a:pt x="38" y="22"/>
                    </a:cubicBezTo>
                    <a:cubicBezTo>
                      <a:pt x="38" y="21"/>
                      <a:pt x="38" y="21"/>
                      <a:pt x="38" y="21"/>
                    </a:cubicBezTo>
                    <a:cubicBezTo>
                      <a:pt x="16" y="21"/>
                      <a:pt x="16" y="21"/>
                      <a:pt x="16" y="21"/>
                    </a:cubicBezTo>
                    <a:cubicBezTo>
                      <a:pt x="12" y="21"/>
                      <a:pt x="12" y="21"/>
                      <a:pt x="12" y="21"/>
                    </a:cubicBezTo>
                    <a:cubicBezTo>
                      <a:pt x="10" y="21"/>
                      <a:pt x="10" y="21"/>
                      <a:pt x="10" y="21"/>
                    </a:cubicBezTo>
                    <a:cubicBezTo>
                      <a:pt x="10" y="19"/>
                      <a:pt x="10" y="19"/>
                      <a:pt x="10" y="19"/>
                    </a:cubicBezTo>
                    <a:cubicBezTo>
                      <a:pt x="0" y="0"/>
                      <a:pt x="0" y="0"/>
                      <a:pt x="0" y="0"/>
                    </a:cubicBezTo>
                    <a:lnTo>
                      <a:pt x="0" y="42"/>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6" name="Freeform 160"/>
              <p:cNvSpPr>
                <a:spLocks/>
              </p:cNvSpPr>
              <p:nvPr/>
            </p:nvSpPr>
            <p:spPr bwMode="auto">
              <a:xfrm>
                <a:off x="2081213" y="438150"/>
                <a:ext cx="138113" cy="63500"/>
              </a:xfrm>
              <a:custGeom>
                <a:avLst/>
                <a:gdLst/>
                <a:ahLst/>
                <a:cxnLst>
                  <a:cxn ang="0">
                    <a:pos x="63" y="29"/>
                  </a:cxn>
                  <a:cxn ang="0">
                    <a:pos x="63" y="13"/>
                  </a:cxn>
                  <a:cxn ang="0">
                    <a:pos x="51" y="0"/>
                  </a:cxn>
                  <a:cxn ang="0">
                    <a:pos x="12" y="0"/>
                  </a:cxn>
                  <a:cxn ang="0">
                    <a:pos x="0" y="13"/>
                  </a:cxn>
                  <a:cxn ang="0">
                    <a:pos x="0" y="29"/>
                  </a:cxn>
                  <a:cxn ang="0">
                    <a:pos x="11" y="29"/>
                  </a:cxn>
                  <a:cxn ang="0">
                    <a:pos x="11" y="13"/>
                  </a:cxn>
                  <a:cxn ang="0">
                    <a:pos x="12" y="11"/>
                  </a:cxn>
                  <a:cxn ang="0">
                    <a:pos x="51" y="11"/>
                  </a:cxn>
                  <a:cxn ang="0">
                    <a:pos x="52" y="13"/>
                  </a:cxn>
                  <a:cxn ang="0">
                    <a:pos x="52" y="29"/>
                  </a:cxn>
                  <a:cxn ang="0">
                    <a:pos x="63" y="29"/>
                  </a:cxn>
                </a:cxnLst>
                <a:rect l="0" t="0" r="r" b="b"/>
                <a:pathLst>
                  <a:path w="63" h="29">
                    <a:moveTo>
                      <a:pt x="63" y="29"/>
                    </a:moveTo>
                    <a:cubicBezTo>
                      <a:pt x="63" y="13"/>
                      <a:pt x="63" y="13"/>
                      <a:pt x="63" y="13"/>
                    </a:cubicBezTo>
                    <a:cubicBezTo>
                      <a:pt x="63" y="6"/>
                      <a:pt x="57" y="0"/>
                      <a:pt x="51" y="0"/>
                    </a:cubicBezTo>
                    <a:cubicBezTo>
                      <a:pt x="12" y="0"/>
                      <a:pt x="12" y="0"/>
                      <a:pt x="12" y="0"/>
                    </a:cubicBezTo>
                    <a:cubicBezTo>
                      <a:pt x="6" y="0"/>
                      <a:pt x="0" y="6"/>
                      <a:pt x="0" y="13"/>
                    </a:cubicBezTo>
                    <a:cubicBezTo>
                      <a:pt x="0" y="29"/>
                      <a:pt x="0" y="29"/>
                      <a:pt x="0" y="29"/>
                    </a:cubicBezTo>
                    <a:cubicBezTo>
                      <a:pt x="11" y="29"/>
                      <a:pt x="11" y="29"/>
                      <a:pt x="11" y="29"/>
                    </a:cubicBezTo>
                    <a:cubicBezTo>
                      <a:pt x="11" y="13"/>
                      <a:pt x="11" y="13"/>
                      <a:pt x="11" y="13"/>
                    </a:cubicBezTo>
                    <a:cubicBezTo>
                      <a:pt x="11" y="12"/>
                      <a:pt x="12" y="11"/>
                      <a:pt x="12" y="11"/>
                    </a:cubicBezTo>
                    <a:cubicBezTo>
                      <a:pt x="51" y="11"/>
                      <a:pt x="51" y="11"/>
                      <a:pt x="51" y="11"/>
                    </a:cubicBezTo>
                    <a:cubicBezTo>
                      <a:pt x="52" y="11"/>
                      <a:pt x="52" y="12"/>
                      <a:pt x="52" y="13"/>
                    </a:cubicBezTo>
                    <a:cubicBezTo>
                      <a:pt x="52" y="29"/>
                      <a:pt x="52" y="29"/>
                      <a:pt x="52" y="29"/>
                    </a:cubicBezTo>
                    <a:lnTo>
                      <a:pt x="63" y="29"/>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7" name="Freeform 161"/>
              <p:cNvSpPr>
                <a:spLocks noEditPoints="1"/>
              </p:cNvSpPr>
              <p:nvPr/>
            </p:nvSpPr>
            <p:spPr bwMode="auto">
              <a:xfrm>
                <a:off x="2266950" y="800100"/>
                <a:ext cx="133350" cy="136525"/>
              </a:xfrm>
              <a:custGeom>
                <a:avLst/>
                <a:gdLst/>
                <a:ahLst/>
                <a:cxnLst>
                  <a:cxn ang="0">
                    <a:pos x="30" y="48"/>
                  </a:cxn>
                  <a:cxn ang="0">
                    <a:pos x="48" y="31"/>
                  </a:cxn>
                  <a:cxn ang="0">
                    <a:pos x="30" y="14"/>
                  </a:cxn>
                  <a:cxn ang="0">
                    <a:pos x="13" y="31"/>
                  </a:cxn>
                  <a:cxn ang="0">
                    <a:pos x="30" y="48"/>
                  </a:cxn>
                  <a:cxn ang="0">
                    <a:pos x="0" y="35"/>
                  </a:cxn>
                  <a:cxn ang="0">
                    <a:pos x="0" y="27"/>
                  </a:cxn>
                  <a:cxn ang="0">
                    <a:pos x="6" y="27"/>
                  </a:cxn>
                  <a:cxn ang="0">
                    <a:pos x="7" y="22"/>
                  </a:cxn>
                  <a:cxn ang="0">
                    <a:pos x="2" y="19"/>
                  </a:cxn>
                  <a:cxn ang="0">
                    <a:pos x="6" y="12"/>
                  </a:cxn>
                  <a:cxn ang="0">
                    <a:pos x="11" y="15"/>
                  </a:cxn>
                  <a:cxn ang="0">
                    <a:pos x="15" y="11"/>
                  </a:cxn>
                  <a:cxn ang="0">
                    <a:pos x="12" y="6"/>
                  </a:cxn>
                  <a:cxn ang="0">
                    <a:pos x="18" y="2"/>
                  </a:cxn>
                  <a:cxn ang="0">
                    <a:pos x="21" y="8"/>
                  </a:cxn>
                  <a:cxn ang="0">
                    <a:pos x="27" y="6"/>
                  </a:cxn>
                  <a:cxn ang="0">
                    <a:pos x="27" y="0"/>
                  </a:cxn>
                  <a:cxn ang="0">
                    <a:pos x="34" y="0"/>
                  </a:cxn>
                  <a:cxn ang="0">
                    <a:pos x="34" y="6"/>
                  </a:cxn>
                  <a:cxn ang="0">
                    <a:pos x="39" y="8"/>
                  </a:cxn>
                  <a:cxn ang="0">
                    <a:pos x="42" y="2"/>
                  </a:cxn>
                  <a:cxn ang="0">
                    <a:pos x="49" y="6"/>
                  </a:cxn>
                  <a:cxn ang="0">
                    <a:pos x="46" y="11"/>
                  </a:cxn>
                  <a:cxn ang="0">
                    <a:pos x="50" y="15"/>
                  </a:cxn>
                  <a:cxn ang="0">
                    <a:pos x="55" y="12"/>
                  </a:cxn>
                  <a:cxn ang="0">
                    <a:pos x="59" y="19"/>
                  </a:cxn>
                  <a:cxn ang="0">
                    <a:pos x="54" y="22"/>
                  </a:cxn>
                  <a:cxn ang="0">
                    <a:pos x="55" y="27"/>
                  </a:cxn>
                  <a:cxn ang="0">
                    <a:pos x="61" y="27"/>
                  </a:cxn>
                  <a:cxn ang="0">
                    <a:pos x="61" y="35"/>
                  </a:cxn>
                  <a:cxn ang="0">
                    <a:pos x="55" y="35"/>
                  </a:cxn>
                  <a:cxn ang="0">
                    <a:pos x="54" y="40"/>
                  </a:cxn>
                  <a:cxn ang="0">
                    <a:pos x="59" y="43"/>
                  </a:cxn>
                  <a:cxn ang="0">
                    <a:pos x="55" y="50"/>
                  </a:cxn>
                  <a:cxn ang="0">
                    <a:pos x="50" y="47"/>
                  </a:cxn>
                  <a:cxn ang="0">
                    <a:pos x="46" y="50"/>
                  </a:cxn>
                  <a:cxn ang="0">
                    <a:pos x="49" y="56"/>
                  </a:cxn>
                  <a:cxn ang="0">
                    <a:pos x="42" y="59"/>
                  </a:cxn>
                  <a:cxn ang="0">
                    <a:pos x="39" y="54"/>
                  </a:cxn>
                  <a:cxn ang="0">
                    <a:pos x="34" y="55"/>
                  </a:cxn>
                  <a:cxn ang="0">
                    <a:pos x="34" y="62"/>
                  </a:cxn>
                  <a:cxn ang="0">
                    <a:pos x="27" y="62"/>
                  </a:cxn>
                  <a:cxn ang="0">
                    <a:pos x="27" y="55"/>
                  </a:cxn>
                  <a:cxn ang="0">
                    <a:pos x="21" y="54"/>
                  </a:cxn>
                  <a:cxn ang="0">
                    <a:pos x="18" y="59"/>
                  </a:cxn>
                  <a:cxn ang="0">
                    <a:pos x="12" y="56"/>
                  </a:cxn>
                  <a:cxn ang="0">
                    <a:pos x="15" y="50"/>
                  </a:cxn>
                  <a:cxn ang="0">
                    <a:pos x="11" y="47"/>
                  </a:cxn>
                  <a:cxn ang="0">
                    <a:pos x="6" y="50"/>
                  </a:cxn>
                  <a:cxn ang="0">
                    <a:pos x="2" y="43"/>
                  </a:cxn>
                  <a:cxn ang="0">
                    <a:pos x="7" y="40"/>
                  </a:cxn>
                  <a:cxn ang="0">
                    <a:pos x="6" y="35"/>
                  </a:cxn>
                  <a:cxn ang="0">
                    <a:pos x="0" y="35"/>
                  </a:cxn>
                </a:cxnLst>
                <a:rect l="0" t="0" r="r" b="b"/>
                <a:pathLst>
                  <a:path w="61" h="62">
                    <a:moveTo>
                      <a:pt x="30" y="48"/>
                    </a:moveTo>
                    <a:cubicBezTo>
                      <a:pt x="40" y="48"/>
                      <a:pt x="48" y="40"/>
                      <a:pt x="48" y="31"/>
                    </a:cubicBezTo>
                    <a:cubicBezTo>
                      <a:pt x="48" y="21"/>
                      <a:pt x="40" y="14"/>
                      <a:pt x="30" y="14"/>
                    </a:cubicBezTo>
                    <a:cubicBezTo>
                      <a:pt x="21" y="14"/>
                      <a:pt x="13" y="21"/>
                      <a:pt x="13" y="31"/>
                    </a:cubicBezTo>
                    <a:cubicBezTo>
                      <a:pt x="13" y="40"/>
                      <a:pt x="21" y="48"/>
                      <a:pt x="30" y="48"/>
                    </a:cubicBezTo>
                    <a:moveTo>
                      <a:pt x="0" y="35"/>
                    </a:moveTo>
                    <a:cubicBezTo>
                      <a:pt x="0" y="27"/>
                      <a:pt x="0" y="27"/>
                      <a:pt x="0" y="27"/>
                    </a:cubicBezTo>
                    <a:cubicBezTo>
                      <a:pt x="6" y="27"/>
                      <a:pt x="6" y="27"/>
                      <a:pt x="6" y="27"/>
                    </a:cubicBezTo>
                    <a:cubicBezTo>
                      <a:pt x="6" y="25"/>
                      <a:pt x="6" y="24"/>
                      <a:pt x="7" y="22"/>
                    </a:cubicBezTo>
                    <a:cubicBezTo>
                      <a:pt x="2" y="19"/>
                      <a:pt x="2" y="19"/>
                      <a:pt x="2" y="19"/>
                    </a:cubicBezTo>
                    <a:cubicBezTo>
                      <a:pt x="6" y="12"/>
                      <a:pt x="6" y="12"/>
                      <a:pt x="6" y="12"/>
                    </a:cubicBezTo>
                    <a:cubicBezTo>
                      <a:pt x="11" y="15"/>
                      <a:pt x="11" y="15"/>
                      <a:pt x="11" y="15"/>
                    </a:cubicBezTo>
                    <a:cubicBezTo>
                      <a:pt x="12" y="14"/>
                      <a:pt x="13" y="13"/>
                      <a:pt x="15" y="11"/>
                    </a:cubicBezTo>
                    <a:cubicBezTo>
                      <a:pt x="12" y="6"/>
                      <a:pt x="12" y="6"/>
                      <a:pt x="12" y="6"/>
                    </a:cubicBezTo>
                    <a:cubicBezTo>
                      <a:pt x="18" y="2"/>
                      <a:pt x="18" y="2"/>
                      <a:pt x="18" y="2"/>
                    </a:cubicBezTo>
                    <a:cubicBezTo>
                      <a:pt x="21" y="8"/>
                      <a:pt x="21" y="8"/>
                      <a:pt x="21" y="8"/>
                    </a:cubicBezTo>
                    <a:cubicBezTo>
                      <a:pt x="23" y="7"/>
                      <a:pt x="25" y="7"/>
                      <a:pt x="27" y="6"/>
                    </a:cubicBezTo>
                    <a:cubicBezTo>
                      <a:pt x="27" y="0"/>
                      <a:pt x="27" y="0"/>
                      <a:pt x="27" y="0"/>
                    </a:cubicBezTo>
                    <a:cubicBezTo>
                      <a:pt x="34" y="0"/>
                      <a:pt x="34" y="0"/>
                      <a:pt x="34" y="0"/>
                    </a:cubicBezTo>
                    <a:cubicBezTo>
                      <a:pt x="34" y="6"/>
                      <a:pt x="34" y="6"/>
                      <a:pt x="34" y="6"/>
                    </a:cubicBezTo>
                    <a:cubicBezTo>
                      <a:pt x="36" y="7"/>
                      <a:pt x="38" y="7"/>
                      <a:pt x="39" y="8"/>
                    </a:cubicBezTo>
                    <a:cubicBezTo>
                      <a:pt x="42" y="2"/>
                      <a:pt x="42" y="2"/>
                      <a:pt x="42" y="2"/>
                    </a:cubicBezTo>
                    <a:cubicBezTo>
                      <a:pt x="49" y="6"/>
                      <a:pt x="49" y="6"/>
                      <a:pt x="49" y="6"/>
                    </a:cubicBezTo>
                    <a:cubicBezTo>
                      <a:pt x="46" y="11"/>
                      <a:pt x="46" y="11"/>
                      <a:pt x="46" y="11"/>
                    </a:cubicBezTo>
                    <a:cubicBezTo>
                      <a:pt x="47" y="13"/>
                      <a:pt x="49" y="14"/>
                      <a:pt x="50" y="15"/>
                    </a:cubicBezTo>
                    <a:cubicBezTo>
                      <a:pt x="55" y="12"/>
                      <a:pt x="55" y="12"/>
                      <a:pt x="55" y="12"/>
                    </a:cubicBezTo>
                    <a:cubicBezTo>
                      <a:pt x="59" y="19"/>
                      <a:pt x="59" y="19"/>
                      <a:pt x="59" y="19"/>
                    </a:cubicBezTo>
                    <a:cubicBezTo>
                      <a:pt x="54" y="22"/>
                      <a:pt x="54" y="22"/>
                      <a:pt x="54" y="22"/>
                    </a:cubicBezTo>
                    <a:cubicBezTo>
                      <a:pt x="54" y="24"/>
                      <a:pt x="55" y="25"/>
                      <a:pt x="55" y="27"/>
                    </a:cubicBezTo>
                    <a:cubicBezTo>
                      <a:pt x="61" y="27"/>
                      <a:pt x="61" y="27"/>
                      <a:pt x="61" y="27"/>
                    </a:cubicBezTo>
                    <a:cubicBezTo>
                      <a:pt x="61" y="35"/>
                      <a:pt x="61" y="35"/>
                      <a:pt x="61" y="35"/>
                    </a:cubicBezTo>
                    <a:cubicBezTo>
                      <a:pt x="55" y="35"/>
                      <a:pt x="55" y="35"/>
                      <a:pt x="55" y="35"/>
                    </a:cubicBezTo>
                    <a:cubicBezTo>
                      <a:pt x="55" y="37"/>
                      <a:pt x="54" y="38"/>
                      <a:pt x="54" y="40"/>
                    </a:cubicBezTo>
                    <a:cubicBezTo>
                      <a:pt x="59" y="43"/>
                      <a:pt x="59" y="43"/>
                      <a:pt x="59" y="43"/>
                    </a:cubicBezTo>
                    <a:cubicBezTo>
                      <a:pt x="55" y="50"/>
                      <a:pt x="55" y="50"/>
                      <a:pt x="55" y="50"/>
                    </a:cubicBezTo>
                    <a:cubicBezTo>
                      <a:pt x="50" y="47"/>
                      <a:pt x="50" y="47"/>
                      <a:pt x="50" y="47"/>
                    </a:cubicBezTo>
                    <a:cubicBezTo>
                      <a:pt x="49" y="48"/>
                      <a:pt x="47" y="49"/>
                      <a:pt x="46" y="50"/>
                    </a:cubicBezTo>
                    <a:cubicBezTo>
                      <a:pt x="49" y="56"/>
                      <a:pt x="49" y="56"/>
                      <a:pt x="49" y="56"/>
                    </a:cubicBezTo>
                    <a:cubicBezTo>
                      <a:pt x="42" y="59"/>
                      <a:pt x="42" y="59"/>
                      <a:pt x="42" y="59"/>
                    </a:cubicBezTo>
                    <a:cubicBezTo>
                      <a:pt x="39" y="54"/>
                      <a:pt x="39" y="54"/>
                      <a:pt x="39" y="54"/>
                    </a:cubicBezTo>
                    <a:cubicBezTo>
                      <a:pt x="38" y="55"/>
                      <a:pt x="36" y="55"/>
                      <a:pt x="34" y="55"/>
                    </a:cubicBezTo>
                    <a:cubicBezTo>
                      <a:pt x="34" y="62"/>
                      <a:pt x="34" y="62"/>
                      <a:pt x="34" y="62"/>
                    </a:cubicBezTo>
                    <a:cubicBezTo>
                      <a:pt x="27" y="62"/>
                      <a:pt x="27" y="62"/>
                      <a:pt x="27" y="62"/>
                    </a:cubicBezTo>
                    <a:cubicBezTo>
                      <a:pt x="27" y="55"/>
                      <a:pt x="27" y="55"/>
                      <a:pt x="27" y="55"/>
                    </a:cubicBezTo>
                    <a:cubicBezTo>
                      <a:pt x="25" y="55"/>
                      <a:pt x="23" y="55"/>
                      <a:pt x="21" y="54"/>
                    </a:cubicBezTo>
                    <a:cubicBezTo>
                      <a:pt x="18" y="59"/>
                      <a:pt x="18" y="59"/>
                      <a:pt x="18" y="59"/>
                    </a:cubicBezTo>
                    <a:cubicBezTo>
                      <a:pt x="12" y="56"/>
                      <a:pt x="12" y="56"/>
                      <a:pt x="12" y="56"/>
                    </a:cubicBezTo>
                    <a:cubicBezTo>
                      <a:pt x="15" y="50"/>
                      <a:pt x="15" y="50"/>
                      <a:pt x="15" y="50"/>
                    </a:cubicBezTo>
                    <a:cubicBezTo>
                      <a:pt x="13" y="49"/>
                      <a:pt x="12" y="48"/>
                      <a:pt x="11" y="47"/>
                    </a:cubicBezTo>
                    <a:cubicBezTo>
                      <a:pt x="6" y="50"/>
                      <a:pt x="6" y="50"/>
                      <a:pt x="6" y="50"/>
                    </a:cubicBezTo>
                    <a:cubicBezTo>
                      <a:pt x="2" y="43"/>
                      <a:pt x="2" y="43"/>
                      <a:pt x="2" y="43"/>
                    </a:cubicBezTo>
                    <a:cubicBezTo>
                      <a:pt x="7" y="40"/>
                      <a:pt x="7" y="40"/>
                      <a:pt x="7" y="40"/>
                    </a:cubicBezTo>
                    <a:cubicBezTo>
                      <a:pt x="6" y="38"/>
                      <a:pt x="6" y="37"/>
                      <a:pt x="6" y="35"/>
                    </a:cubicBezTo>
                    <a:lnTo>
                      <a:pt x="0" y="35"/>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8" name="Freeform 162"/>
              <p:cNvSpPr>
                <a:spLocks/>
              </p:cNvSpPr>
              <p:nvPr/>
            </p:nvSpPr>
            <p:spPr bwMode="auto">
              <a:xfrm>
                <a:off x="2279650" y="625475"/>
                <a:ext cx="139700" cy="119063"/>
              </a:xfrm>
              <a:custGeom>
                <a:avLst/>
                <a:gdLst/>
                <a:ahLst/>
                <a:cxnLst>
                  <a:cxn ang="0">
                    <a:pos x="43" y="0"/>
                  </a:cxn>
                  <a:cxn ang="0">
                    <a:pos x="23" y="0"/>
                  </a:cxn>
                  <a:cxn ang="0">
                    <a:pos x="0" y="19"/>
                  </a:cxn>
                  <a:cxn ang="0">
                    <a:pos x="6" y="28"/>
                  </a:cxn>
                  <a:cxn ang="0">
                    <a:pos x="14" y="20"/>
                  </a:cxn>
                  <a:cxn ang="0">
                    <a:pos x="14" y="54"/>
                  </a:cxn>
                  <a:cxn ang="0">
                    <a:pos x="32" y="54"/>
                  </a:cxn>
                  <a:cxn ang="0">
                    <a:pos x="50" y="54"/>
                  </a:cxn>
                  <a:cxn ang="0">
                    <a:pos x="50" y="20"/>
                  </a:cxn>
                  <a:cxn ang="0">
                    <a:pos x="58" y="28"/>
                  </a:cxn>
                  <a:cxn ang="0">
                    <a:pos x="64" y="19"/>
                  </a:cxn>
                  <a:cxn ang="0">
                    <a:pos x="43" y="0"/>
                  </a:cxn>
                </a:cxnLst>
                <a:rect l="0" t="0" r="r" b="b"/>
                <a:pathLst>
                  <a:path w="64" h="54">
                    <a:moveTo>
                      <a:pt x="43" y="0"/>
                    </a:moveTo>
                    <a:cubicBezTo>
                      <a:pt x="39" y="6"/>
                      <a:pt x="26" y="6"/>
                      <a:pt x="23" y="0"/>
                    </a:cubicBezTo>
                    <a:cubicBezTo>
                      <a:pt x="23" y="0"/>
                      <a:pt x="3" y="11"/>
                      <a:pt x="0" y="19"/>
                    </a:cubicBezTo>
                    <a:cubicBezTo>
                      <a:pt x="6" y="28"/>
                      <a:pt x="6" y="28"/>
                      <a:pt x="6" y="28"/>
                    </a:cubicBezTo>
                    <a:cubicBezTo>
                      <a:pt x="6" y="28"/>
                      <a:pt x="12" y="22"/>
                      <a:pt x="14" y="20"/>
                    </a:cubicBezTo>
                    <a:cubicBezTo>
                      <a:pt x="14" y="54"/>
                      <a:pt x="14" y="54"/>
                      <a:pt x="14" y="54"/>
                    </a:cubicBezTo>
                    <a:cubicBezTo>
                      <a:pt x="32" y="54"/>
                      <a:pt x="32" y="54"/>
                      <a:pt x="32" y="54"/>
                    </a:cubicBezTo>
                    <a:cubicBezTo>
                      <a:pt x="50" y="54"/>
                      <a:pt x="50" y="54"/>
                      <a:pt x="50" y="54"/>
                    </a:cubicBezTo>
                    <a:cubicBezTo>
                      <a:pt x="50" y="20"/>
                      <a:pt x="50" y="20"/>
                      <a:pt x="50" y="20"/>
                    </a:cubicBezTo>
                    <a:cubicBezTo>
                      <a:pt x="52" y="22"/>
                      <a:pt x="58" y="28"/>
                      <a:pt x="58" y="28"/>
                    </a:cubicBezTo>
                    <a:cubicBezTo>
                      <a:pt x="64" y="19"/>
                      <a:pt x="64" y="19"/>
                      <a:pt x="64" y="19"/>
                    </a:cubicBezTo>
                    <a:cubicBezTo>
                      <a:pt x="61" y="11"/>
                      <a:pt x="43" y="0"/>
                      <a:pt x="43" y="0"/>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59" name="Freeform 163"/>
              <p:cNvSpPr>
                <a:spLocks noEditPoints="1"/>
              </p:cNvSpPr>
              <p:nvPr/>
            </p:nvSpPr>
            <p:spPr bwMode="auto">
              <a:xfrm>
                <a:off x="2898775" y="2252663"/>
                <a:ext cx="307975" cy="30163"/>
              </a:xfrm>
              <a:custGeom>
                <a:avLst/>
                <a:gdLst/>
                <a:ahLst/>
                <a:cxnLst>
                  <a:cxn ang="0">
                    <a:pos x="14" y="14"/>
                  </a:cxn>
                  <a:cxn ang="0">
                    <a:pos x="18" y="14"/>
                  </a:cxn>
                  <a:cxn ang="0">
                    <a:pos x="18" y="13"/>
                  </a:cxn>
                  <a:cxn ang="0">
                    <a:pos x="12" y="7"/>
                  </a:cxn>
                  <a:cxn ang="0">
                    <a:pos x="18" y="1"/>
                  </a:cxn>
                  <a:cxn ang="0">
                    <a:pos x="18" y="0"/>
                  </a:cxn>
                  <a:cxn ang="0">
                    <a:pos x="14" y="0"/>
                  </a:cxn>
                  <a:cxn ang="0">
                    <a:pos x="14" y="14"/>
                  </a:cxn>
                  <a:cxn ang="0">
                    <a:pos x="18" y="14"/>
                  </a:cxn>
                  <a:cxn ang="0">
                    <a:pos x="123" y="14"/>
                  </a:cxn>
                  <a:cxn ang="0">
                    <a:pos x="123" y="13"/>
                  </a:cxn>
                  <a:cxn ang="0">
                    <a:pos x="117" y="7"/>
                  </a:cxn>
                  <a:cxn ang="0">
                    <a:pos x="123" y="1"/>
                  </a:cxn>
                  <a:cxn ang="0">
                    <a:pos x="123" y="0"/>
                  </a:cxn>
                  <a:cxn ang="0">
                    <a:pos x="18" y="0"/>
                  </a:cxn>
                  <a:cxn ang="0">
                    <a:pos x="18" y="1"/>
                  </a:cxn>
                  <a:cxn ang="0">
                    <a:pos x="24" y="7"/>
                  </a:cxn>
                  <a:cxn ang="0">
                    <a:pos x="18" y="13"/>
                  </a:cxn>
                  <a:cxn ang="0">
                    <a:pos x="18" y="14"/>
                  </a:cxn>
                  <a:cxn ang="0">
                    <a:pos x="123" y="14"/>
                  </a:cxn>
                  <a:cxn ang="0">
                    <a:pos x="128" y="14"/>
                  </a:cxn>
                  <a:cxn ang="0">
                    <a:pos x="128" y="0"/>
                  </a:cxn>
                  <a:cxn ang="0">
                    <a:pos x="123" y="0"/>
                  </a:cxn>
                  <a:cxn ang="0">
                    <a:pos x="123" y="1"/>
                  </a:cxn>
                  <a:cxn ang="0">
                    <a:pos x="129" y="7"/>
                  </a:cxn>
                  <a:cxn ang="0">
                    <a:pos x="123" y="13"/>
                  </a:cxn>
                  <a:cxn ang="0">
                    <a:pos x="123" y="14"/>
                  </a:cxn>
                </a:cxnLst>
                <a:rect l="0" t="0" r="r" b="b"/>
                <a:pathLst>
                  <a:path w="141" h="14">
                    <a:moveTo>
                      <a:pt x="14" y="14"/>
                    </a:moveTo>
                    <a:cubicBezTo>
                      <a:pt x="18" y="14"/>
                      <a:pt x="18" y="14"/>
                      <a:pt x="18" y="14"/>
                    </a:cubicBezTo>
                    <a:cubicBezTo>
                      <a:pt x="18" y="13"/>
                      <a:pt x="18" y="13"/>
                      <a:pt x="18" y="13"/>
                    </a:cubicBezTo>
                    <a:cubicBezTo>
                      <a:pt x="15" y="13"/>
                      <a:pt x="12" y="10"/>
                      <a:pt x="12" y="7"/>
                    </a:cubicBezTo>
                    <a:cubicBezTo>
                      <a:pt x="12" y="4"/>
                      <a:pt x="15" y="1"/>
                      <a:pt x="18" y="1"/>
                    </a:cubicBezTo>
                    <a:cubicBezTo>
                      <a:pt x="18" y="0"/>
                      <a:pt x="18" y="0"/>
                      <a:pt x="18" y="0"/>
                    </a:cubicBezTo>
                    <a:cubicBezTo>
                      <a:pt x="14" y="0"/>
                      <a:pt x="14" y="0"/>
                      <a:pt x="14" y="0"/>
                    </a:cubicBezTo>
                    <a:cubicBezTo>
                      <a:pt x="0" y="0"/>
                      <a:pt x="1" y="14"/>
                      <a:pt x="14" y="14"/>
                    </a:cubicBezTo>
                    <a:moveTo>
                      <a:pt x="18" y="14"/>
                    </a:moveTo>
                    <a:cubicBezTo>
                      <a:pt x="123" y="14"/>
                      <a:pt x="123" y="14"/>
                      <a:pt x="123" y="14"/>
                    </a:cubicBezTo>
                    <a:cubicBezTo>
                      <a:pt x="123" y="13"/>
                      <a:pt x="123" y="13"/>
                      <a:pt x="123" y="13"/>
                    </a:cubicBezTo>
                    <a:cubicBezTo>
                      <a:pt x="120" y="13"/>
                      <a:pt x="117" y="10"/>
                      <a:pt x="117" y="7"/>
                    </a:cubicBezTo>
                    <a:cubicBezTo>
                      <a:pt x="117" y="4"/>
                      <a:pt x="120" y="1"/>
                      <a:pt x="123" y="1"/>
                    </a:cubicBezTo>
                    <a:cubicBezTo>
                      <a:pt x="123" y="0"/>
                      <a:pt x="123" y="0"/>
                      <a:pt x="123" y="0"/>
                    </a:cubicBezTo>
                    <a:cubicBezTo>
                      <a:pt x="88" y="0"/>
                      <a:pt x="53" y="0"/>
                      <a:pt x="18" y="0"/>
                    </a:cubicBezTo>
                    <a:cubicBezTo>
                      <a:pt x="18" y="1"/>
                      <a:pt x="18" y="1"/>
                      <a:pt x="18" y="1"/>
                    </a:cubicBezTo>
                    <a:cubicBezTo>
                      <a:pt x="22" y="1"/>
                      <a:pt x="24" y="4"/>
                      <a:pt x="24" y="7"/>
                    </a:cubicBezTo>
                    <a:cubicBezTo>
                      <a:pt x="24" y="10"/>
                      <a:pt x="22" y="13"/>
                      <a:pt x="18" y="13"/>
                    </a:cubicBezTo>
                    <a:lnTo>
                      <a:pt x="18" y="14"/>
                    </a:lnTo>
                    <a:close/>
                    <a:moveTo>
                      <a:pt x="123" y="14"/>
                    </a:moveTo>
                    <a:cubicBezTo>
                      <a:pt x="128" y="14"/>
                      <a:pt x="128" y="14"/>
                      <a:pt x="128" y="14"/>
                    </a:cubicBezTo>
                    <a:cubicBezTo>
                      <a:pt x="140" y="14"/>
                      <a:pt x="141" y="0"/>
                      <a:pt x="128" y="0"/>
                    </a:cubicBezTo>
                    <a:cubicBezTo>
                      <a:pt x="123" y="0"/>
                      <a:pt x="123" y="0"/>
                      <a:pt x="123" y="0"/>
                    </a:cubicBezTo>
                    <a:cubicBezTo>
                      <a:pt x="123" y="1"/>
                      <a:pt x="123" y="1"/>
                      <a:pt x="123" y="1"/>
                    </a:cubicBezTo>
                    <a:cubicBezTo>
                      <a:pt x="127" y="1"/>
                      <a:pt x="129" y="4"/>
                      <a:pt x="129" y="7"/>
                    </a:cubicBezTo>
                    <a:cubicBezTo>
                      <a:pt x="129" y="10"/>
                      <a:pt x="127" y="13"/>
                      <a:pt x="123" y="13"/>
                    </a:cubicBezTo>
                    <a:lnTo>
                      <a:pt x="123" y="14"/>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60" name="Oval 164"/>
              <p:cNvSpPr>
                <a:spLocks noChangeArrowheads="1"/>
              </p:cNvSpPr>
              <p:nvPr/>
            </p:nvSpPr>
            <p:spPr bwMode="auto">
              <a:xfrm>
                <a:off x="3059113" y="2143125"/>
                <a:ext cx="25400" cy="28575"/>
              </a:xfrm>
              <a:prstGeom prst="ellipse">
                <a:avLst/>
              </a:pr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61" name="Freeform 165"/>
              <p:cNvSpPr>
                <a:spLocks/>
              </p:cNvSpPr>
              <p:nvPr/>
            </p:nvSpPr>
            <p:spPr bwMode="auto">
              <a:xfrm>
                <a:off x="3071813" y="2160588"/>
                <a:ext cx="104775" cy="114300"/>
              </a:xfrm>
              <a:custGeom>
                <a:avLst/>
                <a:gdLst/>
                <a:ahLst/>
                <a:cxnLst>
                  <a:cxn ang="0">
                    <a:pos x="47" y="47"/>
                  </a:cxn>
                  <a:cxn ang="0">
                    <a:pos x="5" y="1"/>
                  </a:cxn>
                  <a:cxn ang="0">
                    <a:pos x="2" y="1"/>
                  </a:cxn>
                  <a:cxn ang="0">
                    <a:pos x="1" y="5"/>
                  </a:cxn>
                  <a:cxn ang="0">
                    <a:pos x="43" y="51"/>
                  </a:cxn>
                  <a:cxn ang="0">
                    <a:pos x="46" y="51"/>
                  </a:cxn>
                  <a:cxn ang="0">
                    <a:pos x="47" y="47"/>
                  </a:cxn>
                </a:cxnLst>
                <a:rect l="0" t="0" r="r" b="b"/>
                <a:pathLst>
                  <a:path w="48" h="52">
                    <a:moveTo>
                      <a:pt x="47" y="47"/>
                    </a:moveTo>
                    <a:cubicBezTo>
                      <a:pt x="5" y="1"/>
                      <a:pt x="5" y="1"/>
                      <a:pt x="5" y="1"/>
                    </a:cubicBezTo>
                    <a:cubicBezTo>
                      <a:pt x="4" y="0"/>
                      <a:pt x="3" y="0"/>
                      <a:pt x="2" y="1"/>
                    </a:cubicBezTo>
                    <a:cubicBezTo>
                      <a:pt x="0" y="2"/>
                      <a:pt x="0" y="3"/>
                      <a:pt x="1" y="5"/>
                    </a:cubicBezTo>
                    <a:cubicBezTo>
                      <a:pt x="43" y="51"/>
                      <a:pt x="43" y="51"/>
                      <a:pt x="43" y="51"/>
                    </a:cubicBezTo>
                    <a:cubicBezTo>
                      <a:pt x="44" y="52"/>
                      <a:pt x="45" y="52"/>
                      <a:pt x="46" y="51"/>
                    </a:cubicBezTo>
                    <a:cubicBezTo>
                      <a:pt x="47" y="50"/>
                      <a:pt x="48" y="48"/>
                      <a:pt x="47" y="47"/>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62" name="Oval 166"/>
              <p:cNvSpPr>
                <a:spLocks noChangeArrowheads="1"/>
              </p:cNvSpPr>
              <p:nvPr/>
            </p:nvSpPr>
            <p:spPr bwMode="auto">
              <a:xfrm>
                <a:off x="3024188" y="2143125"/>
                <a:ext cx="25400" cy="28575"/>
              </a:xfrm>
              <a:prstGeom prst="ellipse">
                <a:avLst/>
              </a:pr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63" name="Freeform 167"/>
              <p:cNvSpPr>
                <a:spLocks/>
              </p:cNvSpPr>
              <p:nvPr/>
            </p:nvSpPr>
            <p:spPr bwMode="auto">
              <a:xfrm>
                <a:off x="2932113" y="2151063"/>
                <a:ext cx="111125" cy="123825"/>
              </a:xfrm>
              <a:custGeom>
                <a:avLst/>
                <a:gdLst/>
                <a:ahLst/>
                <a:cxnLst>
                  <a:cxn ang="0">
                    <a:pos x="1" y="51"/>
                  </a:cxn>
                  <a:cxn ang="0">
                    <a:pos x="46" y="1"/>
                  </a:cxn>
                  <a:cxn ang="0">
                    <a:pos x="50" y="1"/>
                  </a:cxn>
                  <a:cxn ang="0">
                    <a:pos x="50" y="4"/>
                  </a:cxn>
                  <a:cxn ang="0">
                    <a:pos x="5" y="55"/>
                  </a:cxn>
                  <a:cxn ang="0">
                    <a:pos x="1" y="55"/>
                  </a:cxn>
                  <a:cxn ang="0">
                    <a:pos x="1" y="51"/>
                  </a:cxn>
                </a:cxnLst>
                <a:rect l="0" t="0" r="r" b="b"/>
                <a:pathLst>
                  <a:path w="51" h="56">
                    <a:moveTo>
                      <a:pt x="1" y="51"/>
                    </a:moveTo>
                    <a:cubicBezTo>
                      <a:pt x="46" y="1"/>
                      <a:pt x="46" y="1"/>
                      <a:pt x="46" y="1"/>
                    </a:cubicBezTo>
                    <a:cubicBezTo>
                      <a:pt x="47" y="0"/>
                      <a:pt x="49" y="0"/>
                      <a:pt x="50" y="1"/>
                    </a:cubicBezTo>
                    <a:cubicBezTo>
                      <a:pt x="51" y="2"/>
                      <a:pt x="51" y="3"/>
                      <a:pt x="50" y="4"/>
                    </a:cubicBezTo>
                    <a:cubicBezTo>
                      <a:pt x="5" y="55"/>
                      <a:pt x="5" y="55"/>
                      <a:pt x="5" y="55"/>
                    </a:cubicBezTo>
                    <a:cubicBezTo>
                      <a:pt x="4" y="56"/>
                      <a:pt x="2" y="56"/>
                      <a:pt x="1" y="55"/>
                    </a:cubicBezTo>
                    <a:cubicBezTo>
                      <a:pt x="0" y="54"/>
                      <a:pt x="0" y="52"/>
                      <a:pt x="1" y="51"/>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64" name="Freeform 168"/>
              <p:cNvSpPr>
                <a:spLocks noEditPoints="1"/>
              </p:cNvSpPr>
              <p:nvPr/>
            </p:nvSpPr>
            <p:spPr bwMode="auto">
              <a:xfrm>
                <a:off x="2932113" y="2293938"/>
                <a:ext cx="244475" cy="96838"/>
              </a:xfrm>
              <a:custGeom>
                <a:avLst/>
                <a:gdLst/>
                <a:ahLst/>
                <a:cxnLst>
                  <a:cxn ang="0">
                    <a:pos x="5" y="31"/>
                  </a:cxn>
                  <a:cxn ang="0">
                    <a:pos x="21" y="0"/>
                  </a:cxn>
                  <a:cxn ang="0">
                    <a:pos x="19" y="4"/>
                  </a:cxn>
                  <a:cxn ang="0">
                    <a:pos x="16" y="19"/>
                  </a:cxn>
                  <a:cxn ang="0">
                    <a:pos x="21" y="34"/>
                  </a:cxn>
                  <a:cxn ang="0">
                    <a:pos x="20" y="44"/>
                  </a:cxn>
                  <a:cxn ang="0">
                    <a:pos x="38" y="0"/>
                  </a:cxn>
                  <a:cxn ang="0">
                    <a:pos x="37" y="4"/>
                  </a:cxn>
                  <a:cxn ang="0">
                    <a:pos x="34" y="19"/>
                  </a:cxn>
                  <a:cxn ang="0">
                    <a:pos x="38" y="34"/>
                  </a:cxn>
                  <a:cxn ang="0">
                    <a:pos x="21" y="44"/>
                  </a:cxn>
                  <a:cxn ang="0">
                    <a:pos x="23" y="34"/>
                  </a:cxn>
                  <a:cxn ang="0">
                    <a:pos x="25" y="19"/>
                  </a:cxn>
                  <a:cxn ang="0">
                    <a:pos x="21" y="4"/>
                  </a:cxn>
                  <a:cxn ang="0">
                    <a:pos x="38" y="0"/>
                  </a:cxn>
                  <a:cxn ang="0">
                    <a:pos x="56" y="4"/>
                  </a:cxn>
                  <a:cxn ang="0">
                    <a:pos x="51" y="19"/>
                  </a:cxn>
                  <a:cxn ang="0">
                    <a:pos x="56" y="34"/>
                  </a:cxn>
                  <a:cxn ang="0">
                    <a:pos x="56" y="44"/>
                  </a:cxn>
                  <a:cxn ang="0">
                    <a:pos x="38" y="34"/>
                  </a:cxn>
                  <a:cxn ang="0">
                    <a:pos x="43" y="30"/>
                  </a:cxn>
                  <a:cxn ang="0">
                    <a:pos x="42" y="8"/>
                  </a:cxn>
                  <a:cxn ang="0">
                    <a:pos x="38" y="0"/>
                  </a:cxn>
                  <a:cxn ang="0">
                    <a:pos x="73" y="0"/>
                  </a:cxn>
                  <a:cxn ang="0">
                    <a:pos x="69" y="8"/>
                  </a:cxn>
                  <a:cxn ang="0">
                    <a:pos x="68" y="30"/>
                  </a:cxn>
                  <a:cxn ang="0">
                    <a:pos x="73" y="34"/>
                  </a:cxn>
                  <a:cxn ang="0">
                    <a:pos x="56" y="44"/>
                  </a:cxn>
                  <a:cxn ang="0">
                    <a:pos x="60" y="30"/>
                  </a:cxn>
                  <a:cxn ang="0">
                    <a:pos x="60" y="8"/>
                  </a:cxn>
                  <a:cxn ang="0">
                    <a:pos x="56" y="4"/>
                  </a:cxn>
                  <a:cxn ang="0">
                    <a:pos x="73" y="0"/>
                  </a:cxn>
                  <a:cxn ang="0">
                    <a:pos x="91" y="4"/>
                  </a:cxn>
                  <a:cxn ang="0">
                    <a:pos x="86" y="19"/>
                  </a:cxn>
                  <a:cxn ang="0">
                    <a:pos x="89" y="34"/>
                  </a:cxn>
                  <a:cxn ang="0">
                    <a:pos x="91" y="44"/>
                  </a:cxn>
                  <a:cxn ang="0">
                    <a:pos x="73" y="34"/>
                  </a:cxn>
                  <a:cxn ang="0">
                    <a:pos x="78" y="19"/>
                  </a:cxn>
                  <a:cxn ang="0">
                    <a:pos x="74" y="4"/>
                  </a:cxn>
                  <a:cxn ang="0">
                    <a:pos x="73" y="0"/>
                  </a:cxn>
                  <a:cxn ang="0">
                    <a:pos x="112" y="0"/>
                  </a:cxn>
                  <a:cxn ang="0">
                    <a:pos x="91" y="44"/>
                  </a:cxn>
                  <a:cxn ang="0">
                    <a:pos x="91" y="34"/>
                  </a:cxn>
                  <a:cxn ang="0">
                    <a:pos x="95" y="19"/>
                  </a:cxn>
                  <a:cxn ang="0">
                    <a:pos x="92" y="4"/>
                  </a:cxn>
                  <a:cxn ang="0">
                    <a:pos x="91" y="0"/>
                  </a:cxn>
                </a:cxnLst>
                <a:rect l="0" t="0" r="r" b="b"/>
                <a:pathLst>
                  <a:path w="112" h="44">
                    <a:moveTo>
                      <a:pt x="20" y="44"/>
                    </a:moveTo>
                    <a:cubicBezTo>
                      <a:pt x="10" y="44"/>
                      <a:pt x="6" y="38"/>
                      <a:pt x="5" y="31"/>
                    </a:cubicBezTo>
                    <a:cubicBezTo>
                      <a:pt x="0" y="0"/>
                      <a:pt x="0" y="0"/>
                      <a:pt x="0" y="0"/>
                    </a:cubicBezTo>
                    <a:cubicBezTo>
                      <a:pt x="21" y="0"/>
                      <a:pt x="21" y="0"/>
                      <a:pt x="21" y="0"/>
                    </a:cubicBezTo>
                    <a:cubicBezTo>
                      <a:pt x="21" y="4"/>
                      <a:pt x="21" y="4"/>
                      <a:pt x="21" y="4"/>
                    </a:cubicBezTo>
                    <a:cubicBezTo>
                      <a:pt x="20" y="4"/>
                      <a:pt x="20" y="4"/>
                      <a:pt x="19" y="4"/>
                    </a:cubicBezTo>
                    <a:cubicBezTo>
                      <a:pt x="16" y="4"/>
                      <a:pt x="14" y="6"/>
                      <a:pt x="15" y="8"/>
                    </a:cubicBezTo>
                    <a:cubicBezTo>
                      <a:pt x="15" y="12"/>
                      <a:pt x="16" y="15"/>
                      <a:pt x="16" y="19"/>
                    </a:cubicBezTo>
                    <a:cubicBezTo>
                      <a:pt x="17" y="23"/>
                      <a:pt x="17" y="26"/>
                      <a:pt x="18" y="30"/>
                    </a:cubicBezTo>
                    <a:cubicBezTo>
                      <a:pt x="18" y="32"/>
                      <a:pt x="19" y="33"/>
                      <a:pt x="21" y="34"/>
                    </a:cubicBezTo>
                    <a:cubicBezTo>
                      <a:pt x="21" y="44"/>
                      <a:pt x="21" y="44"/>
                      <a:pt x="21" y="44"/>
                    </a:cubicBezTo>
                    <a:lnTo>
                      <a:pt x="20" y="44"/>
                    </a:lnTo>
                    <a:close/>
                    <a:moveTo>
                      <a:pt x="21" y="0"/>
                    </a:moveTo>
                    <a:cubicBezTo>
                      <a:pt x="38" y="0"/>
                      <a:pt x="38" y="0"/>
                      <a:pt x="38" y="0"/>
                    </a:cubicBezTo>
                    <a:cubicBezTo>
                      <a:pt x="38" y="4"/>
                      <a:pt x="38" y="4"/>
                      <a:pt x="38" y="4"/>
                    </a:cubicBezTo>
                    <a:cubicBezTo>
                      <a:pt x="38" y="4"/>
                      <a:pt x="38" y="4"/>
                      <a:pt x="37" y="4"/>
                    </a:cubicBezTo>
                    <a:cubicBezTo>
                      <a:pt x="35" y="4"/>
                      <a:pt x="33" y="6"/>
                      <a:pt x="33" y="8"/>
                    </a:cubicBezTo>
                    <a:cubicBezTo>
                      <a:pt x="33" y="12"/>
                      <a:pt x="33" y="15"/>
                      <a:pt x="34" y="19"/>
                    </a:cubicBezTo>
                    <a:cubicBezTo>
                      <a:pt x="34" y="23"/>
                      <a:pt x="34" y="26"/>
                      <a:pt x="35" y="30"/>
                    </a:cubicBezTo>
                    <a:cubicBezTo>
                      <a:pt x="35" y="32"/>
                      <a:pt x="36" y="34"/>
                      <a:pt x="38" y="34"/>
                    </a:cubicBezTo>
                    <a:cubicBezTo>
                      <a:pt x="38" y="44"/>
                      <a:pt x="38" y="44"/>
                      <a:pt x="38" y="44"/>
                    </a:cubicBezTo>
                    <a:cubicBezTo>
                      <a:pt x="21" y="44"/>
                      <a:pt x="21" y="44"/>
                      <a:pt x="21" y="44"/>
                    </a:cubicBezTo>
                    <a:cubicBezTo>
                      <a:pt x="21" y="34"/>
                      <a:pt x="21" y="34"/>
                      <a:pt x="21" y="34"/>
                    </a:cubicBezTo>
                    <a:cubicBezTo>
                      <a:pt x="21" y="34"/>
                      <a:pt x="22" y="34"/>
                      <a:pt x="23" y="34"/>
                    </a:cubicBezTo>
                    <a:cubicBezTo>
                      <a:pt x="25" y="34"/>
                      <a:pt x="27" y="32"/>
                      <a:pt x="27" y="30"/>
                    </a:cubicBezTo>
                    <a:cubicBezTo>
                      <a:pt x="26" y="26"/>
                      <a:pt x="26" y="23"/>
                      <a:pt x="25" y="19"/>
                    </a:cubicBezTo>
                    <a:cubicBezTo>
                      <a:pt x="25" y="15"/>
                      <a:pt x="25" y="12"/>
                      <a:pt x="24" y="8"/>
                    </a:cubicBezTo>
                    <a:cubicBezTo>
                      <a:pt x="24" y="6"/>
                      <a:pt x="23" y="5"/>
                      <a:pt x="21" y="4"/>
                    </a:cubicBezTo>
                    <a:lnTo>
                      <a:pt x="21" y="0"/>
                    </a:lnTo>
                    <a:close/>
                    <a:moveTo>
                      <a:pt x="38" y="0"/>
                    </a:moveTo>
                    <a:cubicBezTo>
                      <a:pt x="56" y="0"/>
                      <a:pt x="56" y="0"/>
                      <a:pt x="56" y="0"/>
                    </a:cubicBezTo>
                    <a:cubicBezTo>
                      <a:pt x="56" y="4"/>
                      <a:pt x="56" y="4"/>
                      <a:pt x="56" y="4"/>
                    </a:cubicBezTo>
                    <a:cubicBezTo>
                      <a:pt x="53" y="4"/>
                      <a:pt x="51" y="6"/>
                      <a:pt x="51" y="8"/>
                    </a:cubicBezTo>
                    <a:cubicBezTo>
                      <a:pt x="51" y="12"/>
                      <a:pt x="51" y="15"/>
                      <a:pt x="51" y="19"/>
                    </a:cubicBezTo>
                    <a:cubicBezTo>
                      <a:pt x="51" y="23"/>
                      <a:pt x="51" y="26"/>
                      <a:pt x="51" y="30"/>
                    </a:cubicBezTo>
                    <a:cubicBezTo>
                      <a:pt x="51" y="32"/>
                      <a:pt x="53" y="34"/>
                      <a:pt x="56" y="34"/>
                    </a:cubicBezTo>
                    <a:cubicBezTo>
                      <a:pt x="56" y="34"/>
                      <a:pt x="56" y="34"/>
                      <a:pt x="56" y="34"/>
                    </a:cubicBezTo>
                    <a:cubicBezTo>
                      <a:pt x="56" y="44"/>
                      <a:pt x="56" y="44"/>
                      <a:pt x="56" y="44"/>
                    </a:cubicBezTo>
                    <a:cubicBezTo>
                      <a:pt x="38" y="44"/>
                      <a:pt x="38" y="44"/>
                      <a:pt x="38" y="44"/>
                    </a:cubicBezTo>
                    <a:cubicBezTo>
                      <a:pt x="38" y="34"/>
                      <a:pt x="38" y="34"/>
                      <a:pt x="38" y="34"/>
                    </a:cubicBezTo>
                    <a:cubicBezTo>
                      <a:pt x="38" y="34"/>
                      <a:pt x="39" y="34"/>
                      <a:pt x="39" y="34"/>
                    </a:cubicBezTo>
                    <a:cubicBezTo>
                      <a:pt x="42" y="34"/>
                      <a:pt x="43" y="32"/>
                      <a:pt x="43" y="30"/>
                    </a:cubicBezTo>
                    <a:cubicBezTo>
                      <a:pt x="43" y="26"/>
                      <a:pt x="43" y="23"/>
                      <a:pt x="43" y="19"/>
                    </a:cubicBezTo>
                    <a:cubicBezTo>
                      <a:pt x="43" y="15"/>
                      <a:pt x="43" y="12"/>
                      <a:pt x="42" y="8"/>
                    </a:cubicBezTo>
                    <a:cubicBezTo>
                      <a:pt x="42" y="6"/>
                      <a:pt x="40" y="4"/>
                      <a:pt x="38" y="4"/>
                    </a:cubicBezTo>
                    <a:lnTo>
                      <a:pt x="38" y="0"/>
                    </a:lnTo>
                    <a:close/>
                    <a:moveTo>
                      <a:pt x="56" y="0"/>
                    </a:moveTo>
                    <a:cubicBezTo>
                      <a:pt x="73" y="0"/>
                      <a:pt x="73" y="0"/>
                      <a:pt x="73" y="0"/>
                    </a:cubicBezTo>
                    <a:cubicBezTo>
                      <a:pt x="73" y="4"/>
                      <a:pt x="73" y="4"/>
                      <a:pt x="73" y="4"/>
                    </a:cubicBezTo>
                    <a:cubicBezTo>
                      <a:pt x="71" y="4"/>
                      <a:pt x="69" y="6"/>
                      <a:pt x="69" y="8"/>
                    </a:cubicBezTo>
                    <a:cubicBezTo>
                      <a:pt x="69" y="12"/>
                      <a:pt x="69" y="15"/>
                      <a:pt x="69" y="19"/>
                    </a:cubicBezTo>
                    <a:cubicBezTo>
                      <a:pt x="68" y="23"/>
                      <a:pt x="68" y="26"/>
                      <a:pt x="68" y="30"/>
                    </a:cubicBezTo>
                    <a:cubicBezTo>
                      <a:pt x="68" y="32"/>
                      <a:pt x="70" y="34"/>
                      <a:pt x="72" y="34"/>
                    </a:cubicBezTo>
                    <a:cubicBezTo>
                      <a:pt x="73" y="34"/>
                      <a:pt x="73" y="34"/>
                      <a:pt x="73" y="34"/>
                    </a:cubicBezTo>
                    <a:cubicBezTo>
                      <a:pt x="73" y="44"/>
                      <a:pt x="73" y="44"/>
                      <a:pt x="73" y="44"/>
                    </a:cubicBezTo>
                    <a:cubicBezTo>
                      <a:pt x="56" y="44"/>
                      <a:pt x="56" y="44"/>
                      <a:pt x="56" y="44"/>
                    </a:cubicBezTo>
                    <a:cubicBezTo>
                      <a:pt x="56" y="34"/>
                      <a:pt x="56" y="34"/>
                      <a:pt x="56" y="34"/>
                    </a:cubicBezTo>
                    <a:cubicBezTo>
                      <a:pt x="58" y="34"/>
                      <a:pt x="60" y="32"/>
                      <a:pt x="60" y="30"/>
                    </a:cubicBezTo>
                    <a:cubicBezTo>
                      <a:pt x="60" y="26"/>
                      <a:pt x="60" y="23"/>
                      <a:pt x="60" y="19"/>
                    </a:cubicBezTo>
                    <a:cubicBezTo>
                      <a:pt x="60" y="15"/>
                      <a:pt x="60" y="12"/>
                      <a:pt x="60" y="8"/>
                    </a:cubicBezTo>
                    <a:cubicBezTo>
                      <a:pt x="61" y="6"/>
                      <a:pt x="58" y="4"/>
                      <a:pt x="56" y="4"/>
                    </a:cubicBezTo>
                    <a:cubicBezTo>
                      <a:pt x="56" y="4"/>
                      <a:pt x="56" y="4"/>
                      <a:pt x="56" y="4"/>
                    </a:cubicBezTo>
                    <a:lnTo>
                      <a:pt x="56" y="0"/>
                    </a:lnTo>
                    <a:close/>
                    <a:moveTo>
                      <a:pt x="73" y="0"/>
                    </a:moveTo>
                    <a:cubicBezTo>
                      <a:pt x="91" y="0"/>
                      <a:pt x="91" y="0"/>
                      <a:pt x="91" y="0"/>
                    </a:cubicBezTo>
                    <a:cubicBezTo>
                      <a:pt x="91" y="4"/>
                      <a:pt x="91" y="4"/>
                      <a:pt x="91" y="4"/>
                    </a:cubicBezTo>
                    <a:cubicBezTo>
                      <a:pt x="89" y="5"/>
                      <a:pt x="87" y="6"/>
                      <a:pt x="87" y="8"/>
                    </a:cubicBezTo>
                    <a:cubicBezTo>
                      <a:pt x="87" y="12"/>
                      <a:pt x="86" y="15"/>
                      <a:pt x="86" y="19"/>
                    </a:cubicBezTo>
                    <a:cubicBezTo>
                      <a:pt x="86" y="23"/>
                      <a:pt x="85" y="26"/>
                      <a:pt x="85" y="30"/>
                    </a:cubicBezTo>
                    <a:cubicBezTo>
                      <a:pt x="85" y="32"/>
                      <a:pt x="86" y="34"/>
                      <a:pt x="89" y="34"/>
                    </a:cubicBezTo>
                    <a:cubicBezTo>
                      <a:pt x="89" y="34"/>
                      <a:pt x="90" y="34"/>
                      <a:pt x="91" y="34"/>
                    </a:cubicBezTo>
                    <a:cubicBezTo>
                      <a:pt x="91" y="44"/>
                      <a:pt x="91" y="44"/>
                      <a:pt x="91" y="44"/>
                    </a:cubicBezTo>
                    <a:cubicBezTo>
                      <a:pt x="73" y="44"/>
                      <a:pt x="73" y="44"/>
                      <a:pt x="73" y="44"/>
                    </a:cubicBezTo>
                    <a:cubicBezTo>
                      <a:pt x="73" y="34"/>
                      <a:pt x="73" y="34"/>
                      <a:pt x="73" y="34"/>
                    </a:cubicBezTo>
                    <a:cubicBezTo>
                      <a:pt x="75" y="34"/>
                      <a:pt x="77" y="32"/>
                      <a:pt x="77" y="30"/>
                    </a:cubicBezTo>
                    <a:cubicBezTo>
                      <a:pt x="77" y="26"/>
                      <a:pt x="77" y="23"/>
                      <a:pt x="78" y="19"/>
                    </a:cubicBezTo>
                    <a:cubicBezTo>
                      <a:pt x="78" y="15"/>
                      <a:pt x="78" y="12"/>
                      <a:pt x="79" y="8"/>
                    </a:cubicBezTo>
                    <a:cubicBezTo>
                      <a:pt x="79" y="6"/>
                      <a:pt x="77" y="4"/>
                      <a:pt x="74" y="4"/>
                    </a:cubicBezTo>
                    <a:cubicBezTo>
                      <a:pt x="74" y="4"/>
                      <a:pt x="74" y="4"/>
                      <a:pt x="73" y="4"/>
                    </a:cubicBezTo>
                    <a:lnTo>
                      <a:pt x="73" y="0"/>
                    </a:lnTo>
                    <a:close/>
                    <a:moveTo>
                      <a:pt x="91" y="0"/>
                    </a:moveTo>
                    <a:cubicBezTo>
                      <a:pt x="112" y="0"/>
                      <a:pt x="112" y="0"/>
                      <a:pt x="112" y="0"/>
                    </a:cubicBezTo>
                    <a:cubicBezTo>
                      <a:pt x="106" y="31"/>
                      <a:pt x="106" y="31"/>
                      <a:pt x="106" y="31"/>
                    </a:cubicBezTo>
                    <a:cubicBezTo>
                      <a:pt x="105" y="38"/>
                      <a:pt x="102" y="44"/>
                      <a:pt x="91" y="44"/>
                    </a:cubicBezTo>
                    <a:cubicBezTo>
                      <a:pt x="91" y="44"/>
                      <a:pt x="91" y="44"/>
                      <a:pt x="91" y="44"/>
                    </a:cubicBezTo>
                    <a:cubicBezTo>
                      <a:pt x="91" y="34"/>
                      <a:pt x="91" y="34"/>
                      <a:pt x="91" y="34"/>
                    </a:cubicBezTo>
                    <a:cubicBezTo>
                      <a:pt x="92" y="33"/>
                      <a:pt x="93" y="32"/>
                      <a:pt x="94" y="30"/>
                    </a:cubicBezTo>
                    <a:cubicBezTo>
                      <a:pt x="94" y="26"/>
                      <a:pt x="95" y="23"/>
                      <a:pt x="95" y="19"/>
                    </a:cubicBezTo>
                    <a:cubicBezTo>
                      <a:pt x="96" y="15"/>
                      <a:pt x="96" y="12"/>
                      <a:pt x="97" y="8"/>
                    </a:cubicBezTo>
                    <a:cubicBezTo>
                      <a:pt x="97" y="6"/>
                      <a:pt x="95" y="4"/>
                      <a:pt x="92" y="4"/>
                    </a:cubicBezTo>
                    <a:cubicBezTo>
                      <a:pt x="92" y="4"/>
                      <a:pt x="91" y="4"/>
                      <a:pt x="91" y="4"/>
                    </a:cubicBezTo>
                    <a:lnTo>
                      <a:pt x="91" y="0"/>
                    </a:lnTo>
                    <a:close/>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65" name="Freeform 169"/>
              <p:cNvSpPr>
                <a:spLocks noEditPoints="1"/>
              </p:cNvSpPr>
              <p:nvPr/>
            </p:nvSpPr>
            <p:spPr bwMode="auto">
              <a:xfrm>
                <a:off x="2398713" y="1749425"/>
                <a:ext cx="139700" cy="138113"/>
              </a:xfrm>
              <a:custGeom>
                <a:avLst/>
                <a:gdLst/>
                <a:ahLst/>
                <a:cxnLst>
                  <a:cxn ang="0">
                    <a:pos x="27" y="47"/>
                  </a:cxn>
                  <a:cxn ang="0">
                    <a:pos x="21" y="53"/>
                  </a:cxn>
                  <a:cxn ang="0">
                    <a:pos x="16" y="53"/>
                  </a:cxn>
                  <a:cxn ang="0">
                    <a:pos x="10" y="48"/>
                  </a:cxn>
                  <a:cxn ang="0">
                    <a:pos x="10" y="42"/>
                  </a:cxn>
                  <a:cxn ang="0">
                    <a:pos x="27" y="26"/>
                  </a:cxn>
                  <a:cxn ang="0">
                    <a:pos x="32" y="26"/>
                  </a:cxn>
                  <a:cxn ang="0">
                    <a:pos x="37" y="32"/>
                  </a:cxn>
                  <a:cxn ang="0">
                    <a:pos x="43" y="26"/>
                  </a:cxn>
                  <a:cxn ang="0">
                    <a:pos x="37" y="21"/>
                  </a:cxn>
                  <a:cxn ang="0">
                    <a:pos x="21" y="21"/>
                  </a:cxn>
                  <a:cxn ang="0">
                    <a:pos x="5" y="37"/>
                  </a:cxn>
                  <a:cxn ang="0">
                    <a:pos x="5" y="53"/>
                  </a:cxn>
                  <a:cxn ang="0">
                    <a:pos x="10" y="59"/>
                  </a:cxn>
                  <a:cxn ang="0">
                    <a:pos x="27" y="59"/>
                  </a:cxn>
                  <a:cxn ang="0">
                    <a:pos x="36" y="49"/>
                  </a:cxn>
                  <a:cxn ang="0">
                    <a:pos x="27" y="47"/>
                  </a:cxn>
                  <a:cxn ang="0">
                    <a:pos x="59" y="26"/>
                  </a:cxn>
                  <a:cxn ang="0">
                    <a:pos x="43" y="42"/>
                  </a:cxn>
                  <a:cxn ang="0">
                    <a:pos x="27" y="42"/>
                  </a:cxn>
                  <a:cxn ang="0">
                    <a:pos x="21" y="37"/>
                  </a:cxn>
                  <a:cxn ang="0">
                    <a:pos x="27" y="32"/>
                  </a:cxn>
                  <a:cxn ang="0">
                    <a:pos x="32" y="37"/>
                  </a:cxn>
                  <a:cxn ang="0">
                    <a:pos x="37" y="37"/>
                  </a:cxn>
                  <a:cxn ang="0">
                    <a:pos x="54" y="21"/>
                  </a:cxn>
                  <a:cxn ang="0">
                    <a:pos x="54" y="15"/>
                  </a:cxn>
                  <a:cxn ang="0">
                    <a:pos x="48" y="10"/>
                  </a:cxn>
                  <a:cxn ang="0">
                    <a:pos x="43" y="10"/>
                  </a:cxn>
                  <a:cxn ang="0">
                    <a:pos x="37" y="16"/>
                  </a:cxn>
                  <a:cxn ang="0">
                    <a:pos x="28" y="14"/>
                  </a:cxn>
                  <a:cxn ang="0">
                    <a:pos x="37" y="4"/>
                  </a:cxn>
                  <a:cxn ang="0">
                    <a:pos x="54" y="4"/>
                  </a:cxn>
                  <a:cxn ang="0">
                    <a:pos x="59" y="10"/>
                  </a:cxn>
                  <a:cxn ang="0">
                    <a:pos x="59" y="26"/>
                  </a:cxn>
                </a:cxnLst>
                <a:rect l="0" t="0" r="r" b="b"/>
                <a:pathLst>
                  <a:path w="64" h="63">
                    <a:moveTo>
                      <a:pt x="27" y="47"/>
                    </a:moveTo>
                    <a:cubicBezTo>
                      <a:pt x="21" y="53"/>
                      <a:pt x="21" y="53"/>
                      <a:pt x="21" y="53"/>
                    </a:cubicBezTo>
                    <a:cubicBezTo>
                      <a:pt x="20" y="55"/>
                      <a:pt x="17" y="55"/>
                      <a:pt x="16" y="53"/>
                    </a:cubicBezTo>
                    <a:cubicBezTo>
                      <a:pt x="10" y="48"/>
                      <a:pt x="10" y="48"/>
                      <a:pt x="10" y="48"/>
                    </a:cubicBezTo>
                    <a:cubicBezTo>
                      <a:pt x="9" y="46"/>
                      <a:pt x="9" y="44"/>
                      <a:pt x="10" y="42"/>
                    </a:cubicBezTo>
                    <a:cubicBezTo>
                      <a:pt x="27" y="26"/>
                      <a:pt x="27" y="26"/>
                      <a:pt x="27" y="26"/>
                    </a:cubicBezTo>
                    <a:cubicBezTo>
                      <a:pt x="28" y="25"/>
                      <a:pt x="30" y="25"/>
                      <a:pt x="32" y="26"/>
                    </a:cubicBezTo>
                    <a:cubicBezTo>
                      <a:pt x="37" y="32"/>
                      <a:pt x="37" y="32"/>
                      <a:pt x="37" y="32"/>
                    </a:cubicBezTo>
                    <a:cubicBezTo>
                      <a:pt x="43" y="26"/>
                      <a:pt x="43" y="26"/>
                      <a:pt x="43" y="26"/>
                    </a:cubicBezTo>
                    <a:cubicBezTo>
                      <a:pt x="37" y="21"/>
                      <a:pt x="37" y="21"/>
                      <a:pt x="37" y="21"/>
                    </a:cubicBezTo>
                    <a:cubicBezTo>
                      <a:pt x="33" y="16"/>
                      <a:pt x="26" y="16"/>
                      <a:pt x="21" y="21"/>
                    </a:cubicBezTo>
                    <a:cubicBezTo>
                      <a:pt x="5" y="37"/>
                      <a:pt x="5" y="37"/>
                      <a:pt x="5" y="37"/>
                    </a:cubicBezTo>
                    <a:cubicBezTo>
                      <a:pt x="0" y="41"/>
                      <a:pt x="0" y="49"/>
                      <a:pt x="5" y="53"/>
                    </a:cubicBezTo>
                    <a:cubicBezTo>
                      <a:pt x="10" y="59"/>
                      <a:pt x="10" y="59"/>
                      <a:pt x="10" y="59"/>
                    </a:cubicBezTo>
                    <a:cubicBezTo>
                      <a:pt x="15" y="63"/>
                      <a:pt x="22" y="63"/>
                      <a:pt x="27" y="59"/>
                    </a:cubicBezTo>
                    <a:cubicBezTo>
                      <a:pt x="36" y="49"/>
                      <a:pt x="36" y="49"/>
                      <a:pt x="36" y="49"/>
                    </a:cubicBezTo>
                    <a:cubicBezTo>
                      <a:pt x="33" y="50"/>
                      <a:pt x="30" y="49"/>
                      <a:pt x="27" y="47"/>
                    </a:cubicBezTo>
                    <a:moveTo>
                      <a:pt x="59" y="26"/>
                    </a:moveTo>
                    <a:cubicBezTo>
                      <a:pt x="43" y="42"/>
                      <a:pt x="43" y="42"/>
                      <a:pt x="43" y="42"/>
                    </a:cubicBezTo>
                    <a:cubicBezTo>
                      <a:pt x="38" y="47"/>
                      <a:pt x="31" y="47"/>
                      <a:pt x="27" y="42"/>
                    </a:cubicBezTo>
                    <a:cubicBezTo>
                      <a:pt x="21" y="37"/>
                      <a:pt x="21" y="37"/>
                      <a:pt x="21" y="37"/>
                    </a:cubicBezTo>
                    <a:cubicBezTo>
                      <a:pt x="27" y="32"/>
                      <a:pt x="27" y="32"/>
                      <a:pt x="27" y="32"/>
                    </a:cubicBezTo>
                    <a:cubicBezTo>
                      <a:pt x="32" y="37"/>
                      <a:pt x="32" y="37"/>
                      <a:pt x="32" y="37"/>
                    </a:cubicBezTo>
                    <a:cubicBezTo>
                      <a:pt x="33" y="38"/>
                      <a:pt x="36" y="38"/>
                      <a:pt x="37" y="37"/>
                    </a:cubicBezTo>
                    <a:cubicBezTo>
                      <a:pt x="54" y="21"/>
                      <a:pt x="54" y="21"/>
                      <a:pt x="54" y="21"/>
                    </a:cubicBezTo>
                    <a:cubicBezTo>
                      <a:pt x="55" y="19"/>
                      <a:pt x="55" y="17"/>
                      <a:pt x="54" y="15"/>
                    </a:cubicBezTo>
                    <a:cubicBezTo>
                      <a:pt x="48" y="10"/>
                      <a:pt x="48" y="10"/>
                      <a:pt x="48" y="10"/>
                    </a:cubicBezTo>
                    <a:cubicBezTo>
                      <a:pt x="47" y="8"/>
                      <a:pt x="44" y="8"/>
                      <a:pt x="43" y="10"/>
                    </a:cubicBezTo>
                    <a:cubicBezTo>
                      <a:pt x="37" y="16"/>
                      <a:pt x="37" y="16"/>
                      <a:pt x="37" y="16"/>
                    </a:cubicBezTo>
                    <a:cubicBezTo>
                      <a:pt x="34" y="14"/>
                      <a:pt x="31" y="13"/>
                      <a:pt x="28" y="14"/>
                    </a:cubicBezTo>
                    <a:cubicBezTo>
                      <a:pt x="37" y="4"/>
                      <a:pt x="37" y="4"/>
                      <a:pt x="37" y="4"/>
                    </a:cubicBezTo>
                    <a:cubicBezTo>
                      <a:pt x="42" y="0"/>
                      <a:pt x="49" y="0"/>
                      <a:pt x="54" y="4"/>
                    </a:cubicBezTo>
                    <a:cubicBezTo>
                      <a:pt x="59" y="10"/>
                      <a:pt x="59" y="10"/>
                      <a:pt x="59" y="10"/>
                    </a:cubicBezTo>
                    <a:cubicBezTo>
                      <a:pt x="64" y="14"/>
                      <a:pt x="64" y="22"/>
                      <a:pt x="59" y="26"/>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sp>
            <p:nvSpPr>
              <p:cNvPr id="266" name="Freeform 170"/>
              <p:cNvSpPr>
                <a:spLocks noEditPoints="1"/>
              </p:cNvSpPr>
              <p:nvPr/>
            </p:nvSpPr>
            <p:spPr bwMode="auto">
              <a:xfrm>
                <a:off x="3252788" y="1019175"/>
                <a:ext cx="166688" cy="166688"/>
              </a:xfrm>
              <a:custGeom>
                <a:avLst/>
                <a:gdLst/>
                <a:ahLst/>
                <a:cxnLst>
                  <a:cxn ang="0">
                    <a:pos x="54" y="38"/>
                  </a:cxn>
                  <a:cxn ang="0">
                    <a:pos x="28" y="53"/>
                  </a:cxn>
                  <a:cxn ang="0">
                    <a:pos x="28" y="23"/>
                  </a:cxn>
                  <a:cxn ang="0">
                    <a:pos x="54" y="38"/>
                  </a:cxn>
                  <a:cxn ang="0">
                    <a:pos x="76" y="38"/>
                  </a:cxn>
                  <a:cxn ang="0">
                    <a:pos x="38" y="0"/>
                  </a:cxn>
                  <a:cxn ang="0">
                    <a:pos x="0" y="38"/>
                  </a:cxn>
                  <a:cxn ang="0">
                    <a:pos x="38" y="76"/>
                  </a:cxn>
                  <a:cxn ang="0">
                    <a:pos x="76" y="38"/>
                  </a:cxn>
                </a:cxnLst>
                <a:rect l="0" t="0" r="r" b="b"/>
                <a:pathLst>
                  <a:path w="76" h="76">
                    <a:moveTo>
                      <a:pt x="54" y="38"/>
                    </a:moveTo>
                    <a:cubicBezTo>
                      <a:pt x="28" y="53"/>
                      <a:pt x="28" y="53"/>
                      <a:pt x="28" y="53"/>
                    </a:cubicBezTo>
                    <a:cubicBezTo>
                      <a:pt x="28" y="23"/>
                      <a:pt x="28" y="23"/>
                      <a:pt x="28" y="23"/>
                    </a:cubicBezTo>
                    <a:lnTo>
                      <a:pt x="54" y="38"/>
                    </a:lnTo>
                    <a:close/>
                    <a:moveTo>
                      <a:pt x="76" y="38"/>
                    </a:moveTo>
                    <a:cubicBezTo>
                      <a:pt x="76" y="17"/>
                      <a:pt x="59" y="0"/>
                      <a:pt x="38" y="0"/>
                    </a:cubicBezTo>
                    <a:cubicBezTo>
                      <a:pt x="17" y="0"/>
                      <a:pt x="0" y="17"/>
                      <a:pt x="0" y="38"/>
                    </a:cubicBezTo>
                    <a:cubicBezTo>
                      <a:pt x="0" y="59"/>
                      <a:pt x="17" y="76"/>
                      <a:pt x="38" y="76"/>
                    </a:cubicBezTo>
                    <a:cubicBezTo>
                      <a:pt x="59" y="76"/>
                      <a:pt x="76" y="59"/>
                      <a:pt x="76" y="38"/>
                    </a:cubicBezTo>
                  </a:path>
                </a:pathLst>
              </a:custGeom>
              <a:solidFill>
                <a:srgbClr val="6FADDB">
                  <a:lumMod val="40000"/>
                  <a:lumOff val="60000"/>
                </a:srgb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Roboto"/>
                </a:endParaRPr>
              </a:p>
            </p:txBody>
          </p:sp>
        </p:grpSp>
      </p:grpSp>
    </p:spTree>
    <p:extLst>
      <p:ext uri="{BB962C8B-B14F-4D97-AF65-F5344CB8AC3E}">
        <p14:creationId xmlns:p14="http://schemas.microsoft.com/office/powerpoint/2010/main" val="3801050889"/>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3494088"/>
            <a:ext cx="12436475" cy="349250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0" y="0"/>
            <a:ext cx="12436475" cy="3492500"/>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6"/>
          <p:cNvSpPr txBox="1">
            <a:spLocks/>
          </p:cNvSpPr>
          <p:nvPr/>
        </p:nvSpPr>
        <p:spPr>
          <a:xfrm>
            <a:off x="401640" y="3733701"/>
            <a:ext cx="6469060" cy="865757"/>
          </a:xfrm>
          <a:prstGeom prst="rect">
            <a:avLst/>
          </a:prstGeom>
        </p:spPr>
        <p:txBody>
          <a:bodyPr vert="horz" lIns="93260" tIns="46630" rIns="93260" bIns="466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0" normalizeH="0" baseline="0" noProof="0" dirty="0">
                <a:ln>
                  <a:noFill/>
                </a:ln>
                <a:solidFill>
                  <a:schemeClr val="accent4"/>
                </a:solidFill>
                <a:effectLst/>
                <a:uLnTx/>
                <a:uFillTx/>
                <a:latin typeface="Segoe UI Light"/>
                <a:ea typeface="+mj-ea"/>
                <a:cs typeface="+mj-cs"/>
              </a:rPr>
              <a:t>Put people at the center</a:t>
            </a:r>
          </a:p>
        </p:txBody>
      </p:sp>
      <p:sp>
        <p:nvSpPr>
          <p:cNvPr id="6" name="Rectangle 5"/>
          <p:cNvSpPr/>
          <p:nvPr/>
        </p:nvSpPr>
        <p:spPr>
          <a:xfrm>
            <a:off x="401640" y="4670348"/>
            <a:ext cx="6469060" cy="1631216"/>
          </a:xfrm>
          <a:prstGeom prst="rect">
            <a:avLst/>
          </a:prstGeom>
        </p:spPr>
        <p:txBody>
          <a:bodyPr wrap="square">
            <a:spAutoFit/>
          </a:bodyPr>
          <a:lstStyle/>
          <a:p>
            <a:pPr lvl="0" defTabSz="932688"/>
            <a:r>
              <a:rPr lang="en-US" sz="2000" kern="0" spc="20" dirty="0">
                <a:latin typeface="Segoe UI Light" panose="020B0502040204020203" pitchFamily="34" charset="0"/>
              </a:rPr>
              <a:t>Devices and device sizes come and go, within a single</a:t>
            </a:r>
            <a:r>
              <a:rPr lang="en-US" sz="2000" kern="0" dirty="0">
                <a:latin typeface="Segoe UI Light" panose="020B0502040204020203" pitchFamily="34" charset="0"/>
              </a:rPr>
              <a:t> year, you will be using multiple phones. It's more about mobility. In fact, if there's anything that is central to our </a:t>
            </a:r>
            <a:r>
              <a:rPr lang="en-US" sz="2000" kern="0" spc="10" dirty="0">
                <a:latin typeface="Segoe UI Light" panose="020B0502040204020203" pitchFamily="34" charset="0"/>
              </a:rPr>
              <a:t>vision, it's ‘don't think of the device as the center, think</a:t>
            </a:r>
            <a:r>
              <a:rPr lang="en-US" sz="2000" kern="0" dirty="0">
                <a:latin typeface="Segoe UI Light" panose="020B0502040204020203" pitchFamily="34" charset="0"/>
              </a:rPr>
              <a:t/>
            </a:r>
            <a:br>
              <a:rPr lang="en-US" sz="2000" kern="0" dirty="0">
                <a:latin typeface="Segoe UI Light" panose="020B0502040204020203" pitchFamily="34" charset="0"/>
              </a:rPr>
            </a:br>
            <a:r>
              <a:rPr lang="en-US" sz="2000" kern="0" dirty="0">
                <a:latin typeface="Segoe UI Light" panose="020B0502040204020203" pitchFamily="34" charset="0"/>
              </a:rPr>
              <a:t>of the individual, the person as the center’.</a:t>
            </a:r>
            <a:endParaRPr kumimoji="0" lang="en-US" sz="2000" b="0" i="0" u="none" strike="noStrike" kern="0" cap="none" normalizeH="0" noProof="0" dirty="0">
              <a:ln>
                <a:noFill/>
              </a:ln>
              <a:effectLst/>
              <a:uLnTx/>
              <a:uFillTx/>
              <a:latin typeface="Segoe UI Light" panose="020B0502040204020203" pitchFamily="34" charset="0"/>
            </a:endParaRPr>
          </a:p>
        </p:txBody>
      </p:sp>
      <p:sp>
        <p:nvSpPr>
          <p:cNvPr id="7" name="Rectangle 6"/>
          <p:cNvSpPr/>
          <p:nvPr/>
        </p:nvSpPr>
        <p:spPr>
          <a:xfrm>
            <a:off x="401640" y="6475446"/>
            <a:ext cx="5124624" cy="222217"/>
          </a:xfrm>
          <a:prstGeom prst="rect">
            <a:avLst/>
          </a:prstGeom>
        </p:spPr>
        <p:txBody>
          <a:bodyPr wrap="square">
            <a:spAutoFit/>
          </a:bodyPr>
          <a:lstStyle/>
          <a:p>
            <a:pPr lvl="0" defTabSz="932688"/>
            <a:r>
              <a:rPr lang="en-US" sz="816" kern="0" dirty="0">
                <a:latin typeface="Segoe UI Light" panose="020B0502040204020203" pitchFamily="34" charset="0"/>
              </a:rPr>
              <a:t>Satya Nadella, Microsoft CEO</a:t>
            </a:r>
            <a:endParaRPr kumimoji="0" lang="en-US" sz="816" b="0" i="0" u="none" strike="noStrike" kern="0" cap="none" spc="0" normalizeH="0" baseline="0" noProof="0" dirty="0">
              <a:ln>
                <a:noFill/>
              </a:ln>
              <a:effectLst/>
              <a:uLnTx/>
              <a:uFillTx/>
              <a:latin typeface="Segoe UI Light" panose="020B0502040204020203" pitchFamily="34" charset="0"/>
            </a:endParaRPr>
          </a:p>
        </p:txBody>
      </p:sp>
      <p:sp>
        <p:nvSpPr>
          <p:cNvPr id="8" name="Title 9"/>
          <p:cNvSpPr txBox="1">
            <a:spLocks/>
          </p:cNvSpPr>
          <p:nvPr/>
        </p:nvSpPr>
        <p:spPr>
          <a:xfrm>
            <a:off x="274639" y="1631950"/>
            <a:ext cx="6705597" cy="1860550"/>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293"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0" normalizeH="0" noProof="0" dirty="0">
                <a:ln w="3175">
                  <a:noFill/>
                </a:ln>
                <a:solidFill>
                  <a:srgbClr val="FFFFFF"/>
                </a:solidFill>
                <a:effectLst/>
                <a:uLnTx/>
                <a:uFillTx/>
                <a:latin typeface="Segoe UI Light"/>
                <a:ea typeface="+mn-ea"/>
                <a:cs typeface="Segoe UI" pitchFamily="34" charset="0"/>
              </a:rPr>
              <a:t>Mobile-first,</a:t>
            </a:r>
            <a:br>
              <a:rPr kumimoji="0" lang="en-US" sz="4200" b="0" i="0" u="none" strike="noStrike" kern="1200" cap="none" spc="-100" normalizeH="0" noProof="0" dirty="0">
                <a:ln w="3175">
                  <a:noFill/>
                </a:ln>
                <a:solidFill>
                  <a:srgbClr val="FFFFFF"/>
                </a:solidFill>
                <a:effectLst/>
                <a:uLnTx/>
                <a:uFillTx/>
                <a:latin typeface="Segoe UI Light"/>
                <a:ea typeface="+mn-ea"/>
                <a:cs typeface="Segoe UI" pitchFamily="34" charset="0"/>
              </a:rPr>
            </a:br>
            <a:r>
              <a:rPr kumimoji="0" lang="en-US" sz="4200" b="0" i="0" u="none" strike="noStrike" kern="1200" cap="none" spc="-100" normalizeH="0" noProof="0" dirty="0">
                <a:ln w="3175">
                  <a:noFill/>
                </a:ln>
                <a:solidFill>
                  <a:srgbClr val="FFFFFF"/>
                </a:solidFill>
                <a:effectLst/>
                <a:uLnTx/>
                <a:uFillTx/>
                <a:latin typeface="Segoe UI Light"/>
                <a:ea typeface="+mn-ea"/>
                <a:cs typeface="Segoe UI" pitchFamily="34" charset="0"/>
              </a:rPr>
              <a:t>Cloud-first</a:t>
            </a:r>
          </a:p>
        </p:txBody>
      </p:sp>
      <p:pic>
        <p:nvPicPr>
          <p:cNvPr id="3" name="Picture 2"/>
          <p:cNvPicPr>
            <a:picLocks noChangeAspect="1"/>
          </p:cNvPicPr>
          <p:nvPr/>
        </p:nvPicPr>
        <p:blipFill>
          <a:blip r:embed="rId3"/>
          <a:stretch>
            <a:fillRect/>
          </a:stretch>
        </p:blipFill>
        <p:spPr>
          <a:xfrm>
            <a:off x="9418693" y="-34"/>
            <a:ext cx="3017782" cy="6986622"/>
          </a:xfrm>
          <a:prstGeom prst="rect">
            <a:avLst/>
          </a:prstGeom>
        </p:spPr>
      </p:pic>
    </p:spTree>
    <p:extLst>
      <p:ext uri="{BB962C8B-B14F-4D97-AF65-F5344CB8AC3E}">
        <p14:creationId xmlns:p14="http://schemas.microsoft.com/office/powerpoint/2010/main" val="406268620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Rectangle 253"/>
          <p:cNvSpPr/>
          <p:nvPr/>
        </p:nvSpPr>
        <p:spPr bwMode="auto">
          <a:xfrm>
            <a:off x="0" y="0"/>
            <a:ext cx="12436475" cy="3492500"/>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8" name="Title 6"/>
          <p:cNvSpPr txBox="1">
            <a:spLocks/>
          </p:cNvSpPr>
          <p:nvPr/>
        </p:nvSpPr>
        <p:spPr>
          <a:xfrm>
            <a:off x="401640" y="3733701"/>
            <a:ext cx="6469060" cy="865757"/>
          </a:xfrm>
          <a:prstGeom prst="rect">
            <a:avLst/>
          </a:prstGeom>
        </p:spPr>
        <p:txBody>
          <a:bodyPr vert="horz" lIns="93260" tIns="46630" rIns="93260" bIns="466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lvl="0" algn="l">
              <a:defRPr/>
            </a:pPr>
            <a:r>
              <a:rPr lang="en-US" sz="4200" i="1" dirty="0">
                <a:solidFill>
                  <a:schemeClr val="accent4"/>
                </a:solidFill>
                <a:ea typeface="+mn-ea"/>
                <a:cs typeface="+mn-cs"/>
              </a:rPr>
              <a:t>trade-off</a:t>
            </a:r>
          </a:p>
        </p:txBody>
      </p:sp>
      <p:sp>
        <p:nvSpPr>
          <p:cNvPr id="249" name="Rectangle 248"/>
          <p:cNvSpPr/>
          <p:nvPr/>
        </p:nvSpPr>
        <p:spPr>
          <a:xfrm>
            <a:off x="401640" y="4670348"/>
            <a:ext cx="6469060" cy="1631216"/>
          </a:xfrm>
          <a:prstGeom prst="rect">
            <a:avLst/>
          </a:prstGeom>
        </p:spPr>
        <p:txBody>
          <a:bodyPr wrap="square">
            <a:spAutoFit/>
          </a:bodyPr>
          <a:lstStyle/>
          <a:p>
            <a:pPr lvl="0" defTabSz="932688"/>
            <a:r>
              <a:rPr lang="en-US" sz="2000" i="1" kern="0" spc="20" dirty="0">
                <a:solidFill>
                  <a:srgbClr val="FFFFFF"/>
                </a:solidFill>
                <a:latin typeface="Segoe UI Light" panose="020B0502040204020203" pitchFamily="34" charset="0"/>
              </a:rPr>
              <a:t>noun</a:t>
            </a:r>
          </a:p>
          <a:p>
            <a:pPr lvl="0" defTabSz="932688"/>
            <a:r>
              <a:rPr lang="en-US" sz="2000" kern="0" spc="20" dirty="0">
                <a:solidFill>
                  <a:srgbClr val="FFFFFF"/>
                </a:solidFill>
                <a:latin typeface="Segoe UI Light" panose="020B0502040204020203" pitchFamily="34" charset="0"/>
              </a:rPr>
              <a:t>noun: </a:t>
            </a:r>
            <a:r>
              <a:rPr lang="en-US" sz="2000" b="1" kern="0" spc="20" dirty="0">
                <a:solidFill>
                  <a:srgbClr val="FFFFFF"/>
                </a:solidFill>
              </a:rPr>
              <a:t>tradeoff</a:t>
            </a:r>
          </a:p>
          <a:p>
            <a:pPr lvl="0" defTabSz="932688"/>
            <a:r>
              <a:rPr lang="en-US" sz="2000" kern="0" spc="20" dirty="0">
                <a:solidFill>
                  <a:srgbClr val="FFFFFF"/>
                </a:solidFill>
                <a:latin typeface="Segoe UI Light" panose="020B0502040204020203" pitchFamily="34" charset="0"/>
              </a:rPr>
              <a:t>A balance achieved between two desirable but incompatible features; a compromise.</a:t>
            </a:r>
            <a:br>
              <a:rPr lang="en-US" sz="2000" kern="0" spc="20" dirty="0">
                <a:solidFill>
                  <a:srgbClr val="FFFFFF"/>
                </a:solidFill>
                <a:latin typeface="Segoe UI Light" panose="020B0502040204020203" pitchFamily="34" charset="0"/>
              </a:rPr>
            </a:br>
            <a:r>
              <a:rPr lang="en-US" sz="2000" kern="0" spc="20" dirty="0">
                <a:solidFill>
                  <a:srgbClr val="FFFFFF"/>
                </a:solidFill>
                <a:latin typeface="Segoe UI Light" panose="020B0502040204020203" pitchFamily="34" charset="0"/>
              </a:rPr>
              <a:t>"a trade-off between objectivity and relevance"</a:t>
            </a:r>
          </a:p>
        </p:txBody>
      </p:sp>
      <p:sp>
        <p:nvSpPr>
          <p:cNvPr id="250" name="Title 9"/>
          <p:cNvSpPr txBox="1">
            <a:spLocks/>
          </p:cNvSpPr>
          <p:nvPr/>
        </p:nvSpPr>
        <p:spPr>
          <a:xfrm>
            <a:off x="274639" y="1631950"/>
            <a:ext cx="6705597" cy="1860550"/>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293"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0" normalizeH="0" noProof="0" dirty="0">
                <a:ln w="3175">
                  <a:noFill/>
                </a:ln>
                <a:solidFill>
                  <a:srgbClr val="FFFFFF"/>
                </a:solidFill>
                <a:effectLst/>
                <a:uLnTx/>
                <a:uFillTx/>
                <a:latin typeface="Segoe UI Light"/>
                <a:ea typeface="+mn-ea"/>
                <a:cs typeface="Segoe UI" pitchFamily="34" charset="0"/>
              </a:rPr>
              <a:t>The mobile</a:t>
            </a:r>
            <a:br>
              <a:rPr kumimoji="0" lang="en-US" sz="4200" b="0" i="0" u="none" strike="noStrike" kern="1200" cap="none" spc="-100" normalizeH="0" noProof="0" dirty="0">
                <a:ln w="3175">
                  <a:noFill/>
                </a:ln>
                <a:solidFill>
                  <a:srgbClr val="FFFFFF"/>
                </a:solidFill>
                <a:effectLst/>
                <a:uLnTx/>
                <a:uFillTx/>
                <a:latin typeface="Segoe UI Light"/>
                <a:ea typeface="+mn-ea"/>
                <a:cs typeface="Segoe UI" pitchFamily="34" charset="0"/>
              </a:rPr>
            </a:br>
            <a:r>
              <a:rPr kumimoji="0" lang="en-US" sz="4200" b="0" i="0" u="none" strike="noStrike" kern="1200" cap="none" spc="-100" normalizeH="0" noProof="0" dirty="0">
                <a:ln w="3175">
                  <a:noFill/>
                </a:ln>
                <a:solidFill>
                  <a:srgbClr val="FFFFFF"/>
                </a:solidFill>
                <a:effectLst/>
                <a:uLnTx/>
                <a:uFillTx/>
                <a:latin typeface="Segoe UI Light"/>
                <a:ea typeface="+mn-ea"/>
                <a:cs typeface="Segoe UI" pitchFamily="34" charset="0"/>
              </a:rPr>
              <a:t>app dilemma</a:t>
            </a:r>
          </a:p>
        </p:txBody>
      </p:sp>
      <p:sp>
        <p:nvSpPr>
          <p:cNvPr id="40" name="Rounded Rectangle 39"/>
          <p:cNvSpPr/>
          <p:nvPr/>
        </p:nvSpPr>
        <p:spPr>
          <a:xfrm rot="16200000">
            <a:off x="7268588" y="577410"/>
            <a:ext cx="3644855" cy="5831768"/>
          </a:xfrm>
          <a:prstGeom prst="roundRect">
            <a:avLst>
              <a:gd name="adj" fmla="val 2953"/>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41" name="Rounded Rectangle 40"/>
          <p:cNvSpPr/>
          <p:nvPr/>
        </p:nvSpPr>
        <p:spPr>
          <a:xfrm rot="16200000">
            <a:off x="5893958" y="3441224"/>
            <a:ext cx="1249664" cy="104139"/>
          </a:xfrm>
          <a:prstGeom prst="roundRect">
            <a:avLst/>
          </a:prstGeom>
          <a:solidFill>
            <a:srgbClr val="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42" name="Rounded Rectangle 41"/>
          <p:cNvSpPr/>
          <p:nvPr/>
        </p:nvSpPr>
        <p:spPr>
          <a:xfrm rot="16200000">
            <a:off x="11277929" y="3232126"/>
            <a:ext cx="728971" cy="312417"/>
          </a:xfrm>
          <a:prstGeom prst="roundRect">
            <a:avLst/>
          </a:prstGeom>
          <a:solidFill>
            <a:srgbClr val="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43" name="Rectangle 42"/>
          <p:cNvSpPr/>
          <p:nvPr/>
        </p:nvSpPr>
        <p:spPr>
          <a:xfrm rot="16200000">
            <a:off x="7362985" y="1284566"/>
            <a:ext cx="3296123" cy="4426233"/>
          </a:xfrm>
          <a:prstGeom prst="rect">
            <a:avLst/>
          </a:prstGeom>
          <a:solidFill>
            <a:srgbClr val="0070C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pic>
        <p:nvPicPr>
          <p:cNvPr id="3" name="Picture 2"/>
          <p:cNvPicPr>
            <a:picLocks noChangeAspect="1"/>
          </p:cNvPicPr>
          <p:nvPr/>
        </p:nvPicPr>
        <p:blipFill>
          <a:blip r:embed="rId3"/>
          <a:stretch>
            <a:fillRect/>
          </a:stretch>
        </p:blipFill>
        <p:spPr>
          <a:xfrm>
            <a:off x="6821040" y="2002020"/>
            <a:ext cx="4380012" cy="3091474"/>
          </a:xfrm>
          <a:prstGeom prst="rect">
            <a:avLst/>
          </a:prstGeom>
        </p:spPr>
      </p:pic>
    </p:spTree>
    <p:extLst>
      <p:ext uri="{BB962C8B-B14F-4D97-AF65-F5344CB8AC3E}">
        <p14:creationId xmlns:p14="http://schemas.microsoft.com/office/powerpoint/2010/main" val="295805223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40" y="294942"/>
            <a:ext cx="11889564" cy="916534"/>
          </a:xfrm>
          <a:prstGeom prst="rect">
            <a:avLst/>
          </a:prstGeom>
        </p:spPr>
        <p:txBody>
          <a:bodyPr/>
          <a:lst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a:lstStyle>
          <a:p>
            <a:r>
              <a:rPr lang="de-DE" dirty="0">
                <a:solidFill>
                  <a:schemeClr val="tx2"/>
                </a:solidFill>
              </a:rPr>
              <a:t>Mobile approaches</a:t>
            </a:r>
          </a:p>
        </p:txBody>
      </p:sp>
      <p:grpSp>
        <p:nvGrpSpPr>
          <p:cNvPr id="27" name="Group 26"/>
          <p:cNvGrpSpPr/>
          <p:nvPr/>
        </p:nvGrpSpPr>
        <p:grpSpPr>
          <a:xfrm>
            <a:off x="1791370" y="2016186"/>
            <a:ext cx="2910254" cy="1934308"/>
            <a:chOff x="866701" y="4494670"/>
            <a:chExt cx="6070452" cy="4034741"/>
          </a:xfrm>
        </p:grpSpPr>
        <p:pic>
          <p:nvPicPr>
            <p:cNvPr id="28" name="Picture 27" descr="Browser.pn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6701" y="4494670"/>
              <a:ext cx="6070452" cy="4034741"/>
            </a:xfrm>
            <a:prstGeom prst="rect">
              <a:avLst/>
            </a:prstGeom>
          </p:spPr>
        </p:pic>
        <p:sp>
          <p:nvSpPr>
            <p:cNvPr id="29" name="Rounded Rectangle 28"/>
            <p:cNvSpPr/>
            <p:nvPr/>
          </p:nvSpPr>
          <p:spPr>
            <a:xfrm>
              <a:off x="1712331" y="6573188"/>
              <a:ext cx="4572000" cy="1061584"/>
            </a:xfrm>
            <a:prstGeom prst="roundRect">
              <a:avLst/>
            </a:prstGeom>
            <a:solidFill>
              <a:sysClr val="window" lastClr="FFFFFF"/>
            </a:solidFill>
            <a:ln w="3175" cap="flat" cmpd="sng" algn="ctr">
              <a:solidFill>
                <a:sysClr val="window" lastClr="FFFFFF">
                  <a:lumMod val="50000"/>
                </a:sysClr>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50000"/>
                    </a:prstClr>
                  </a:solidFill>
                  <a:effectLst/>
                  <a:uLnTx/>
                  <a:uFillTx/>
                  <a:latin typeface="Segoe UI Semilight" charset="0"/>
                  <a:ea typeface="Segoe UI Semilight" charset="0"/>
                  <a:cs typeface="Segoe UI Semilight" charset="0"/>
                </a:rPr>
                <a:t>HTML 5</a:t>
              </a:r>
            </a:p>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lumMod val="50000"/>
                    </a:prstClr>
                  </a:solidFill>
                  <a:effectLst/>
                  <a:uLnTx/>
                  <a:uFillTx/>
                  <a:latin typeface="Segoe UI Semilight" charset="0"/>
                  <a:ea typeface="Segoe UI Semilight" charset="0"/>
                  <a:cs typeface="Segoe UI Semilight" charset="0"/>
                </a:rPr>
                <a:t>JavaScript/</a:t>
              </a:r>
              <a:r>
                <a:rPr kumimoji="0" lang="en-US" sz="1200" b="0" i="0" u="none" strike="noStrike" kern="0" cap="none" spc="0" normalizeH="0" baseline="0" noProof="0" dirty="0" err="1">
                  <a:ln>
                    <a:noFill/>
                  </a:ln>
                  <a:solidFill>
                    <a:prstClr val="white">
                      <a:lumMod val="50000"/>
                    </a:prstClr>
                  </a:solidFill>
                  <a:effectLst/>
                  <a:uLnTx/>
                  <a:uFillTx/>
                  <a:latin typeface="Segoe UI Semilight" charset="0"/>
                  <a:ea typeface="Segoe UI Semilight" charset="0"/>
                  <a:cs typeface="Segoe UI Semilight" charset="0"/>
                </a:rPr>
                <a:t>TypeScript</a:t>
              </a:r>
              <a:endParaRPr kumimoji="0" lang="en-US" sz="1200" b="0" i="0" u="none" strike="noStrike" kern="0" cap="none" spc="0" normalizeH="0" baseline="0" noProof="0" dirty="0">
                <a:ln>
                  <a:noFill/>
                </a:ln>
                <a:solidFill>
                  <a:prstClr val="white">
                    <a:lumMod val="50000"/>
                  </a:prstClr>
                </a:solidFill>
                <a:effectLst/>
                <a:uLnTx/>
                <a:uFillTx/>
                <a:latin typeface="Segoe UI Semilight" charset="0"/>
                <a:ea typeface="Segoe UI Semilight" charset="0"/>
                <a:cs typeface="Segoe UI Semilight" charset="0"/>
              </a:endParaRPr>
            </a:p>
          </p:txBody>
        </p: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17408" y="5874710"/>
              <a:ext cx="473055" cy="473055"/>
            </a:xfrm>
            <a:prstGeom prst="rect">
              <a:avLst/>
            </a:prstGeom>
          </p:spPr>
        </p:pic>
        <p:pic>
          <p:nvPicPr>
            <p:cNvPr id="31" name="Picture 3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89962" y="5902906"/>
              <a:ext cx="448186" cy="456579"/>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435035" y="5891264"/>
              <a:ext cx="456579" cy="456579"/>
            </a:xfrm>
            <a:prstGeom prst="rect">
              <a:avLst/>
            </a:prstGeom>
          </p:spPr>
        </p:pic>
        <p:pic>
          <p:nvPicPr>
            <p:cNvPr id="33" name="Picture 3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168229" y="5911760"/>
              <a:ext cx="420533" cy="455207"/>
            </a:xfrm>
            <a:prstGeom prst="rect">
              <a:avLst/>
            </a:prstGeom>
          </p:spPr>
        </p:pic>
      </p:grpSp>
      <p:sp>
        <p:nvSpPr>
          <p:cNvPr id="34" name="Title 1"/>
          <p:cNvSpPr txBox="1">
            <a:spLocks/>
          </p:cNvSpPr>
          <p:nvPr/>
        </p:nvSpPr>
        <p:spPr>
          <a:xfrm>
            <a:off x="1864054" y="1435894"/>
            <a:ext cx="2698235" cy="48512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ea typeface="Segoe UI" charset="0"/>
                <a:cs typeface="Segoe UI Semilight"/>
              </a:rPr>
              <a:t>Hybrid and Web</a:t>
            </a:r>
          </a:p>
        </p:txBody>
      </p:sp>
      <p:sp>
        <p:nvSpPr>
          <p:cNvPr id="36" name="Title 1"/>
          <p:cNvSpPr txBox="1">
            <a:spLocks/>
          </p:cNvSpPr>
          <p:nvPr/>
        </p:nvSpPr>
        <p:spPr>
          <a:xfrm>
            <a:off x="5028335" y="1435894"/>
            <a:ext cx="2755935" cy="48512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ea typeface="Segoe UI" charset="0"/>
                <a:cs typeface="Segoe UI Semilight"/>
              </a:rPr>
              <a:t>Platform Silos</a:t>
            </a:r>
          </a:p>
        </p:txBody>
      </p:sp>
      <p:pic>
        <p:nvPicPr>
          <p:cNvPr id="38" name="Picture 3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83902" y="2178335"/>
            <a:ext cx="908798" cy="1608502"/>
          </a:xfrm>
          <a:prstGeom prst="rect">
            <a:avLst/>
          </a:prstGeom>
        </p:spPr>
      </p:pic>
      <p:sp>
        <p:nvSpPr>
          <p:cNvPr id="39" name="Rectangle 38"/>
          <p:cNvSpPr/>
          <p:nvPr/>
        </p:nvSpPr>
        <p:spPr>
          <a:xfrm>
            <a:off x="6093011" y="2339868"/>
            <a:ext cx="690579" cy="1256738"/>
          </a:xfrm>
          <a:prstGeom prst="rect">
            <a:avLst/>
          </a:prstGeom>
          <a:solidFill>
            <a:srgbClr val="00ADEF"/>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550" b="0" i="0" u="none" strike="noStrike" kern="0" cap="none" spc="0" normalizeH="0" baseline="0" noProof="0" dirty="0">
                <a:ln>
                  <a:noFill/>
                </a:ln>
                <a:solidFill>
                  <a:prstClr val="white"/>
                </a:solidFill>
                <a:effectLst/>
                <a:uLnTx/>
                <a:uFillTx/>
                <a:latin typeface="Calibri"/>
                <a:ea typeface="+mn-ea"/>
                <a:cs typeface="+mn-cs"/>
              </a:rPr>
              <a:t> </a:t>
            </a:r>
          </a:p>
        </p:txBody>
      </p:sp>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93535" y="2172039"/>
            <a:ext cx="807953" cy="1590490"/>
          </a:xfrm>
          <a:prstGeom prst="rect">
            <a:avLst/>
          </a:prstGeom>
        </p:spPr>
      </p:pic>
      <p:sp>
        <p:nvSpPr>
          <p:cNvPr id="41" name="Rectangle 40"/>
          <p:cNvSpPr/>
          <p:nvPr/>
        </p:nvSpPr>
        <p:spPr>
          <a:xfrm>
            <a:off x="7037113" y="2310871"/>
            <a:ext cx="718431" cy="1278873"/>
          </a:xfrm>
          <a:prstGeom prst="rect">
            <a:avLst/>
          </a:prstGeom>
          <a:solidFill>
            <a:srgbClr val="90C862"/>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550" b="0" i="0" u="none" strike="noStrike" kern="0" cap="none" spc="0" normalizeH="0" baseline="0" noProof="0">
              <a:ln>
                <a:noFill/>
              </a:ln>
              <a:solidFill>
                <a:prstClr val="white"/>
              </a:solidFill>
              <a:effectLst/>
              <a:uLnTx/>
              <a:uFillTx/>
              <a:latin typeface="Calibri"/>
              <a:ea typeface="+mn-ea"/>
              <a:cs typeface="+mn-cs"/>
            </a:endParaRPr>
          </a:p>
        </p:txBody>
      </p:sp>
      <p:pic>
        <p:nvPicPr>
          <p:cNvPr id="42" name="Picture 4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45554" y="2157483"/>
            <a:ext cx="885657" cy="1647733"/>
          </a:xfrm>
          <a:prstGeom prst="rect">
            <a:avLst/>
          </a:prstGeom>
        </p:spPr>
      </p:pic>
      <p:sp>
        <p:nvSpPr>
          <p:cNvPr id="43" name="Rectangle 42"/>
          <p:cNvSpPr/>
          <p:nvPr/>
        </p:nvSpPr>
        <p:spPr>
          <a:xfrm>
            <a:off x="5152339" y="2374738"/>
            <a:ext cx="678012" cy="1204411"/>
          </a:xfrm>
          <a:prstGeom prst="rect">
            <a:avLst/>
          </a:prstGeom>
          <a:solidFill>
            <a:srgbClr val="8E60A0"/>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550" b="0" i="0" u="none" strike="noStrike" kern="0" cap="none" spc="0" normalizeH="0" baseline="0" noProof="0" dirty="0">
                <a:ln>
                  <a:noFill/>
                </a:ln>
                <a:solidFill>
                  <a:prstClr val="white"/>
                </a:solidFill>
                <a:effectLst/>
                <a:uLnTx/>
                <a:uFillTx/>
                <a:latin typeface="Calibri"/>
                <a:ea typeface="+mn-ea"/>
                <a:cs typeface="+mn-cs"/>
              </a:rPr>
              <a:t> </a:t>
            </a:r>
          </a:p>
        </p:txBody>
      </p:sp>
      <p:pic>
        <p:nvPicPr>
          <p:cNvPr id="44" name="Picture 4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304632" y="2566163"/>
            <a:ext cx="188027" cy="220072"/>
          </a:xfrm>
          <a:prstGeom prst="rect">
            <a:avLst/>
          </a:prstGeom>
        </p:spPr>
      </p:pic>
      <p:pic>
        <p:nvPicPr>
          <p:cNvPr id="45" name="Picture 4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346087" y="2578120"/>
            <a:ext cx="193618" cy="196159"/>
          </a:xfrm>
          <a:prstGeom prst="rect">
            <a:avLst/>
          </a:prstGeom>
        </p:spPr>
      </p:pic>
      <p:sp>
        <p:nvSpPr>
          <p:cNvPr id="47" name="Rounded Rectangle 46"/>
          <p:cNvSpPr/>
          <p:nvPr/>
        </p:nvSpPr>
        <p:spPr>
          <a:xfrm>
            <a:off x="5192024" y="2976349"/>
            <a:ext cx="594872" cy="255775"/>
          </a:xfrm>
          <a:prstGeom prst="roundRect">
            <a:avLst/>
          </a:prstGeom>
          <a:solidFill>
            <a:srgbClr val="8E60A0">
              <a:alpha val="80000"/>
            </a:srgbClr>
          </a:solidFill>
          <a:ln w="3175" cap="flat" cmpd="sng" algn="ctr">
            <a:solidFill>
              <a:sysClr val="window" lastClr="FFFFFF"/>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prstClr val="white"/>
                </a:solidFill>
                <a:effectLst/>
                <a:uLnTx/>
                <a:uFillTx/>
                <a:latin typeface="Segoe UI Semilight" charset="0"/>
                <a:ea typeface="Segoe UI Semilight" charset="0"/>
                <a:cs typeface="Segoe UI Semilight" charset="0"/>
              </a:rPr>
              <a:t>Obj</a:t>
            </a:r>
            <a:r>
              <a:rPr kumimoji="0" lang="en-US" sz="1200" b="0" i="0" u="none" strike="noStrike" kern="0" cap="none" spc="0" normalizeH="0" baseline="0" noProof="0" dirty="0">
                <a:ln>
                  <a:noFill/>
                </a:ln>
                <a:solidFill>
                  <a:prstClr val="white"/>
                </a:solidFill>
                <a:effectLst/>
                <a:uLnTx/>
                <a:uFillTx/>
                <a:latin typeface="Segoe UI Semilight" charset="0"/>
                <a:ea typeface="Segoe UI Semilight" charset="0"/>
                <a:cs typeface="Segoe UI Semilight" charset="0"/>
              </a:rPr>
              <a:t> C</a:t>
            </a:r>
          </a:p>
        </p:txBody>
      </p:sp>
      <p:sp>
        <p:nvSpPr>
          <p:cNvPr id="48" name="Rounded Rectangle 47"/>
          <p:cNvSpPr/>
          <p:nvPr/>
        </p:nvSpPr>
        <p:spPr>
          <a:xfrm>
            <a:off x="6152247" y="2976349"/>
            <a:ext cx="594872" cy="255775"/>
          </a:xfrm>
          <a:prstGeom prst="roundRect">
            <a:avLst/>
          </a:prstGeom>
          <a:solidFill>
            <a:srgbClr val="00ADEF">
              <a:alpha val="80000"/>
            </a:srgbClr>
          </a:solidFill>
          <a:ln w="3175" cap="flat" cmpd="sng" algn="ctr">
            <a:solidFill>
              <a:sysClr val="window" lastClr="FFFFFF"/>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light" charset="0"/>
                <a:ea typeface="Segoe UI Semilight" charset="0"/>
                <a:cs typeface="Segoe UI Semilight" charset="0"/>
              </a:rPr>
              <a:t>C#</a:t>
            </a:r>
            <a:endParaRPr kumimoji="0" lang="en-US" sz="1200" b="0" i="0" u="none" strike="noStrike" kern="0" cap="none" spc="0" normalizeH="0" baseline="0" noProof="0" dirty="0">
              <a:ln>
                <a:noFill/>
              </a:ln>
              <a:solidFill>
                <a:prstClr val="white"/>
              </a:solidFill>
              <a:effectLst/>
              <a:uLnTx/>
              <a:uFillTx/>
              <a:latin typeface="Segoe UI Semilight" charset="0"/>
              <a:ea typeface="Segoe UI Semilight" charset="0"/>
              <a:cs typeface="Segoe UI Semilight" charset="0"/>
            </a:endParaRPr>
          </a:p>
        </p:txBody>
      </p:sp>
      <p:sp>
        <p:nvSpPr>
          <p:cNvPr id="49" name="Rounded Rectangle 48"/>
          <p:cNvSpPr/>
          <p:nvPr/>
        </p:nvSpPr>
        <p:spPr>
          <a:xfrm>
            <a:off x="7085577" y="2976349"/>
            <a:ext cx="594872" cy="255775"/>
          </a:xfrm>
          <a:prstGeom prst="roundRect">
            <a:avLst/>
          </a:prstGeom>
          <a:solidFill>
            <a:srgbClr val="90C862">
              <a:alpha val="80000"/>
            </a:srgbClr>
          </a:solidFill>
          <a:ln w="3175" cap="flat" cmpd="sng" algn="ctr">
            <a:solidFill>
              <a:sysClr val="window" lastClr="FFFFFF"/>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Semilight" charset="0"/>
                <a:ea typeface="Segoe UI Semilight" charset="0"/>
                <a:cs typeface="Segoe UI Semilight" charset="0"/>
              </a:rPr>
              <a:t>Java</a:t>
            </a:r>
          </a:p>
        </p:txBody>
      </p:sp>
      <p:sp>
        <p:nvSpPr>
          <p:cNvPr id="50" name="Title 1"/>
          <p:cNvSpPr txBox="1">
            <a:spLocks/>
          </p:cNvSpPr>
          <p:nvPr/>
        </p:nvSpPr>
        <p:spPr>
          <a:xfrm>
            <a:off x="8339394" y="1435894"/>
            <a:ext cx="2908043" cy="485126"/>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000" dirty="0">
                <a:ea typeface="Segoe UI" charset="0"/>
                <a:cs typeface="Segoe UI Semilight"/>
              </a:rPr>
              <a:t>Cross-Platform Native</a:t>
            </a:r>
          </a:p>
        </p:txBody>
      </p:sp>
      <p:pic>
        <p:nvPicPr>
          <p:cNvPr id="52" name="Picture 5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313741" y="2178335"/>
            <a:ext cx="908798" cy="1608501"/>
          </a:xfrm>
          <a:prstGeom prst="rect">
            <a:avLst/>
          </a:prstGeom>
        </p:spPr>
      </p:pic>
      <p:sp>
        <p:nvSpPr>
          <p:cNvPr id="53" name="Rectangle 52"/>
          <p:cNvSpPr/>
          <p:nvPr/>
        </p:nvSpPr>
        <p:spPr>
          <a:xfrm>
            <a:off x="9422851" y="2339868"/>
            <a:ext cx="690579" cy="1256738"/>
          </a:xfrm>
          <a:prstGeom prst="rect">
            <a:avLst/>
          </a:prstGeom>
          <a:solidFill>
            <a:srgbClr val="19BDFB"/>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550" b="0" i="0" u="none" strike="noStrike" kern="0" cap="none" spc="0" normalizeH="0" baseline="0" noProof="0" dirty="0">
                <a:ln>
                  <a:noFill/>
                </a:ln>
                <a:solidFill>
                  <a:prstClr val="white"/>
                </a:solidFill>
                <a:effectLst/>
                <a:uLnTx/>
                <a:uFillTx/>
                <a:latin typeface="Calibri"/>
                <a:ea typeface="+mn-ea"/>
                <a:cs typeface="+mn-cs"/>
              </a:rPr>
              <a:t> </a:t>
            </a:r>
          </a:p>
        </p:txBody>
      </p:sp>
      <p:pic>
        <p:nvPicPr>
          <p:cNvPr id="54" name="Picture 5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332705" y="2172039"/>
            <a:ext cx="807953" cy="1590490"/>
          </a:xfrm>
          <a:prstGeom prst="rect">
            <a:avLst/>
          </a:prstGeom>
        </p:spPr>
      </p:pic>
      <p:sp>
        <p:nvSpPr>
          <p:cNvPr id="55" name="Rectangle 54"/>
          <p:cNvSpPr/>
          <p:nvPr/>
        </p:nvSpPr>
        <p:spPr>
          <a:xfrm>
            <a:off x="10376283" y="2310871"/>
            <a:ext cx="718431" cy="1278873"/>
          </a:xfrm>
          <a:prstGeom prst="rect">
            <a:avLst/>
          </a:prstGeom>
          <a:solidFill>
            <a:srgbClr val="19BDFB"/>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endParaRPr kumimoji="0" lang="en-US" sz="550" b="0" i="0" u="none" strike="noStrike" kern="0" cap="none" spc="0" normalizeH="0" baseline="0" noProof="0">
              <a:ln>
                <a:noFill/>
              </a:ln>
              <a:solidFill>
                <a:prstClr val="white"/>
              </a:solidFill>
              <a:effectLst/>
              <a:uLnTx/>
              <a:uFillTx/>
              <a:latin typeface="Calibri"/>
              <a:ea typeface="+mn-ea"/>
              <a:cs typeface="+mn-cs"/>
            </a:endParaRPr>
          </a:p>
        </p:txBody>
      </p:sp>
      <p:pic>
        <p:nvPicPr>
          <p:cNvPr id="56" name="Picture 5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84724" y="2157483"/>
            <a:ext cx="885657" cy="1647733"/>
          </a:xfrm>
          <a:prstGeom prst="rect">
            <a:avLst/>
          </a:prstGeom>
        </p:spPr>
      </p:pic>
      <p:sp>
        <p:nvSpPr>
          <p:cNvPr id="57" name="Rectangle 56"/>
          <p:cNvSpPr/>
          <p:nvPr/>
        </p:nvSpPr>
        <p:spPr>
          <a:xfrm>
            <a:off x="8491509" y="2374738"/>
            <a:ext cx="678012" cy="1204411"/>
          </a:xfrm>
          <a:prstGeom prst="rect">
            <a:avLst/>
          </a:prstGeom>
          <a:solidFill>
            <a:srgbClr val="19BDFB"/>
          </a:solidFill>
          <a:ln w="12700"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550" b="0" i="0" u="none" strike="noStrike" kern="0" cap="none" spc="0" normalizeH="0" baseline="0" noProof="0" dirty="0">
                <a:ln>
                  <a:noFill/>
                </a:ln>
                <a:solidFill>
                  <a:prstClr val="white"/>
                </a:solidFill>
                <a:effectLst/>
                <a:uLnTx/>
                <a:uFillTx/>
                <a:latin typeface="Calibri"/>
                <a:ea typeface="+mn-ea"/>
                <a:cs typeface="+mn-cs"/>
              </a:rPr>
              <a:t> </a:t>
            </a:r>
          </a:p>
        </p:txBody>
      </p:sp>
      <p:pic>
        <p:nvPicPr>
          <p:cNvPr id="58" name="Picture 5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643802" y="2572317"/>
            <a:ext cx="188027" cy="220072"/>
          </a:xfrm>
          <a:prstGeom prst="rect">
            <a:avLst/>
          </a:prstGeom>
        </p:spPr>
      </p:pic>
      <p:pic>
        <p:nvPicPr>
          <p:cNvPr id="59" name="Picture 5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675926" y="2584274"/>
            <a:ext cx="193618" cy="196159"/>
          </a:xfrm>
          <a:prstGeom prst="rect">
            <a:avLst/>
          </a:prstGeom>
        </p:spPr>
      </p:pic>
      <p:sp>
        <p:nvSpPr>
          <p:cNvPr id="61" name="Rounded Rectangle 60"/>
          <p:cNvSpPr/>
          <p:nvPr/>
        </p:nvSpPr>
        <p:spPr>
          <a:xfrm>
            <a:off x="8624204" y="2950973"/>
            <a:ext cx="2358404" cy="270358"/>
          </a:xfrm>
          <a:prstGeom prst="roundRect">
            <a:avLst/>
          </a:prstGeom>
          <a:solidFill>
            <a:schemeClr val="accent2"/>
          </a:solidFill>
          <a:ln w="3175" cap="flat" cmpd="sng" algn="ctr">
            <a:solidFill>
              <a:srgbClr val="FFFFFF"/>
            </a:solid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Semilight" charset="0"/>
                <a:ea typeface="Segoe UI Semilight" charset="0"/>
                <a:cs typeface="Segoe UI Semilight" charset="0"/>
              </a:rPr>
              <a:t>Shared Code</a:t>
            </a:r>
          </a:p>
        </p:txBody>
      </p:sp>
      <p:graphicFrame>
        <p:nvGraphicFramePr>
          <p:cNvPr id="62" name="Table 61"/>
          <p:cNvGraphicFramePr>
            <a:graphicFrameLocks noGrp="1"/>
          </p:cNvGraphicFramePr>
          <p:nvPr>
            <p:extLst>
              <p:ext uri="{D42A27DB-BD31-4B8C-83A1-F6EECF244321}">
                <p14:modId xmlns:p14="http://schemas.microsoft.com/office/powerpoint/2010/main" val="3298124942"/>
              </p:ext>
            </p:extLst>
          </p:nvPr>
        </p:nvGraphicFramePr>
        <p:xfrm>
          <a:off x="1562156" y="4394392"/>
          <a:ext cx="9761481" cy="1842102"/>
        </p:xfrm>
        <a:graphic>
          <a:graphicData uri="http://schemas.openxmlformats.org/drawingml/2006/table">
            <a:tbl>
              <a:tblPr firstRow="1" bandRow="1"/>
              <a:tblGrid>
                <a:gridCol w="3253827">
                  <a:extLst>
                    <a:ext uri="{9D8B030D-6E8A-4147-A177-3AD203B41FA5}">
                      <a16:colId xmlns:a16="http://schemas.microsoft.com/office/drawing/2014/main" xmlns="" val="20000"/>
                    </a:ext>
                  </a:extLst>
                </a:gridCol>
                <a:gridCol w="3253827">
                  <a:extLst>
                    <a:ext uri="{9D8B030D-6E8A-4147-A177-3AD203B41FA5}">
                      <a16:colId xmlns:a16="http://schemas.microsoft.com/office/drawing/2014/main" xmlns="" val="20001"/>
                    </a:ext>
                  </a:extLst>
                </a:gridCol>
                <a:gridCol w="3253827">
                  <a:extLst>
                    <a:ext uri="{9D8B030D-6E8A-4147-A177-3AD203B41FA5}">
                      <a16:colId xmlns:a16="http://schemas.microsoft.com/office/drawing/2014/main" xmlns="" val="20002"/>
                    </a:ext>
                  </a:extLst>
                </a:gridCol>
              </a:tblGrid>
              <a:tr h="614034">
                <a:tc>
                  <a:txBody>
                    <a:bodyPr/>
                    <a:lstStyle>
                      <a:lvl1pPr marL="0" algn="l" defTabSz="931710" rtl="0" eaLnBrk="1" latinLnBrk="0" hangingPunct="1">
                        <a:defRPr sz="1798" kern="1200">
                          <a:solidFill>
                            <a:schemeClr val="tx1"/>
                          </a:solidFill>
                          <a:latin typeface="Calibri"/>
                        </a:defRPr>
                      </a:lvl1pPr>
                      <a:lvl2pPr marL="465855" algn="l" defTabSz="931710" rtl="0" eaLnBrk="1" latinLnBrk="0" hangingPunct="1">
                        <a:defRPr sz="1798" kern="1200">
                          <a:solidFill>
                            <a:schemeClr val="tx1"/>
                          </a:solidFill>
                          <a:latin typeface="Calibri"/>
                        </a:defRPr>
                      </a:lvl2pPr>
                      <a:lvl3pPr marL="931710" algn="l" defTabSz="931710" rtl="0" eaLnBrk="1" latinLnBrk="0" hangingPunct="1">
                        <a:defRPr sz="1798" kern="1200">
                          <a:solidFill>
                            <a:schemeClr val="tx1"/>
                          </a:solidFill>
                          <a:latin typeface="Calibri"/>
                        </a:defRPr>
                      </a:lvl3pPr>
                      <a:lvl4pPr marL="1397566" algn="l" defTabSz="931710" rtl="0" eaLnBrk="1" latinLnBrk="0" hangingPunct="1">
                        <a:defRPr sz="1798" kern="1200">
                          <a:solidFill>
                            <a:schemeClr val="tx1"/>
                          </a:solidFill>
                          <a:latin typeface="Calibri"/>
                        </a:defRPr>
                      </a:lvl4pPr>
                      <a:lvl5pPr marL="1863421" algn="l" defTabSz="931710" rtl="0" eaLnBrk="1" latinLnBrk="0" hangingPunct="1">
                        <a:defRPr sz="1798" kern="1200">
                          <a:solidFill>
                            <a:schemeClr val="tx1"/>
                          </a:solidFill>
                          <a:latin typeface="Calibri"/>
                        </a:defRPr>
                      </a:lvl5pPr>
                      <a:lvl6pPr marL="2329277" algn="l" defTabSz="931710" rtl="0" eaLnBrk="1" latinLnBrk="0" hangingPunct="1">
                        <a:defRPr sz="1798" kern="1200">
                          <a:solidFill>
                            <a:schemeClr val="tx1"/>
                          </a:solidFill>
                          <a:latin typeface="Calibri"/>
                        </a:defRPr>
                      </a:lvl6pPr>
                      <a:lvl7pPr marL="2795130" algn="l" defTabSz="931710" rtl="0" eaLnBrk="1" latinLnBrk="0" hangingPunct="1">
                        <a:defRPr sz="1798" kern="1200">
                          <a:solidFill>
                            <a:schemeClr val="tx1"/>
                          </a:solidFill>
                          <a:latin typeface="Calibri"/>
                        </a:defRPr>
                      </a:lvl7pPr>
                      <a:lvl8pPr marL="3260986" algn="l" defTabSz="931710" rtl="0" eaLnBrk="1" latinLnBrk="0" hangingPunct="1">
                        <a:defRPr sz="1798" kern="1200">
                          <a:solidFill>
                            <a:schemeClr val="tx1"/>
                          </a:solidFill>
                          <a:latin typeface="Calibri"/>
                        </a:defRPr>
                      </a:lvl8pPr>
                      <a:lvl9pPr marL="3726842" algn="l" defTabSz="931710" rtl="0" eaLnBrk="1" latinLnBrk="0" hangingPunct="1">
                        <a:defRPr sz="1798" kern="1200">
                          <a:solidFill>
                            <a:schemeClr val="tx1"/>
                          </a:solidFill>
                          <a:latin typeface="Calibri"/>
                        </a:defRPr>
                      </a:lvl9pPr>
                    </a:lstStyle>
                    <a:p>
                      <a:pPr marL="915988" indent="0">
                        <a:tabLst/>
                      </a:pPr>
                      <a:r>
                        <a:rPr lang="en-US" sz="1200" b="0" i="0" dirty="0">
                          <a:solidFill>
                            <a:schemeClr val="tx1"/>
                          </a:solidFill>
                          <a:latin typeface="Segoe UI Semilight" charset="0"/>
                          <a:ea typeface="Segoe UI Semilight" charset="0"/>
                          <a:cs typeface="Segoe UI Semilight" charset="0"/>
                        </a:rPr>
                        <a:t>Non-native UX</a:t>
                      </a:r>
                    </a:p>
                    <a:p>
                      <a:pPr marL="915988" indent="0">
                        <a:tabLst/>
                      </a:pPr>
                      <a:r>
                        <a:rPr lang="en-US" sz="1200" b="0" i="0" dirty="0">
                          <a:solidFill>
                            <a:schemeClr val="tx1"/>
                          </a:solidFill>
                          <a:latin typeface="Segoe UI Semilight" charset="0"/>
                          <a:ea typeface="Segoe UI Semilight" charset="0"/>
                          <a:cs typeface="Segoe UI Semilight" charset="0"/>
                        </a:rPr>
                        <a:t>Performance compromises</a:t>
                      </a:r>
                    </a:p>
                  </a:txBody>
                  <a:tcPr marL="45720" marR="45720" marT="22860" marB="22860" anchor="ctr">
                    <a:lnL w="12700" cmpd="sng">
                      <a:noFill/>
                      <a:prstDash val="solid"/>
                    </a:lnL>
                    <a:lnR w="12700" cmpd="sng">
                      <a:noFill/>
                      <a:prstDash val="solid"/>
                    </a:lnR>
                    <a:lnT w="12700" cmpd="sng">
                      <a:noFill/>
                      <a:prstDash val="solid"/>
                    </a:lnT>
                    <a:lnB w="6350" cap="flat" cmpd="sng" algn="ctr">
                      <a:solidFill>
                        <a:sysClr val="window" lastClr="FFFFFF">
                          <a:lumMod val="50000"/>
                        </a:sysClr>
                      </a:solid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1710" rtl="0" eaLnBrk="1" latinLnBrk="0" hangingPunct="1">
                        <a:defRPr sz="1798" kern="1200">
                          <a:solidFill>
                            <a:schemeClr val="tx1"/>
                          </a:solidFill>
                          <a:latin typeface="Calibri"/>
                        </a:defRPr>
                      </a:lvl1pPr>
                      <a:lvl2pPr marL="465855" algn="l" defTabSz="931710" rtl="0" eaLnBrk="1" latinLnBrk="0" hangingPunct="1">
                        <a:defRPr sz="1798" kern="1200">
                          <a:solidFill>
                            <a:schemeClr val="tx1"/>
                          </a:solidFill>
                          <a:latin typeface="Calibri"/>
                        </a:defRPr>
                      </a:lvl2pPr>
                      <a:lvl3pPr marL="931710" algn="l" defTabSz="931710" rtl="0" eaLnBrk="1" latinLnBrk="0" hangingPunct="1">
                        <a:defRPr sz="1798" kern="1200">
                          <a:solidFill>
                            <a:schemeClr val="tx1"/>
                          </a:solidFill>
                          <a:latin typeface="Calibri"/>
                        </a:defRPr>
                      </a:lvl3pPr>
                      <a:lvl4pPr marL="1397566" algn="l" defTabSz="931710" rtl="0" eaLnBrk="1" latinLnBrk="0" hangingPunct="1">
                        <a:defRPr sz="1798" kern="1200">
                          <a:solidFill>
                            <a:schemeClr val="tx1"/>
                          </a:solidFill>
                          <a:latin typeface="Calibri"/>
                        </a:defRPr>
                      </a:lvl4pPr>
                      <a:lvl5pPr marL="1863421" algn="l" defTabSz="931710" rtl="0" eaLnBrk="1" latinLnBrk="0" hangingPunct="1">
                        <a:defRPr sz="1798" kern="1200">
                          <a:solidFill>
                            <a:schemeClr val="tx1"/>
                          </a:solidFill>
                          <a:latin typeface="Calibri"/>
                        </a:defRPr>
                      </a:lvl5pPr>
                      <a:lvl6pPr marL="2329277" algn="l" defTabSz="931710" rtl="0" eaLnBrk="1" latinLnBrk="0" hangingPunct="1">
                        <a:defRPr sz="1798" kern="1200">
                          <a:solidFill>
                            <a:schemeClr val="tx1"/>
                          </a:solidFill>
                          <a:latin typeface="Calibri"/>
                        </a:defRPr>
                      </a:lvl6pPr>
                      <a:lvl7pPr marL="2795130" algn="l" defTabSz="931710" rtl="0" eaLnBrk="1" latinLnBrk="0" hangingPunct="1">
                        <a:defRPr sz="1798" kern="1200">
                          <a:solidFill>
                            <a:schemeClr val="tx1"/>
                          </a:solidFill>
                          <a:latin typeface="Calibri"/>
                        </a:defRPr>
                      </a:lvl7pPr>
                      <a:lvl8pPr marL="3260986" algn="l" defTabSz="931710" rtl="0" eaLnBrk="1" latinLnBrk="0" hangingPunct="1">
                        <a:defRPr sz="1798" kern="1200">
                          <a:solidFill>
                            <a:schemeClr val="tx1"/>
                          </a:solidFill>
                          <a:latin typeface="Calibri"/>
                        </a:defRPr>
                      </a:lvl8pPr>
                      <a:lvl9pPr marL="3726842" algn="l" defTabSz="931710" rtl="0" eaLnBrk="1" latinLnBrk="0" hangingPunct="1">
                        <a:defRPr sz="1798" kern="1200">
                          <a:solidFill>
                            <a:schemeClr val="tx1"/>
                          </a:solidFill>
                          <a:latin typeface="Calibri"/>
                        </a:defRPr>
                      </a:lvl9pPr>
                    </a:lstStyle>
                    <a:p>
                      <a:pPr marL="915988" indent="0">
                        <a:tabLst/>
                      </a:pPr>
                      <a:r>
                        <a:rPr lang="en-US" sz="1200" b="0" i="0" dirty="0">
                          <a:solidFill>
                            <a:schemeClr val="tx1"/>
                          </a:solidFill>
                          <a:latin typeface="Segoe UI Semilight" charset="0"/>
                          <a:ea typeface="Segoe UI Semilight" charset="0"/>
                          <a:cs typeface="Segoe UI Semilight" charset="0"/>
                        </a:rPr>
                        <a:t>Native experience</a:t>
                      </a:r>
                      <a:br>
                        <a:rPr lang="en-US" sz="1200" b="0" i="0" dirty="0">
                          <a:solidFill>
                            <a:schemeClr val="tx1"/>
                          </a:solidFill>
                          <a:latin typeface="Segoe UI Semilight" charset="0"/>
                          <a:ea typeface="Segoe UI Semilight" charset="0"/>
                          <a:cs typeface="Segoe UI Semilight" charset="0"/>
                        </a:rPr>
                      </a:br>
                      <a:r>
                        <a:rPr lang="en-US" sz="1200" b="0" i="0" baseline="0" dirty="0">
                          <a:solidFill>
                            <a:schemeClr val="tx1"/>
                          </a:solidFill>
                          <a:latin typeface="Segoe UI Semilight" charset="0"/>
                          <a:ea typeface="Segoe UI Semilight" charset="0"/>
                          <a:cs typeface="Segoe UI Semilight" charset="0"/>
                        </a:rPr>
                        <a:t>Maximum performance</a:t>
                      </a:r>
                      <a:endParaRPr lang="en-US" sz="1200" b="0" i="0" dirty="0">
                        <a:solidFill>
                          <a:schemeClr val="tx1"/>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12700" cmpd="sng">
                      <a:noFill/>
                      <a:prstDash val="solid"/>
                    </a:lnT>
                    <a:lnB w="6350" cap="flat" cmpd="sng" algn="ctr">
                      <a:solidFill>
                        <a:sysClr val="window" lastClr="FFFFFF">
                          <a:lumMod val="50000"/>
                        </a:sysClr>
                      </a:solidFill>
                      <a:prstDash val="sysDot"/>
                      <a:round/>
                      <a:headEnd type="none" w="med" len="med"/>
                      <a:tailEnd type="none" w="med" len="med"/>
                    </a:lnB>
                    <a:lnTlToBr w="12700" cmpd="sng">
                      <a:noFill/>
                      <a:prstDash val="solid"/>
                    </a:lnTlToBr>
                    <a:lnBlToTr w="12700" cmpd="sng">
                      <a:noFill/>
                      <a:prstDash val="solid"/>
                    </a:lnBlToTr>
                    <a:solidFill>
                      <a:srgbClr val="0078D7"/>
                    </a:solidFill>
                  </a:tcPr>
                </a:tc>
                <a:tc>
                  <a:txBody>
                    <a:bodyPr/>
                    <a:lstStyle>
                      <a:lvl1pPr marL="0" algn="l" defTabSz="931710" rtl="0" eaLnBrk="1" latinLnBrk="0" hangingPunct="1">
                        <a:defRPr sz="1798" kern="1200">
                          <a:solidFill>
                            <a:schemeClr val="tx1"/>
                          </a:solidFill>
                          <a:latin typeface="Calibri"/>
                        </a:defRPr>
                      </a:lvl1pPr>
                      <a:lvl2pPr marL="465855" algn="l" defTabSz="931710" rtl="0" eaLnBrk="1" latinLnBrk="0" hangingPunct="1">
                        <a:defRPr sz="1798" kern="1200">
                          <a:solidFill>
                            <a:schemeClr val="tx1"/>
                          </a:solidFill>
                          <a:latin typeface="Calibri"/>
                        </a:defRPr>
                      </a:lvl2pPr>
                      <a:lvl3pPr marL="931710" algn="l" defTabSz="931710" rtl="0" eaLnBrk="1" latinLnBrk="0" hangingPunct="1">
                        <a:defRPr sz="1798" kern="1200">
                          <a:solidFill>
                            <a:schemeClr val="tx1"/>
                          </a:solidFill>
                          <a:latin typeface="Calibri"/>
                        </a:defRPr>
                      </a:lvl3pPr>
                      <a:lvl4pPr marL="1397566" algn="l" defTabSz="931710" rtl="0" eaLnBrk="1" latinLnBrk="0" hangingPunct="1">
                        <a:defRPr sz="1798" kern="1200">
                          <a:solidFill>
                            <a:schemeClr val="tx1"/>
                          </a:solidFill>
                          <a:latin typeface="Calibri"/>
                        </a:defRPr>
                      </a:lvl4pPr>
                      <a:lvl5pPr marL="1863421" algn="l" defTabSz="931710" rtl="0" eaLnBrk="1" latinLnBrk="0" hangingPunct="1">
                        <a:defRPr sz="1798" kern="1200">
                          <a:solidFill>
                            <a:schemeClr val="tx1"/>
                          </a:solidFill>
                          <a:latin typeface="Calibri"/>
                        </a:defRPr>
                      </a:lvl5pPr>
                      <a:lvl6pPr marL="2329277" algn="l" defTabSz="931710" rtl="0" eaLnBrk="1" latinLnBrk="0" hangingPunct="1">
                        <a:defRPr sz="1798" kern="1200">
                          <a:solidFill>
                            <a:schemeClr val="tx1"/>
                          </a:solidFill>
                          <a:latin typeface="Calibri"/>
                        </a:defRPr>
                      </a:lvl6pPr>
                      <a:lvl7pPr marL="2795130" algn="l" defTabSz="931710" rtl="0" eaLnBrk="1" latinLnBrk="0" hangingPunct="1">
                        <a:defRPr sz="1798" kern="1200">
                          <a:solidFill>
                            <a:schemeClr val="tx1"/>
                          </a:solidFill>
                          <a:latin typeface="Calibri"/>
                        </a:defRPr>
                      </a:lvl7pPr>
                      <a:lvl8pPr marL="3260986" algn="l" defTabSz="931710" rtl="0" eaLnBrk="1" latinLnBrk="0" hangingPunct="1">
                        <a:defRPr sz="1798" kern="1200">
                          <a:solidFill>
                            <a:schemeClr val="tx1"/>
                          </a:solidFill>
                          <a:latin typeface="Calibri"/>
                        </a:defRPr>
                      </a:lvl8pPr>
                      <a:lvl9pPr marL="3726842" algn="l" defTabSz="931710" rtl="0" eaLnBrk="1" latinLnBrk="0" hangingPunct="1">
                        <a:defRPr sz="1798" kern="1200">
                          <a:solidFill>
                            <a:schemeClr val="tx1"/>
                          </a:solidFill>
                          <a:latin typeface="Calibri"/>
                        </a:defRPr>
                      </a:lvl9pPr>
                    </a:lstStyle>
                    <a:p>
                      <a:pPr marL="915988" indent="0">
                        <a:tabLst/>
                      </a:pPr>
                      <a:r>
                        <a:rPr lang="en-US" sz="1200" b="0" i="0" dirty="0">
                          <a:solidFill>
                            <a:schemeClr val="tx1"/>
                          </a:solidFill>
                          <a:latin typeface="Segoe UI Semilight" charset="0"/>
                          <a:ea typeface="Segoe UI Semilight" charset="0"/>
                          <a:cs typeface="Segoe UI Semilight" charset="0"/>
                        </a:rPr>
                        <a:t>Fully native UI and performance</a:t>
                      </a:r>
                      <a:r>
                        <a:rPr lang="en-US" sz="1200" b="0" i="0" baseline="0" dirty="0">
                          <a:solidFill>
                            <a:schemeClr val="tx1"/>
                          </a:solidFill>
                          <a:latin typeface="Segoe UI Semilight" charset="0"/>
                          <a:ea typeface="Segoe UI Semilight" charset="0"/>
                          <a:cs typeface="Segoe UI Semilight" charset="0"/>
                        </a:rPr>
                        <a:t> High fidelity API access</a:t>
                      </a:r>
                      <a:endParaRPr lang="en-US" sz="1200" b="0" i="0" dirty="0">
                        <a:solidFill>
                          <a:schemeClr val="tx1"/>
                        </a:solidFill>
                        <a:latin typeface="Segoe UI Semilight" charset="0"/>
                        <a:ea typeface="Segoe UI Semilight" charset="0"/>
                        <a:cs typeface="Segoe UI Semilight" charset="0"/>
                      </a:endParaRPr>
                    </a:p>
                  </a:txBody>
                  <a:tcPr marL="0" marR="45720" marT="22860" marB="22860" anchor="ctr">
                    <a:lnL w="12700" cmpd="sng">
                      <a:noFill/>
                      <a:prstDash val="solid"/>
                    </a:lnL>
                    <a:lnR w="12700" cmpd="sng">
                      <a:noFill/>
                      <a:prstDash val="solid"/>
                    </a:lnR>
                    <a:lnT w="12700" cmpd="sng">
                      <a:noFill/>
                      <a:prstDash val="solid"/>
                    </a:lnT>
                    <a:lnB w="6350" cap="flat" cmpd="sng" algn="ctr">
                      <a:solidFill>
                        <a:sysClr val="window" lastClr="FFFFFF">
                          <a:lumMod val="50000"/>
                        </a:sysClr>
                      </a:solidFill>
                      <a:prstDash val="sysDot"/>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xmlns="" val="10000"/>
                  </a:ext>
                </a:extLst>
              </a:tr>
              <a:tr h="614034">
                <a:tc>
                  <a:txBody>
                    <a:bodyPr/>
                    <a:lstStyle>
                      <a:lvl1pPr marL="0" algn="l" defTabSz="931710" rtl="0" eaLnBrk="1" latinLnBrk="0" hangingPunct="1">
                        <a:defRPr sz="1798" kern="1200">
                          <a:solidFill>
                            <a:schemeClr val="tx1"/>
                          </a:solidFill>
                          <a:latin typeface="Calibri"/>
                        </a:defRPr>
                      </a:lvl1pPr>
                      <a:lvl2pPr marL="465855" algn="l" defTabSz="931710" rtl="0" eaLnBrk="1" latinLnBrk="0" hangingPunct="1">
                        <a:defRPr sz="1798" kern="1200">
                          <a:solidFill>
                            <a:schemeClr val="tx1"/>
                          </a:solidFill>
                          <a:latin typeface="Calibri"/>
                        </a:defRPr>
                      </a:lvl2pPr>
                      <a:lvl3pPr marL="931710" algn="l" defTabSz="931710" rtl="0" eaLnBrk="1" latinLnBrk="0" hangingPunct="1">
                        <a:defRPr sz="1798" kern="1200">
                          <a:solidFill>
                            <a:schemeClr val="tx1"/>
                          </a:solidFill>
                          <a:latin typeface="Calibri"/>
                        </a:defRPr>
                      </a:lvl3pPr>
                      <a:lvl4pPr marL="1397566" algn="l" defTabSz="931710" rtl="0" eaLnBrk="1" latinLnBrk="0" hangingPunct="1">
                        <a:defRPr sz="1798" kern="1200">
                          <a:solidFill>
                            <a:schemeClr val="tx1"/>
                          </a:solidFill>
                          <a:latin typeface="Calibri"/>
                        </a:defRPr>
                      </a:lvl4pPr>
                      <a:lvl5pPr marL="1863421" algn="l" defTabSz="931710" rtl="0" eaLnBrk="1" latinLnBrk="0" hangingPunct="1">
                        <a:defRPr sz="1798" kern="1200">
                          <a:solidFill>
                            <a:schemeClr val="tx1"/>
                          </a:solidFill>
                          <a:latin typeface="Calibri"/>
                        </a:defRPr>
                      </a:lvl5pPr>
                      <a:lvl6pPr marL="2329277" algn="l" defTabSz="931710" rtl="0" eaLnBrk="1" latinLnBrk="0" hangingPunct="1">
                        <a:defRPr sz="1798" kern="1200">
                          <a:solidFill>
                            <a:schemeClr val="tx1"/>
                          </a:solidFill>
                          <a:latin typeface="Calibri"/>
                        </a:defRPr>
                      </a:lvl6pPr>
                      <a:lvl7pPr marL="2795130" algn="l" defTabSz="931710" rtl="0" eaLnBrk="1" latinLnBrk="0" hangingPunct="1">
                        <a:defRPr sz="1798" kern="1200">
                          <a:solidFill>
                            <a:schemeClr val="tx1"/>
                          </a:solidFill>
                          <a:latin typeface="Calibri"/>
                        </a:defRPr>
                      </a:lvl7pPr>
                      <a:lvl8pPr marL="3260986" algn="l" defTabSz="931710" rtl="0" eaLnBrk="1" latinLnBrk="0" hangingPunct="1">
                        <a:defRPr sz="1798" kern="1200">
                          <a:solidFill>
                            <a:schemeClr val="tx1"/>
                          </a:solidFill>
                          <a:latin typeface="Calibri"/>
                        </a:defRPr>
                      </a:lvl8pPr>
                      <a:lvl9pPr marL="3726842" algn="l" defTabSz="931710" rtl="0" eaLnBrk="1" latinLnBrk="0" hangingPunct="1">
                        <a:defRPr sz="1798" kern="1200">
                          <a:solidFill>
                            <a:schemeClr val="tx1"/>
                          </a:solidFill>
                          <a:latin typeface="Calibri"/>
                        </a:defRPr>
                      </a:lvl9pPr>
                    </a:lstStyle>
                    <a:p>
                      <a:pPr marL="915988"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light" charset="0"/>
                          <a:ea typeface="Segoe UI Semilight" charset="0"/>
                          <a:cs typeface="Segoe UI Semilight" charset="0"/>
                          <a:sym typeface="Arial"/>
                          <a:rtl val="0"/>
                        </a:rPr>
                        <a:t>Build once, iterate easily</a:t>
                      </a:r>
                    </a:p>
                  </a:txBody>
                  <a:tcPr marL="45720" marR="45720" marT="22860" marB="22860" anchor="ctr">
                    <a:lnL w="12700" cmpd="sng">
                      <a:noFill/>
                      <a:prstDash val="solid"/>
                    </a:lnL>
                    <a:lnR w="12700" cmpd="sng">
                      <a:noFill/>
                      <a:prstDash val="solid"/>
                    </a:lnR>
                    <a:lnT w="6350" cap="flat" cmpd="sng" algn="ctr">
                      <a:solidFill>
                        <a:sysClr val="window" lastClr="FFFFFF">
                          <a:lumMod val="50000"/>
                        </a:sysClr>
                      </a:solidFill>
                      <a:prstDash val="sysDot"/>
                      <a:round/>
                      <a:headEnd type="none" w="med" len="med"/>
                      <a:tailEnd type="none" w="med" len="med"/>
                    </a:lnT>
                    <a:lnB w="6350" cap="flat" cmpd="sng" algn="ctr">
                      <a:solidFill>
                        <a:sysClr val="window" lastClr="FFFFFF">
                          <a:lumMod val="50000"/>
                        </a:sysClr>
                      </a:solidFill>
                      <a:prstDash val="sysDot"/>
                      <a:round/>
                      <a:headEnd type="none" w="med" len="med"/>
                      <a:tailEnd type="none" w="med" len="med"/>
                    </a:lnB>
                    <a:lnTlToBr w="12700" cmpd="sng">
                      <a:noFill/>
                      <a:prstDash val="solid"/>
                    </a:lnTlToBr>
                    <a:lnBlToTr w="12700" cmpd="sng">
                      <a:noFill/>
                      <a:prstDash val="solid"/>
                    </a:lnBlToTr>
                    <a:solidFill>
                      <a:srgbClr val="0093E2"/>
                    </a:solidFill>
                  </a:tcPr>
                </a:tc>
                <a:tc>
                  <a:txBody>
                    <a:bodyPr/>
                    <a:lstStyle>
                      <a:lvl1pPr marL="0" algn="l" defTabSz="931710" rtl="0" eaLnBrk="1" latinLnBrk="0" hangingPunct="1">
                        <a:defRPr sz="1798" kern="1200">
                          <a:solidFill>
                            <a:schemeClr val="tx1"/>
                          </a:solidFill>
                          <a:latin typeface="Calibri"/>
                        </a:defRPr>
                      </a:lvl1pPr>
                      <a:lvl2pPr marL="465855" algn="l" defTabSz="931710" rtl="0" eaLnBrk="1" latinLnBrk="0" hangingPunct="1">
                        <a:defRPr sz="1798" kern="1200">
                          <a:solidFill>
                            <a:schemeClr val="tx1"/>
                          </a:solidFill>
                          <a:latin typeface="Calibri"/>
                        </a:defRPr>
                      </a:lvl2pPr>
                      <a:lvl3pPr marL="931710" algn="l" defTabSz="931710" rtl="0" eaLnBrk="1" latinLnBrk="0" hangingPunct="1">
                        <a:defRPr sz="1798" kern="1200">
                          <a:solidFill>
                            <a:schemeClr val="tx1"/>
                          </a:solidFill>
                          <a:latin typeface="Calibri"/>
                        </a:defRPr>
                      </a:lvl3pPr>
                      <a:lvl4pPr marL="1397566" algn="l" defTabSz="931710" rtl="0" eaLnBrk="1" latinLnBrk="0" hangingPunct="1">
                        <a:defRPr sz="1798" kern="1200">
                          <a:solidFill>
                            <a:schemeClr val="tx1"/>
                          </a:solidFill>
                          <a:latin typeface="Calibri"/>
                        </a:defRPr>
                      </a:lvl4pPr>
                      <a:lvl5pPr marL="1863421" algn="l" defTabSz="931710" rtl="0" eaLnBrk="1" latinLnBrk="0" hangingPunct="1">
                        <a:defRPr sz="1798" kern="1200">
                          <a:solidFill>
                            <a:schemeClr val="tx1"/>
                          </a:solidFill>
                          <a:latin typeface="Calibri"/>
                        </a:defRPr>
                      </a:lvl5pPr>
                      <a:lvl6pPr marL="2329277" algn="l" defTabSz="931710" rtl="0" eaLnBrk="1" latinLnBrk="0" hangingPunct="1">
                        <a:defRPr sz="1798" kern="1200">
                          <a:solidFill>
                            <a:schemeClr val="tx1"/>
                          </a:solidFill>
                          <a:latin typeface="Calibri"/>
                        </a:defRPr>
                      </a:lvl6pPr>
                      <a:lvl7pPr marL="2795130" algn="l" defTabSz="931710" rtl="0" eaLnBrk="1" latinLnBrk="0" hangingPunct="1">
                        <a:defRPr sz="1798" kern="1200">
                          <a:solidFill>
                            <a:schemeClr val="tx1"/>
                          </a:solidFill>
                          <a:latin typeface="Calibri"/>
                        </a:defRPr>
                      </a:lvl7pPr>
                      <a:lvl8pPr marL="3260986" algn="l" defTabSz="931710" rtl="0" eaLnBrk="1" latinLnBrk="0" hangingPunct="1">
                        <a:defRPr sz="1798" kern="1200">
                          <a:solidFill>
                            <a:schemeClr val="tx1"/>
                          </a:solidFill>
                          <a:latin typeface="Calibri"/>
                        </a:defRPr>
                      </a:lvl8pPr>
                      <a:lvl9pPr marL="3726842" algn="l" defTabSz="931710" rtl="0" eaLnBrk="1" latinLnBrk="0" hangingPunct="1">
                        <a:defRPr sz="1798" kern="1200">
                          <a:solidFill>
                            <a:schemeClr val="tx1"/>
                          </a:solidFill>
                          <a:latin typeface="Calibri"/>
                        </a:defRPr>
                      </a:lvl9pPr>
                    </a:lstStyle>
                    <a:p>
                      <a:pPr marL="915988" indent="0">
                        <a:tabLst/>
                      </a:pPr>
                      <a:r>
                        <a:rPr lang="en-US" sz="1200" b="0" i="0" dirty="0">
                          <a:solidFill>
                            <a:schemeClr val="tx1"/>
                          </a:solidFill>
                          <a:latin typeface="Segoe UI Semilight" charset="0"/>
                          <a:ea typeface="Segoe UI Semilight" charset="0"/>
                          <a:cs typeface="Segoe UI Semilight" charset="0"/>
                        </a:rPr>
                        <a:t>Multiple code bases</a:t>
                      </a:r>
                      <a:br>
                        <a:rPr lang="en-US" sz="1200" b="0" i="0" dirty="0">
                          <a:solidFill>
                            <a:schemeClr val="tx1"/>
                          </a:solidFill>
                          <a:latin typeface="Segoe UI Semilight" charset="0"/>
                          <a:ea typeface="Segoe UI Semilight" charset="0"/>
                          <a:cs typeface="Segoe UI Semilight" charset="0"/>
                        </a:rPr>
                      </a:br>
                      <a:r>
                        <a:rPr lang="en-US" sz="1200" b="0" i="0" dirty="0">
                          <a:solidFill>
                            <a:schemeClr val="tx1"/>
                          </a:solidFill>
                          <a:latin typeface="Segoe UI Semilight" charset="0"/>
                          <a:ea typeface="Segoe UI Semilight" charset="0"/>
                          <a:cs typeface="Segoe UI Semilight" charset="0"/>
                        </a:rPr>
                        <a:t>Higher TCO</a:t>
                      </a:r>
                      <a:r>
                        <a:rPr lang="en-US" sz="1200" b="0" i="0" baseline="0" dirty="0">
                          <a:solidFill>
                            <a:schemeClr val="tx1"/>
                          </a:solidFill>
                          <a:latin typeface="Segoe UI Semilight" charset="0"/>
                          <a:ea typeface="Segoe UI Semilight" charset="0"/>
                          <a:cs typeface="Segoe UI Semilight" charset="0"/>
                        </a:rPr>
                        <a:t> and maintenance</a:t>
                      </a:r>
                      <a:endParaRPr lang="en-US" sz="1200" b="0" i="0" dirty="0">
                        <a:solidFill>
                          <a:schemeClr val="tx1"/>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6350" cap="flat" cmpd="sng" algn="ctr">
                      <a:solidFill>
                        <a:sysClr val="window" lastClr="FFFFFF">
                          <a:lumMod val="50000"/>
                        </a:sysClr>
                      </a:solidFill>
                      <a:prstDash val="sysDot"/>
                      <a:round/>
                      <a:headEnd type="none" w="med" len="med"/>
                      <a:tailEnd type="none" w="med" len="med"/>
                    </a:lnT>
                    <a:lnB w="6350" cap="flat" cmpd="sng" algn="ctr">
                      <a:solidFill>
                        <a:sysClr val="window" lastClr="FFFFFF">
                          <a:lumMod val="50000"/>
                        </a:sysClr>
                      </a:solidFill>
                      <a:prstDash val="sysDot"/>
                      <a:round/>
                      <a:headEnd type="none" w="med" len="med"/>
                      <a:tailEnd type="none" w="med" len="med"/>
                    </a:lnB>
                    <a:lnTlToBr w="12700" cmpd="sng">
                      <a:noFill/>
                      <a:prstDash val="solid"/>
                    </a:lnTlToBr>
                    <a:lnBlToTr w="12700" cmpd="sng">
                      <a:noFill/>
                      <a:prstDash val="solid"/>
                    </a:lnBlToTr>
                    <a:solidFill>
                      <a:srgbClr val="0093E2"/>
                    </a:solidFill>
                  </a:tcPr>
                </a:tc>
                <a:tc>
                  <a:txBody>
                    <a:bodyPr/>
                    <a:lstStyle>
                      <a:lvl1pPr marL="0" algn="l" defTabSz="931710" rtl="0" eaLnBrk="1" latinLnBrk="0" hangingPunct="1">
                        <a:defRPr sz="1798" kern="1200">
                          <a:solidFill>
                            <a:schemeClr val="tx1"/>
                          </a:solidFill>
                          <a:latin typeface="Calibri"/>
                        </a:defRPr>
                      </a:lvl1pPr>
                      <a:lvl2pPr marL="465855" algn="l" defTabSz="931710" rtl="0" eaLnBrk="1" latinLnBrk="0" hangingPunct="1">
                        <a:defRPr sz="1798" kern="1200">
                          <a:solidFill>
                            <a:schemeClr val="tx1"/>
                          </a:solidFill>
                          <a:latin typeface="Calibri"/>
                        </a:defRPr>
                      </a:lvl2pPr>
                      <a:lvl3pPr marL="931710" algn="l" defTabSz="931710" rtl="0" eaLnBrk="1" latinLnBrk="0" hangingPunct="1">
                        <a:defRPr sz="1798" kern="1200">
                          <a:solidFill>
                            <a:schemeClr val="tx1"/>
                          </a:solidFill>
                          <a:latin typeface="Calibri"/>
                        </a:defRPr>
                      </a:lvl3pPr>
                      <a:lvl4pPr marL="1397566" algn="l" defTabSz="931710" rtl="0" eaLnBrk="1" latinLnBrk="0" hangingPunct="1">
                        <a:defRPr sz="1798" kern="1200">
                          <a:solidFill>
                            <a:schemeClr val="tx1"/>
                          </a:solidFill>
                          <a:latin typeface="Calibri"/>
                        </a:defRPr>
                      </a:lvl4pPr>
                      <a:lvl5pPr marL="1863421" algn="l" defTabSz="931710" rtl="0" eaLnBrk="1" latinLnBrk="0" hangingPunct="1">
                        <a:defRPr sz="1798" kern="1200">
                          <a:solidFill>
                            <a:schemeClr val="tx1"/>
                          </a:solidFill>
                          <a:latin typeface="Calibri"/>
                        </a:defRPr>
                      </a:lvl5pPr>
                      <a:lvl6pPr marL="2329277" algn="l" defTabSz="931710" rtl="0" eaLnBrk="1" latinLnBrk="0" hangingPunct="1">
                        <a:defRPr sz="1798" kern="1200">
                          <a:solidFill>
                            <a:schemeClr val="tx1"/>
                          </a:solidFill>
                          <a:latin typeface="Calibri"/>
                        </a:defRPr>
                      </a:lvl6pPr>
                      <a:lvl7pPr marL="2795130" algn="l" defTabSz="931710" rtl="0" eaLnBrk="1" latinLnBrk="0" hangingPunct="1">
                        <a:defRPr sz="1798" kern="1200">
                          <a:solidFill>
                            <a:schemeClr val="tx1"/>
                          </a:solidFill>
                          <a:latin typeface="Calibri"/>
                        </a:defRPr>
                      </a:lvl7pPr>
                      <a:lvl8pPr marL="3260986" algn="l" defTabSz="931710" rtl="0" eaLnBrk="1" latinLnBrk="0" hangingPunct="1">
                        <a:defRPr sz="1798" kern="1200">
                          <a:solidFill>
                            <a:schemeClr val="tx1"/>
                          </a:solidFill>
                          <a:latin typeface="Calibri"/>
                        </a:defRPr>
                      </a:lvl8pPr>
                      <a:lvl9pPr marL="3726842" algn="l" defTabSz="931710" rtl="0" eaLnBrk="1" latinLnBrk="0" hangingPunct="1">
                        <a:defRPr sz="1798" kern="1200">
                          <a:solidFill>
                            <a:schemeClr val="tx1"/>
                          </a:solidFill>
                          <a:latin typeface="Calibri"/>
                        </a:defRPr>
                      </a:lvl9pPr>
                    </a:lstStyle>
                    <a:p>
                      <a:pPr marL="915988" indent="0">
                        <a:tabLst/>
                      </a:pPr>
                      <a:r>
                        <a:rPr lang="en-US" sz="1200" b="0" i="0" dirty="0">
                          <a:solidFill>
                            <a:schemeClr val="tx1"/>
                          </a:solidFill>
                          <a:latin typeface="Segoe UI Semilight" charset="0"/>
                          <a:ea typeface="Segoe UI Semilight" charset="0"/>
                          <a:cs typeface="Segoe UI Semilight" charset="0"/>
                        </a:rPr>
                        <a:t>Only one code base, one team</a:t>
                      </a:r>
                    </a:p>
                  </a:txBody>
                  <a:tcPr marL="0" marR="45720" marT="22860" marB="22860" anchor="ctr">
                    <a:lnL w="12700" cmpd="sng">
                      <a:noFill/>
                      <a:prstDash val="solid"/>
                    </a:lnL>
                    <a:lnR w="12700" cmpd="sng">
                      <a:noFill/>
                      <a:prstDash val="solid"/>
                    </a:lnR>
                    <a:lnT w="6350" cap="flat" cmpd="sng" algn="ctr">
                      <a:solidFill>
                        <a:sysClr val="window" lastClr="FFFFFF">
                          <a:lumMod val="50000"/>
                        </a:sysClr>
                      </a:solidFill>
                      <a:prstDash val="sysDot"/>
                      <a:round/>
                      <a:headEnd type="none" w="med" len="med"/>
                      <a:tailEnd type="none" w="med" len="med"/>
                    </a:lnT>
                    <a:lnB w="6350" cap="flat" cmpd="sng" algn="ctr">
                      <a:solidFill>
                        <a:sysClr val="window" lastClr="FFFFFF">
                          <a:lumMod val="50000"/>
                        </a:sysClr>
                      </a:solidFill>
                      <a:prstDash val="sysDot"/>
                      <a:round/>
                      <a:headEnd type="none" w="med" len="med"/>
                      <a:tailEnd type="none" w="med" len="med"/>
                    </a:lnB>
                    <a:lnTlToBr w="12700" cmpd="sng">
                      <a:noFill/>
                      <a:prstDash val="solid"/>
                    </a:lnTlToBr>
                    <a:lnBlToTr w="12700" cmpd="sng">
                      <a:noFill/>
                      <a:prstDash val="solid"/>
                    </a:lnBlToTr>
                    <a:solidFill>
                      <a:srgbClr val="0093E2"/>
                    </a:solidFill>
                  </a:tcPr>
                </a:tc>
                <a:extLst>
                  <a:ext uri="{0D108BD9-81ED-4DB2-BD59-A6C34878D82A}">
                    <a16:rowId xmlns:a16="http://schemas.microsoft.com/office/drawing/2014/main" xmlns="" val="10001"/>
                  </a:ext>
                </a:extLst>
              </a:tr>
              <a:tr h="614034">
                <a:tc>
                  <a:txBody>
                    <a:bodyPr/>
                    <a:lstStyle>
                      <a:lvl1pPr marL="0" algn="l" defTabSz="931710" rtl="0" eaLnBrk="1" latinLnBrk="0" hangingPunct="1">
                        <a:defRPr sz="1798" kern="1200">
                          <a:solidFill>
                            <a:schemeClr val="tx1"/>
                          </a:solidFill>
                          <a:latin typeface="Calibri"/>
                        </a:defRPr>
                      </a:lvl1pPr>
                      <a:lvl2pPr marL="465855" algn="l" defTabSz="931710" rtl="0" eaLnBrk="1" latinLnBrk="0" hangingPunct="1">
                        <a:defRPr sz="1798" kern="1200">
                          <a:solidFill>
                            <a:schemeClr val="tx1"/>
                          </a:solidFill>
                          <a:latin typeface="Calibri"/>
                        </a:defRPr>
                      </a:lvl2pPr>
                      <a:lvl3pPr marL="931710" algn="l" defTabSz="931710" rtl="0" eaLnBrk="1" latinLnBrk="0" hangingPunct="1">
                        <a:defRPr sz="1798" kern="1200">
                          <a:solidFill>
                            <a:schemeClr val="tx1"/>
                          </a:solidFill>
                          <a:latin typeface="Calibri"/>
                        </a:defRPr>
                      </a:lvl3pPr>
                      <a:lvl4pPr marL="1397566" algn="l" defTabSz="931710" rtl="0" eaLnBrk="1" latinLnBrk="0" hangingPunct="1">
                        <a:defRPr sz="1798" kern="1200">
                          <a:solidFill>
                            <a:schemeClr val="tx1"/>
                          </a:solidFill>
                          <a:latin typeface="Calibri"/>
                        </a:defRPr>
                      </a:lvl4pPr>
                      <a:lvl5pPr marL="1863421" algn="l" defTabSz="931710" rtl="0" eaLnBrk="1" latinLnBrk="0" hangingPunct="1">
                        <a:defRPr sz="1798" kern="1200">
                          <a:solidFill>
                            <a:schemeClr val="tx1"/>
                          </a:solidFill>
                          <a:latin typeface="Calibri"/>
                        </a:defRPr>
                      </a:lvl5pPr>
                      <a:lvl6pPr marL="2329277" algn="l" defTabSz="931710" rtl="0" eaLnBrk="1" latinLnBrk="0" hangingPunct="1">
                        <a:defRPr sz="1798" kern="1200">
                          <a:solidFill>
                            <a:schemeClr val="tx1"/>
                          </a:solidFill>
                          <a:latin typeface="Calibri"/>
                        </a:defRPr>
                      </a:lvl6pPr>
                      <a:lvl7pPr marL="2795130" algn="l" defTabSz="931710" rtl="0" eaLnBrk="1" latinLnBrk="0" hangingPunct="1">
                        <a:defRPr sz="1798" kern="1200">
                          <a:solidFill>
                            <a:schemeClr val="tx1"/>
                          </a:solidFill>
                          <a:latin typeface="Calibri"/>
                        </a:defRPr>
                      </a:lvl7pPr>
                      <a:lvl8pPr marL="3260986" algn="l" defTabSz="931710" rtl="0" eaLnBrk="1" latinLnBrk="0" hangingPunct="1">
                        <a:defRPr sz="1798" kern="1200">
                          <a:solidFill>
                            <a:schemeClr val="tx1"/>
                          </a:solidFill>
                          <a:latin typeface="Calibri"/>
                        </a:defRPr>
                      </a:lvl8pPr>
                      <a:lvl9pPr marL="3726842" algn="l" defTabSz="931710" rtl="0" eaLnBrk="1" latinLnBrk="0" hangingPunct="1">
                        <a:defRPr sz="1798" kern="1200">
                          <a:solidFill>
                            <a:schemeClr val="tx1"/>
                          </a:solidFill>
                          <a:latin typeface="Calibri"/>
                        </a:defRPr>
                      </a:lvl9pPr>
                    </a:lstStyle>
                    <a:p>
                      <a:pPr marL="915988"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Semilight" charset="0"/>
                          <a:ea typeface="Segoe UI Semilight" charset="0"/>
                          <a:cs typeface="Segoe UI Semilight" charset="0"/>
                          <a:sym typeface="Arial"/>
                          <a:rtl val="0"/>
                        </a:rPr>
                        <a:t>Mature tooling, variety of tools</a:t>
                      </a:r>
                    </a:p>
                  </a:txBody>
                  <a:tcPr marL="45720" marR="45720" marT="22860" marB="22860" anchor="ctr">
                    <a:lnL w="12700" cmpd="sng">
                      <a:noFill/>
                      <a:prstDash val="solid"/>
                    </a:lnL>
                    <a:lnR w="12700" cmpd="sng">
                      <a:noFill/>
                      <a:prstDash val="solid"/>
                    </a:lnR>
                    <a:lnT w="6350" cap="flat" cmpd="sng" algn="ctr">
                      <a:solidFill>
                        <a:sysClr val="window" lastClr="FFFFFF">
                          <a:lumMod val="50000"/>
                        </a:sysClr>
                      </a:solidFill>
                      <a:prstDash val="sysDot"/>
                      <a:round/>
                      <a:headEnd type="none" w="med" len="med"/>
                      <a:tailEnd type="none" w="med" len="med"/>
                    </a:lnT>
                    <a:lnB w="12700" cmpd="sng">
                      <a:noFill/>
                      <a:prstDash val="solid"/>
                    </a:lnB>
                    <a:lnTlToBr w="12700" cmpd="sng">
                      <a:noFill/>
                      <a:prstDash val="solid"/>
                    </a:lnTlToBr>
                    <a:lnBlToTr w="12700" cmpd="sng">
                      <a:noFill/>
                      <a:prstDash val="solid"/>
                    </a:lnBlToTr>
                    <a:solidFill>
                      <a:srgbClr val="0078D7"/>
                    </a:solidFill>
                  </a:tcPr>
                </a:tc>
                <a:tc>
                  <a:txBody>
                    <a:bodyPr/>
                    <a:lstStyle>
                      <a:lvl1pPr marL="0" algn="l" defTabSz="931710" rtl="0" eaLnBrk="1" latinLnBrk="0" hangingPunct="1">
                        <a:defRPr sz="1798" kern="1200">
                          <a:solidFill>
                            <a:schemeClr val="tx1"/>
                          </a:solidFill>
                          <a:latin typeface="Calibri"/>
                        </a:defRPr>
                      </a:lvl1pPr>
                      <a:lvl2pPr marL="465855" algn="l" defTabSz="931710" rtl="0" eaLnBrk="1" latinLnBrk="0" hangingPunct="1">
                        <a:defRPr sz="1798" kern="1200">
                          <a:solidFill>
                            <a:schemeClr val="tx1"/>
                          </a:solidFill>
                          <a:latin typeface="Calibri"/>
                        </a:defRPr>
                      </a:lvl2pPr>
                      <a:lvl3pPr marL="931710" algn="l" defTabSz="931710" rtl="0" eaLnBrk="1" latinLnBrk="0" hangingPunct="1">
                        <a:defRPr sz="1798" kern="1200">
                          <a:solidFill>
                            <a:schemeClr val="tx1"/>
                          </a:solidFill>
                          <a:latin typeface="Calibri"/>
                        </a:defRPr>
                      </a:lvl3pPr>
                      <a:lvl4pPr marL="1397566" algn="l" defTabSz="931710" rtl="0" eaLnBrk="1" latinLnBrk="0" hangingPunct="1">
                        <a:defRPr sz="1798" kern="1200">
                          <a:solidFill>
                            <a:schemeClr val="tx1"/>
                          </a:solidFill>
                          <a:latin typeface="Calibri"/>
                        </a:defRPr>
                      </a:lvl4pPr>
                      <a:lvl5pPr marL="1863421" algn="l" defTabSz="931710" rtl="0" eaLnBrk="1" latinLnBrk="0" hangingPunct="1">
                        <a:defRPr sz="1798" kern="1200">
                          <a:solidFill>
                            <a:schemeClr val="tx1"/>
                          </a:solidFill>
                          <a:latin typeface="Calibri"/>
                        </a:defRPr>
                      </a:lvl5pPr>
                      <a:lvl6pPr marL="2329277" algn="l" defTabSz="931710" rtl="0" eaLnBrk="1" latinLnBrk="0" hangingPunct="1">
                        <a:defRPr sz="1798" kern="1200">
                          <a:solidFill>
                            <a:schemeClr val="tx1"/>
                          </a:solidFill>
                          <a:latin typeface="Calibri"/>
                        </a:defRPr>
                      </a:lvl6pPr>
                      <a:lvl7pPr marL="2795130" algn="l" defTabSz="931710" rtl="0" eaLnBrk="1" latinLnBrk="0" hangingPunct="1">
                        <a:defRPr sz="1798" kern="1200">
                          <a:solidFill>
                            <a:schemeClr val="tx1"/>
                          </a:solidFill>
                          <a:latin typeface="Calibri"/>
                        </a:defRPr>
                      </a:lvl7pPr>
                      <a:lvl8pPr marL="3260986" algn="l" defTabSz="931710" rtl="0" eaLnBrk="1" latinLnBrk="0" hangingPunct="1">
                        <a:defRPr sz="1798" kern="1200">
                          <a:solidFill>
                            <a:schemeClr val="tx1"/>
                          </a:solidFill>
                          <a:latin typeface="Calibri"/>
                        </a:defRPr>
                      </a:lvl8pPr>
                      <a:lvl9pPr marL="3726842" algn="l" defTabSz="931710" rtl="0" eaLnBrk="1" latinLnBrk="0" hangingPunct="1">
                        <a:defRPr sz="1798" kern="1200">
                          <a:solidFill>
                            <a:schemeClr val="tx1"/>
                          </a:solidFill>
                          <a:latin typeface="Calibri"/>
                        </a:defRPr>
                      </a:lvl9pPr>
                    </a:lstStyle>
                    <a:p>
                      <a:pPr marL="915988" indent="0">
                        <a:tabLst/>
                      </a:pPr>
                      <a:r>
                        <a:rPr lang="en-US" sz="1200" b="0" i="0" dirty="0">
                          <a:solidFill>
                            <a:schemeClr val="tx1"/>
                          </a:solidFill>
                          <a:latin typeface="Segoe UI Semilight" charset="0"/>
                          <a:ea typeface="Segoe UI Semilight" charset="0"/>
                          <a:cs typeface="Segoe UI Semilight" charset="0"/>
                        </a:rPr>
                        <a:t>Little</a:t>
                      </a:r>
                      <a:r>
                        <a:rPr lang="en-US" sz="1200" b="0" i="0" baseline="0" dirty="0">
                          <a:solidFill>
                            <a:schemeClr val="tx1"/>
                          </a:solidFill>
                          <a:latin typeface="Segoe UI Semilight" charset="0"/>
                          <a:ea typeface="Segoe UI Semilight" charset="0"/>
                          <a:cs typeface="Segoe UI Semilight" charset="0"/>
                        </a:rPr>
                        <a:t> or </a:t>
                      </a:r>
                      <a:r>
                        <a:rPr lang="en-US" sz="1200" b="0" i="0" dirty="0">
                          <a:solidFill>
                            <a:schemeClr val="tx1"/>
                          </a:solidFill>
                          <a:latin typeface="Segoe UI Semilight" charset="0"/>
                          <a:ea typeface="Segoe UI Semilight" charset="0"/>
                          <a:cs typeface="Segoe UI Semilight" charset="0"/>
                        </a:rPr>
                        <a:t>no lifecycle management </a:t>
                      </a:r>
                      <a:r>
                        <a:rPr lang="en-US" sz="1200" b="0" i="0" spc="-30" dirty="0">
                          <a:solidFill>
                            <a:schemeClr val="tx1"/>
                          </a:solidFill>
                          <a:latin typeface="Segoe UI Semilight" charset="0"/>
                          <a:ea typeface="Segoe UI Semilight" charset="0"/>
                          <a:cs typeface="Segoe UI Semilight" charset="0"/>
                        </a:rPr>
                        <a:t>tool support</a:t>
                      </a:r>
                      <a:r>
                        <a:rPr lang="en-US" sz="1200" b="0" i="0" spc="-30" baseline="0" dirty="0">
                          <a:solidFill>
                            <a:schemeClr val="tx1"/>
                          </a:solidFill>
                          <a:latin typeface="Segoe UI Semilight" charset="0"/>
                          <a:ea typeface="Segoe UI Semilight" charset="0"/>
                          <a:cs typeface="Segoe UI Semilight" charset="0"/>
                        </a:rPr>
                        <a:t> from platform vendors</a:t>
                      </a:r>
                      <a:endParaRPr lang="en-US" sz="1200" b="0" i="0" spc="-30" dirty="0">
                        <a:solidFill>
                          <a:schemeClr val="tx1"/>
                        </a:solidFill>
                        <a:latin typeface="Segoe UI Semilight" charset="0"/>
                        <a:ea typeface="Segoe UI Semilight" charset="0"/>
                        <a:cs typeface="Segoe UI Semilight" charset="0"/>
                      </a:endParaRPr>
                    </a:p>
                  </a:txBody>
                  <a:tcPr marL="45720" marR="45720" marT="22860" marB="22860" anchor="ctr">
                    <a:lnL w="12700" cmpd="sng">
                      <a:noFill/>
                      <a:prstDash val="solid"/>
                    </a:lnL>
                    <a:lnR w="12700" cmpd="sng">
                      <a:noFill/>
                      <a:prstDash val="solid"/>
                    </a:lnR>
                    <a:lnT w="6350" cap="flat" cmpd="sng" algn="ctr">
                      <a:solidFill>
                        <a:sysClr val="window" lastClr="FFFFFF">
                          <a:lumMod val="50000"/>
                        </a:sysClr>
                      </a:solidFill>
                      <a:prstDash val="sysDot"/>
                      <a:round/>
                      <a:headEnd type="none" w="med" len="med"/>
                      <a:tailEnd type="none" w="med" len="med"/>
                    </a:lnT>
                    <a:lnB w="12700" cmpd="sng">
                      <a:noFill/>
                      <a:prstDash val="solid"/>
                    </a:lnB>
                    <a:lnTlToBr w="12700" cmpd="sng">
                      <a:noFill/>
                      <a:prstDash val="solid"/>
                    </a:lnTlToBr>
                    <a:lnBlToTr w="12700" cmpd="sng">
                      <a:noFill/>
                      <a:prstDash val="solid"/>
                    </a:lnBlToTr>
                    <a:solidFill>
                      <a:srgbClr val="0078D7"/>
                    </a:solidFill>
                  </a:tcPr>
                </a:tc>
                <a:tc>
                  <a:txBody>
                    <a:bodyPr/>
                    <a:lstStyle>
                      <a:lvl1pPr marL="0" algn="l" defTabSz="931710" rtl="0" eaLnBrk="1" latinLnBrk="0" hangingPunct="1">
                        <a:defRPr sz="1798" kern="1200">
                          <a:solidFill>
                            <a:schemeClr val="tx1"/>
                          </a:solidFill>
                          <a:latin typeface="Calibri"/>
                        </a:defRPr>
                      </a:lvl1pPr>
                      <a:lvl2pPr marL="465855" algn="l" defTabSz="931710" rtl="0" eaLnBrk="1" latinLnBrk="0" hangingPunct="1">
                        <a:defRPr sz="1798" kern="1200">
                          <a:solidFill>
                            <a:schemeClr val="tx1"/>
                          </a:solidFill>
                          <a:latin typeface="Calibri"/>
                        </a:defRPr>
                      </a:lvl2pPr>
                      <a:lvl3pPr marL="931710" algn="l" defTabSz="931710" rtl="0" eaLnBrk="1" latinLnBrk="0" hangingPunct="1">
                        <a:defRPr sz="1798" kern="1200">
                          <a:solidFill>
                            <a:schemeClr val="tx1"/>
                          </a:solidFill>
                          <a:latin typeface="Calibri"/>
                        </a:defRPr>
                      </a:lvl3pPr>
                      <a:lvl4pPr marL="1397566" algn="l" defTabSz="931710" rtl="0" eaLnBrk="1" latinLnBrk="0" hangingPunct="1">
                        <a:defRPr sz="1798" kern="1200">
                          <a:solidFill>
                            <a:schemeClr val="tx1"/>
                          </a:solidFill>
                          <a:latin typeface="Calibri"/>
                        </a:defRPr>
                      </a:lvl4pPr>
                      <a:lvl5pPr marL="1863421" algn="l" defTabSz="931710" rtl="0" eaLnBrk="1" latinLnBrk="0" hangingPunct="1">
                        <a:defRPr sz="1798" kern="1200">
                          <a:solidFill>
                            <a:schemeClr val="tx1"/>
                          </a:solidFill>
                          <a:latin typeface="Calibri"/>
                        </a:defRPr>
                      </a:lvl5pPr>
                      <a:lvl6pPr marL="2329277" algn="l" defTabSz="931710" rtl="0" eaLnBrk="1" latinLnBrk="0" hangingPunct="1">
                        <a:defRPr sz="1798" kern="1200">
                          <a:solidFill>
                            <a:schemeClr val="tx1"/>
                          </a:solidFill>
                          <a:latin typeface="Calibri"/>
                        </a:defRPr>
                      </a:lvl6pPr>
                      <a:lvl7pPr marL="2795130" algn="l" defTabSz="931710" rtl="0" eaLnBrk="1" latinLnBrk="0" hangingPunct="1">
                        <a:defRPr sz="1798" kern="1200">
                          <a:solidFill>
                            <a:schemeClr val="tx1"/>
                          </a:solidFill>
                          <a:latin typeface="Calibri"/>
                        </a:defRPr>
                      </a:lvl7pPr>
                      <a:lvl8pPr marL="3260986" algn="l" defTabSz="931710" rtl="0" eaLnBrk="1" latinLnBrk="0" hangingPunct="1">
                        <a:defRPr sz="1798" kern="1200">
                          <a:solidFill>
                            <a:schemeClr val="tx1"/>
                          </a:solidFill>
                          <a:latin typeface="Calibri"/>
                        </a:defRPr>
                      </a:lvl8pPr>
                      <a:lvl9pPr marL="3726842" algn="l" defTabSz="931710" rtl="0" eaLnBrk="1" latinLnBrk="0" hangingPunct="1">
                        <a:defRPr sz="1798" kern="1200">
                          <a:solidFill>
                            <a:schemeClr val="tx1"/>
                          </a:solidFill>
                          <a:latin typeface="Calibri"/>
                        </a:defRPr>
                      </a:lvl9pPr>
                    </a:lstStyle>
                    <a:p>
                      <a:pPr marL="915988" indent="0">
                        <a:tabLst/>
                      </a:pPr>
                      <a:r>
                        <a:rPr lang="en-US" sz="1200" b="0" i="0" dirty="0">
                          <a:solidFill>
                            <a:schemeClr val="tx1"/>
                          </a:solidFill>
                          <a:latin typeface="Segoe UI Semilight" charset="0"/>
                          <a:ea typeface="Segoe UI Semilight" charset="0"/>
                          <a:cs typeface="Segoe UI Semilight" charset="0"/>
                        </a:rPr>
                        <a:t>Full-featured</a:t>
                      </a:r>
                      <a:r>
                        <a:rPr lang="en-US" sz="1200" b="0" i="0" baseline="0" dirty="0">
                          <a:solidFill>
                            <a:schemeClr val="tx1"/>
                          </a:solidFill>
                          <a:latin typeface="Segoe UI Semilight" charset="0"/>
                          <a:ea typeface="Segoe UI Semilight" charset="0"/>
                          <a:cs typeface="Segoe UI Semilight" charset="0"/>
                        </a:rPr>
                        <a:t> end-to-end lifecycle management and DevOps tools</a:t>
                      </a:r>
                      <a:endParaRPr lang="en-US" sz="1200" b="0" i="0" dirty="0">
                        <a:solidFill>
                          <a:schemeClr val="tx1"/>
                        </a:solidFill>
                        <a:latin typeface="Segoe UI Semilight" charset="0"/>
                        <a:ea typeface="Segoe UI Semilight" charset="0"/>
                        <a:cs typeface="Segoe UI Semilight" charset="0"/>
                      </a:endParaRPr>
                    </a:p>
                  </a:txBody>
                  <a:tcPr marL="0" marR="45720" marT="22860" marB="22860" anchor="ctr">
                    <a:lnL w="12700" cmpd="sng">
                      <a:noFill/>
                      <a:prstDash val="solid"/>
                    </a:lnL>
                    <a:lnR w="12700" cmpd="sng">
                      <a:noFill/>
                      <a:prstDash val="solid"/>
                    </a:lnR>
                    <a:lnT w="6350" cap="flat" cmpd="sng" algn="ctr">
                      <a:solidFill>
                        <a:sysClr val="window" lastClr="FFFFFF">
                          <a:lumMod val="50000"/>
                        </a:sysClr>
                      </a:solidFill>
                      <a:prstDash val="sysDot"/>
                      <a:round/>
                      <a:headEnd type="none" w="med" len="med"/>
                      <a:tailEnd type="none" w="med" len="med"/>
                    </a:lnT>
                    <a:lnB w="12700" cmpd="sng">
                      <a:noFill/>
                      <a:prstDash val="soli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xmlns="" val="10002"/>
                  </a:ext>
                </a:extLst>
              </a:tr>
            </a:tbl>
          </a:graphicData>
        </a:graphic>
      </p:graphicFrame>
      <p:sp>
        <p:nvSpPr>
          <p:cNvPr id="75" name="Rectangle 74"/>
          <p:cNvSpPr/>
          <p:nvPr/>
        </p:nvSpPr>
        <p:spPr>
          <a:xfrm>
            <a:off x="344056" y="4469907"/>
            <a:ext cx="1218099" cy="523220"/>
          </a:xfrm>
          <a:prstGeom prst="rect">
            <a:avLst/>
          </a:prstGeom>
        </p:spPr>
        <p:txBody>
          <a:bodyPr wrap="square">
            <a:spAutoFit/>
          </a:bodyPr>
          <a:lstStyle/>
          <a:p>
            <a:pPr defTabSz="914363"/>
            <a:r>
              <a:rPr lang="en-US" sz="1400" dirty="0">
                <a:ea typeface="Segoe UI Semibold" charset="0"/>
                <a:cs typeface="Segoe UI Semibold" charset="0"/>
              </a:rPr>
              <a:t>User Experience</a:t>
            </a:r>
          </a:p>
        </p:txBody>
      </p:sp>
      <p:sp>
        <p:nvSpPr>
          <p:cNvPr id="76" name="Rectangle 75"/>
          <p:cNvSpPr/>
          <p:nvPr/>
        </p:nvSpPr>
        <p:spPr>
          <a:xfrm>
            <a:off x="314829" y="5080683"/>
            <a:ext cx="1139609" cy="523220"/>
          </a:xfrm>
          <a:prstGeom prst="rect">
            <a:avLst/>
          </a:prstGeom>
        </p:spPr>
        <p:txBody>
          <a:bodyPr wrap="square">
            <a:spAutoFit/>
          </a:bodyPr>
          <a:lstStyle/>
          <a:p>
            <a:pPr defTabSz="914363"/>
            <a:r>
              <a:rPr lang="en-US" sz="1400" dirty="0">
                <a:ea typeface="Segoe UI Semibold" charset="0"/>
                <a:cs typeface="Segoe UI Semibold" charset="0"/>
              </a:rPr>
              <a:t>Developer</a:t>
            </a:r>
            <a:br>
              <a:rPr lang="en-US" sz="1400" dirty="0">
                <a:ea typeface="Segoe UI Semibold" charset="0"/>
                <a:cs typeface="Segoe UI Semibold" charset="0"/>
              </a:rPr>
            </a:br>
            <a:r>
              <a:rPr lang="en-US" sz="1400" dirty="0">
                <a:ea typeface="Segoe UI Semibold" charset="0"/>
                <a:cs typeface="Segoe UI Semibold" charset="0"/>
              </a:rPr>
              <a:t>Productivity</a:t>
            </a:r>
          </a:p>
        </p:txBody>
      </p:sp>
      <p:sp>
        <p:nvSpPr>
          <p:cNvPr id="77" name="Rectangle 76"/>
          <p:cNvSpPr/>
          <p:nvPr/>
        </p:nvSpPr>
        <p:spPr>
          <a:xfrm>
            <a:off x="331332" y="5713901"/>
            <a:ext cx="1230823" cy="307777"/>
          </a:xfrm>
          <a:prstGeom prst="rect">
            <a:avLst/>
          </a:prstGeom>
        </p:spPr>
        <p:txBody>
          <a:bodyPr wrap="square">
            <a:spAutoFit/>
          </a:bodyPr>
          <a:lstStyle/>
          <a:p>
            <a:pPr defTabSz="914363"/>
            <a:r>
              <a:rPr lang="en-US" sz="1400" dirty="0">
                <a:ea typeface="Segoe UI Semibold" charset="0"/>
                <a:cs typeface="Segoe UI Semibold" charset="0"/>
              </a:rPr>
              <a:t>Tools</a:t>
            </a:r>
          </a:p>
        </p:txBody>
      </p:sp>
      <p:pic>
        <p:nvPicPr>
          <p:cNvPr id="80" name="Picture 79"/>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5269166" y="2560809"/>
            <a:ext cx="360794" cy="230781"/>
          </a:xfrm>
          <a:prstGeom prst="rect">
            <a:avLst/>
          </a:prstGeom>
        </p:spPr>
      </p:pic>
      <p:pic>
        <p:nvPicPr>
          <p:cNvPr id="81" name="Picture 80"/>
          <p:cNvPicPr>
            <a:picLocks noChangeAspect="1"/>
          </p:cNvPicPr>
          <p:nvPr/>
        </p:nvPicPr>
        <p:blipFill>
          <a:blip r:embed="rId13">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8637471" y="2566963"/>
            <a:ext cx="360794" cy="230781"/>
          </a:xfrm>
          <a:prstGeom prst="rect">
            <a:avLst/>
          </a:prstGeom>
        </p:spPr>
      </p:pic>
      <p:grpSp>
        <p:nvGrpSpPr>
          <p:cNvPr id="123" name="Group 122"/>
          <p:cNvGrpSpPr/>
          <p:nvPr/>
        </p:nvGrpSpPr>
        <p:grpSpPr>
          <a:xfrm>
            <a:off x="1823523" y="4558049"/>
            <a:ext cx="352922" cy="352918"/>
            <a:chOff x="1823523" y="4481849"/>
            <a:chExt cx="352922" cy="352918"/>
          </a:xfrm>
        </p:grpSpPr>
        <p:sp>
          <p:nvSpPr>
            <p:cNvPr id="91" name="Oval 90"/>
            <p:cNvSpPr/>
            <p:nvPr/>
          </p:nvSpPr>
          <p:spPr>
            <a:xfrm>
              <a:off x="1823523" y="4481849"/>
              <a:ext cx="352922" cy="352918"/>
            </a:xfrm>
            <a:prstGeom prst="ellipse">
              <a:avLst/>
            </a:prstGeom>
            <a:solidFill>
              <a:srgbClr val="C00000"/>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92" name="Group 91"/>
            <p:cNvGrpSpPr/>
            <p:nvPr/>
          </p:nvGrpSpPr>
          <p:grpSpPr>
            <a:xfrm>
              <a:off x="1921527" y="4557417"/>
              <a:ext cx="156914" cy="178032"/>
              <a:chOff x="3321988" y="3599728"/>
              <a:chExt cx="2112721" cy="2397043"/>
            </a:xfrm>
          </p:grpSpPr>
          <p:sp>
            <p:nvSpPr>
              <p:cNvPr id="93" name="Freeform 92"/>
              <p:cNvSpPr/>
              <p:nvPr/>
            </p:nvSpPr>
            <p:spPr>
              <a:xfrm>
                <a:off x="3338048" y="3599728"/>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sp>
            <p:nvSpPr>
              <p:cNvPr id="94" name="Freeform 93"/>
              <p:cNvSpPr/>
              <p:nvPr/>
            </p:nvSpPr>
            <p:spPr>
              <a:xfrm rot="10800000">
                <a:off x="3321988" y="4361033"/>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grpSp>
        <p:nvGrpSpPr>
          <p:cNvPr id="95" name="Group 94"/>
          <p:cNvGrpSpPr/>
          <p:nvPr/>
        </p:nvGrpSpPr>
        <p:grpSpPr>
          <a:xfrm>
            <a:off x="1823523" y="5151684"/>
            <a:ext cx="352922" cy="352918"/>
            <a:chOff x="7744918" y="1841500"/>
            <a:chExt cx="352922" cy="352918"/>
          </a:xfrm>
        </p:grpSpPr>
        <p:sp>
          <p:nvSpPr>
            <p:cNvPr id="96" name="Oval 95"/>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97" name="Freeform 96"/>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98" name="Group 97"/>
          <p:cNvGrpSpPr/>
          <p:nvPr/>
        </p:nvGrpSpPr>
        <p:grpSpPr>
          <a:xfrm>
            <a:off x="1823523" y="5789667"/>
            <a:ext cx="352922" cy="352918"/>
            <a:chOff x="7744918" y="1841500"/>
            <a:chExt cx="352922" cy="352918"/>
          </a:xfrm>
        </p:grpSpPr>
        <p:sp>
          <p:nvSpPr>
            <p:cNvPr id="99" name="Oval 98"/>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00" name="Freeform 99"/>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101" name="Group 100"/>
          <p:cNvGrpSpPr/>
          <p:nvPr/>
        </p:nvGrpSpPr>
        <p:grpSpPr>
          <a:xfrm>
            <a:off x="5191427" y="5151684"/>
            <a:ext cx="352922" cy="352918"/>
            <a:chOff x="7617918" y="2795586"/>
            <a:chExt cx="352922" cy="352918"/>
          </a:xfrm>
        </p:grpSpPr>
        <p:sp>
          <p:nvSpPr>
            <p:cNvPr id="102" name="Oval 101"/>
            <p:cNvSpPr/>
            <p:nvPr/>
          </p:nvSpPr>
          <p:spPr>
            <a:xfrm>
              <a:off x="7617918" y="2795586"/>
              <a:ext cx="352922" cy="352918"/>
            </a:xfrm>
            <a:prstGeom prst="ellipse">
              <a:avLst/>
            </a:prstGeom>
            <a:solidFill>
              <a:srgbClr val="C00000"/>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103" name="Group 102"/>
            <p:cNvGrpSpPr/>
            <p:nvPr/>
          </p:nvGrpSpPr>
          <p:grpSpPr>
            <a:xfrm>
              <a:off x="7715922" y="2871154"/>
              <a:ext cx="156914" cy="178032"/>
              <a:chOff x="3321988" y="3599728"/>
              <a:chExt cx="2112721" cy="2397043"/>
            </a:xfrm>
          </p:grpSpPr>
          <p:sp>
            <p:nvSpPr>
              <p:cNvPr id="104" name="Freeform 103"/>
              <p:cNvSpPr/>
              <p:nvPr/>
            </p:nvSpPr>
            <p:spPr>
              <a:xfrm>
                <a:off x="3338048" y="3599728"/>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sp>
            <p:nvSpPr>
              <p:cNvPr id="105" name="Freeform 104"/>
              <p:cNvSpPr/>
              <p:nvPr/>
            </p:nvSpPr>
            <p:spPr>
              <a:xfrm rot="10800000">
                <a:off x="3321988" y="4361033"/>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grpSp>
        <p:nvGrpSpPr>
          <p:cNvPr id="106" name="Group 105"/>
          <p:cNvGrpSpPr/>
          <p:nvPr/>
        </p:nvGrpSpPr>
        <p:grpSpPr>
          <a:xfrm>
            <a:off x="5191427" y="5789667"/>
            <a:ext cx="352922" cy="352918"/>
            <a:chOff x="7617918" y="2795586"/>
            <a:chExt cx="352922" cy="352918"/>
          </a:xfrm>
        </p:grpSpPr>
        <p:sp>
          <p:nvSpPr>
            <p:cNvPr id="107" name="Oval 106"/>
            <p:cNvSpPr/>
            <p:nvPr/>
          </p:nvSpPr>
          <p:spPr>
            <a:xfrm>
              <a:off x="7617918" y="2795586"/>
              <a:ext cx="352922" cy="352918"/>
            </a:xfrm>
            <a:prstGeom prst="ellipse">
              <a:avLst/>
            </a:prstGeom>
            <a:solidFill>
              <a:srgbClr val="C00000"/>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108" name="Group 107"/>
            <p:cNvGrpSpPr/>
            <p:nvPr/>
          </p:nvGrpSpPr>
          <p:grpSpPr>
            <a:xfrm>
              <a:off x="7715922" y="2871154"/>
              <a:ext cx="156914" cy="178032"/>
              <a:chOff x="3321988" y="3599728"/>
              <a:chExt cx="2112721" cy="2397043"/>
            </a:xfrm>
          </p:grpSpPr>
          <p:sp>
            <p:nvSpPr>
              <p:cNvPr id="109" name="Freeform 108"/>
              <p:cNvSpPr/>
              <p:nvPr/>
            </p:nvSpPr>
            <p:spPr>
              <a:xfrm>
                <a:off x="3338048" y="3599728"/>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sp>
            <p:nvSpPr>
              <p:cNvPr id="110" name="Freeform 109"/>
              <p:cNvSpPr/>
              <p:nvPr/>
            </p:nvSpPr>
            <p:spPr>
              <a:xfrm rot="10800000">
                <a:off x="3321988" y="4361033"/>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grpSp>
        <p:nvGrpSpPr>
          <p:cNvPr id="111" name="Group 110"/>
          <p:cNvGrpSpPr/>
          <p:nvPr/>
        </p:nvGrpSpPr>
        <p:grpSpPr>
          <a:xfrm>
            <a:off x="5191427" y="4558049"/>
            <a:ext cx="352922" cy="352918"/>
            <a:chOff x="7744918" y="1841500"/>
            <a:chExt cx="352922" cy="352918"/>
          </a:xfrm>
        </p:grpSpPr>
        <p:sp>
          <p:nvSpPr>
            <p:cNvPr id="112" name="Oval 111"/>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13" name="Freeform 112"/>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114" name="Group 113"/>
          <p:cNvGrpSpPr/>
          <p:nvPr/>
        </p:nvGrpSpPr>
        <p:grpSpPr>
          <a:xfrm>
            <a:off x="8400944" y="4558049"/>
            <a:ext cx="352922" cy="352918"/>
            <a:chOff x="7744918" y="1841500"/>
            <a:chExt cx="352922" cy="352918"/>
          </a:xfrm>
        </p:grpSpPr>
        <p:sp>
          <p:nvSpPr>
            <p:cNvPr id="115" name="Oval 114"/>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16" name="Freeform 11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117" name="Group 116"/>
          <p:cNvGrpSpPr/>
          <p:nvPr/>
        </p:nvGrpSpPr>
        <p:grpSpPr>
          <a:xfrm>
            <a:off x="8400944" y="5151684"/>
            <a:ext cx="352922" cy="352918"/>
            <a:chOff x="7744918" y="1841500"/>
            <a:chExt cx="352922" cy="352918"/>
          </a:xfrm>
        </p:grpSpPr>
        <p:sp>
          <p:nvSpPr>
            <p:cNvPr id="118" name="Oval 117"/>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19" name="Freeform 118"/>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120" name="Group 119"/>
          <p:cNvGrpSpPr/>
          <p:nvPr/>
        </p:nvGrpSpPr>
        <p:grpSpPr>
          <a:xfrm>
            <a:off x="8400944" y="5789667"/>
            <a:ext cx="352922" cy="352918"/>
            <a:chOff x="7744918" y="1841500"/>
            <a:chExt cx="352922" cy="352918"/>
          </a:xfrm>
        </p:grpSpPr>
        <p:sp>
          <p:nvSpPr>
            <p:cNvPr id="121" name="Oval 120"/>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122" name="Freeform 121"/>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spTree>
    <p:extLst>
      <p:ext uri="{BB962C8B-B14F-4D97-AF65-F5344CB8AC3E}">
        <p14:creationId xmlns:p14="http://schemas.microsoft.com/office/powerpoint/2010/main" val="425150535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40" y="294942"/>
            <a:ext cx="11889564" cy="916534"/>
          </a:xfrm>
        </p:spPr>
        <p:txBody>
          <a:bodyPr/>
          <a:lstStyle/>
          <a:p>
            <a:r>
              <a:rPr lang="de-DE" dirty="0"/>
              <a:t>Platform silos</a:t>
            </a:r>
          </a:p>
        </p:txBody>
      </p:sp>
      <p:cxnSp>
        <p:nvCxnSpPr>
          <p:cNvPr id="32" name="Straight Connector 31"/>
          <p:cNvCxnSpPr>
            <a:endCxn id="34" idx="2"/>
          </p:cNvCxnSpPr>
          <p:nvPr/>
        </p:nvCxnSpPr>
        <p:spPr>
          <a:xfrm>
            <a:off x="790386" y="1820444"/>
            <a:ext cx="474851" cy="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34" idx="4"/>
          </p:cNvCxnSpPr>
          <p:nvPr/>
        </p:nvCxnSpPr>
        <p:spPr>
          <a:xfrm flipH="1" flipV="1">
            <a:off x="1421187" y="1976394"/>
            <a:ext cx="2" cy="263907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4" name="Oval 33"/>
          <p:cNvSpPr/>
          <p:nvPr/>
        </p:nvSpPr>
        <p:spPr bwMode="auto">
          <a:xfrm>
            <a:off x="1265237" y="1664494"/>
            <a:ext cx="311900" cy="3119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extBox 8"/>
          <p:cNvSpPr txBox="1"/>
          <p:nvPr/>
        </p:nvSpPr>
        <p:spPr>
          <a:xfrm>
            <a:off x="791422" y="4739422"/>
            <a:ext cx="5773491" cy="246221"/>
          </a:xfrm>
          <a:prstGeom prst="rect">
            <a:avLst/>
          </a:prstGeom>
          <a:noFill/>
        </p:spPr>
        <p:txBody>
          <a:bodyPr wrap="square" lIns="0" tIns="0" rIns="0" bIns="0" rtlCol="1">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tx2"/>
                </a:solidFill>
                <a:effectLst/>
                <a:uLnTx/>
                <a:uFillTx/>
                <a:latin typeface="+mj-lt"/>
                <a:ea typeface="Open Sans" pitchFamily="34" charset="0"/>
                <a:cs typeface="Open Sans" pitchFamily="34" charset="0"/>
              </a:rPr>
              <a:t>Better TCO, productivity and development experience</a:t>
            </a:r>
          </a:p>
        </p:txBody>
      </p:sp>
      <p:grpSp>
        <p:nvGrpSpPr>
          <p:cNvPr id="30" name="Group 29"/>
          <p:cNvGrpSpPr/>
          <p:nvPr/>
        </p:nvGrpSpPr>
        <p:grpSpPr>
          <a:xfrm>
            <a:off x="769300" y="1515127"/>
            <a:ext cx="5795613" cy="3124199"/>
            <a:chOff x="956024" y="1435895"/>
            <a:chExt cx="5795613" cy="3124199"/>
          </a:xfrm>
        </p:grpSpPr>
        <p:cxnSp>
          <p:nvCxnSpPr>
            <p:cNvPr id="20" name="Straight Arrow Connector 19"/>
            <p:cNvCxnSpPr/>
            <p:nvPr/>
          </p:nvCxnSpPr>
          <p:spPr>
            <a:xfrm flipH="1" flipV="1">
              <a:off x="956024" y="1435895"/>
              <a:ext cx="22121" cy="3124199"/>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960437" y="4552950"/>
              <a:ext cx="5791200" cy="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rot="16200000">
            <a:off x="-1011952" y="2954116"/>
            <a:ext cx="3124200" cy="246221"/>
          </a:xfrm>
          <a:prstGeom prst="rect">
            <a:avLst/>
          </a:prstGeom>
          <a:noFill/>
        </p:spPr>
        <p:txBody>
          <a:bodyPr wrap="square" lIns="0" tIns="0" rIns="0" bIns="0" rtlCol="1">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tx2"/>
                </a:solidFill>
                <a:effectLst/>
                <a:uLnTx/>
                <a:uFillTx/>
                <a:latin typeface="+mj-lt"/>
                <a:ea typeface="Open Sans" pitchFamily="34" charset="0"/>
                <a:cs typeface="Open Sans" pitchFamily="34" charset="0"/>
              </a:rPr>
              <a:t>End user experience</a:t>
            </a:r>
          </a:p>
        </p:txBody>
      </p:sp>
      <p:sp>
        <p:nvSpPr>
          <p:cNvPr id="7" name="Rectangle 6"/>
          <p:cNvSpPr/>
          <p:nvPr/>
        </p:nvSpPr>
        <p:spPr>
          <a:xfrm>
            <a:off x="6978099" y="4649304"/>
            <a:ext cx="4040738" cy="1868508"/>
          </a:xfrm>
          <a:prstGeom prst="rect">
            <a:avLst/>
          </a:prstGeom>
          <a:solidFill>
            <a:srgbClr val="045BA6"/>
          </a:solidFill>
          <a:ln w="9525" cap="flat" cmpd="sng" algn="ctr">
            <a:noFill/>
            <a:prstDash val="sysDash"/>
          </a:ln>
          <a:effectLst/>
        </p:spPr>
        <p:txBody>
          <a:bodyPr rtlCol="1" anchor="t"/>
          <a:lstStyle/>
          <a:p>
            <a:pPr marL="0" marR="0" lvl="0" indent="0" defTabSz="6858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chemeClr val="accent4"/>
                </a:solidFill>
                <a:effectLst/>
                <a:uLnTx/>
                <a:uFillTx/>
                <a:latin typeface="+mj-lt"/>
                <a:ea typeface="+mn-ea"/>
                <a:cs typeface="Arial" panose="020B0604020202020204" pitchFamily="34" charset="0"/>
              </a:rPr>
              <a:t>Developer</a:t>
            </a:r>
          </a:p>
          <a:p>
            <a:pPr marL="0" marR="0" lvl="0" indent="0" defTabSz="68580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a:ln>
                <a:noFill/>
              </a:ln>
              <a:solidFill>
                <a:srgbClr val="FFFFFF"/>
              </a:solidFill>
              <a:effectLst/>
              <a:uLnTx/>
              <a:uFillTx/>
              <a:latin typeface="+mj-lt"/>
              <a:ea typeface="+mn-ea"/>
              <a:cs typeface="Arial" panose="020B0604020202020204" pitchFamily="34" charset="0"/>
            </a:endParaRPr>
          </a:p>
          <a:p>
            <a:pPr marL="466108" lvl="2" defTabSz="685800">
              <a:spcAft>
                <a:spcPts val="300"/>
              </a:spcAft>
            </a:pPr>
            <a:r>
              <a:rPr kumimoji="0" lang="en-US" sz="1400" b="0" i="0" u="none" strike="noStrike" kern="0" cap="none" spc="0" normalizeH="0" baseline="0" noProof="0" dirty="0">
                <a:ln>
                  <a:noFill/>
                </a:ln>
                <a:solidFill>
                  <a:srgbClr val="FFFFFF"/>
                </a:solidFill>
                <a:effectLst/>
                <a:uLnTx/>
                <a:uFillTx/>
                <a:latin typeface="Segoe UI Light"/>
                <a:ea typeface="Open Sans" pitchFamily="34" charset="0"/>
                <a:cs typeface="Open Sans" pitchFamily="34" charset="0"/>
              </a:rPr>
              <a:t>Only services (server-side) can be re-used</a:t>
            </a:r>
          </a:p>
          <a:p>
            <a:pPr marL="466108" lvl="2" defTabSz="685800">
              <a:spcAft>
                <a:spcPts val="300"/>
              </a:spcAft>
            </a:pPr>
            <a:r>
              <a:rPr kumimoji="0" lang="en-US" sz="1400" b="0" i="0" u="none" strike="noStrike" kern="0" cap="none" spc="-20" normalizeH="0" baseline="0" noProof="0" dirty="0">
                <a:ln>
                  <a:noFill/>
                </a:ln>
                <a:solidFill>
                  <a:srgbClr val="FFFFFF"/>
                </a:solidFill>
                <a:effectLst/>
                <a:uLnTx/>
                <a:uFillTx/>
                <a:latin typeface="Segoe UI Light"/>
                <a:ea typeface="Open Sans" pitchFamily="34" charset="0"/>
                <a:cs typeface="Open Sans" pitchFamily="34" charset="0"/>
              </a:rPr>
              <a:t>Client development and developer experience</a:t>
            </a:r>
            <a:r>
              <a:rPr kumimoji="0" lang="en-US" sz="1400" b="0" i="0" u="none" strike="noStrike" kern="0" cap="none" spc="0" normalizeH="0" baseline="0" noProof="0" dirty="0">
                <a:ln>
                  <a:noFill/>
                </a:ln>
                <a:solidFill>
                  <a:srgbClr val="FFFFFF"/>
                </a:solidFill>
                <a:effectLst/>
                <a:uLnTx/>
                <a:uFillTx/>
                <a:latin typeface="Segoe UI Light"/>
                <a:ea typeface="Open Sans" pitchFamily="34" charset="0"/>
                <a:cs typeface="Open Sans" pitchFamily="34" charset="0"/>
              </a:rPr>
              <a:t> is different for each platform and device type</a:t>
            </a:r>
          </a:p>
          <a:p>
            <a:pPr marL="466108" lvl="2" defTabSz="685800">
              <a:spcAft>
                <a:spcPts val="300"/>
              </a:spcAft>
            </a:pPr>
            <a:r>
              <a:rPr kumimoji="0" lang="en-US" sz="1400" b="0" i="0" u="none" strike="noStrike" kern="0" cap="none" spc="0" normalizeH="0" baseline="0" noProof="0" dirty="0">
                <a:ln>
                  <a:noFill/>
                </a:ln>
                <a:solidFill>
                  <a:srgbClr val="FFFFFF"/>
                </a:solidFill>
                <a:effectLst/>
                <a:uLnTx/>
                <a:uFillTx/>
                <a:latin typeface="Segoe UI Light"/>
                <a:ea typeface="Open Sans" pitchFamily="34" charset="0"/>
                <a:cs typeface="Open Sans" pitchFamily="34" charset="0"/>
              </a:rPr>
              <a:t>Higher TCO due to multiple code bases and requirements for developer skills</a:t>
            </a:r>
          </a:p>
        </p:txBody>
      </p:sp>
      <p:sp>
        <p:nvSpPr>
          <p:cNvPr id="11" name="Rectangle 10"/>
          <p:cNvSpPr/>
          <p:nvPr/>
        </p:nvSpPr>
        <p:spPr>
          <a:xfrm>
            <a:off x="6978099" y="2713114"/>
            <a:ext cx="4040738" cy="1868508"/>
          </a:xfrm>
          <a:prstGeom prst="rect">
            <a:avLst/>
          </a:prstGeom>
          <a:solidFill>
            <a:srgbClr val="0093E2"/>
          </a:solidFill>
          <a:ln w="9525" cap="flat" cmpd="sng" algn="ctr">
            <a:noFill/>
            <a:prstDash val="sysDash"/>
          </a:ln>
          <a:effectLst/>
        </p:spPr>
        <p:txBody>
          <a:bodyPr rtlCol="1" anchor="t"/>
          <a:lstStyle/>
          <a:p>
            <a:pPr marL="0" marR="0" lvl="0" indent="0" defTabSz="6858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rgbClr val="045BA6"/>
                </a:solidFill>
                <a:effectLst/>
                <a:uLnTx/>
                <a:uFillTx/>
                <a:latin typeface="Segoe UI Light"/>
                <a:cs typeface="Arial" panose="020B0604020202020204" pitchFamily="34" charset="0"/>
              </a:rPr>
              <a:t>End User</a:t>
            </a:r>
          </a:p>
          <a:p>
            <a:pPr marL="0" marR="0" lvl="0" indent="0" defTabSz="68580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a:ln>
                <a:noFill/>
              </a:ln>
              <a:solidFill>
                <a:srgbClr val="FFFFFF"/>
              </a:solidFill>
              <a:effectLst/>
              <a:uLnTx/>
              <a:uFillTx/>
              <a:latin typeface="Segoe UI Light"/>
              <a:cs typeface="Arial" panose="020B0604020202020204" pitchFamily="34" charset="0"/>
            </a:endParaRPr>
          </a:p>
          <a:p>
            <a:pPr marL="466108" lvl="2" defTabSz="685800">
              <a:lnSpc>
                <a:spcPct val="110000"/>
              </a:lnSpc>
              <a:spcAft>
                <a:spcPts val="300"/>
              </a:spcAft>
            </a:pPr>
            <a:r>
              <a:rPr kumimoji="0" lang="en-US" sz="1400" b="0" i="0" u="none" strike="noStrike" kern="0" cap="none" spc="0" normalizeH="0" baseline="0" noProof="0" dirty="0">
                <a:ln>
                  <a:noFill/>
                </a:ln>
                <a:solidFill>
                  <a:srgbClr val="FFFFFF"/>
                </a:solidFill>
                <a:effectLst/>
                <a:uLnTx/>
                <a:uFillTx/>
                <a:latin typeface="Segoe UI Light"/>
                <a:ea typeface="Open Sans" pitchFamily="34" charset="0"/>
                <a:cs typeface="Open Sans" pitchFamily="34" charset="0"/>
              </a:rPr>
              <a:t>Platform-native UX</a:t>
            </a:r>
          </a:p>
          <a:p>
            <a:pPr marL="466108" lvl="2" defTabSz="685800">
              <a:lnSpc>
                <a:spcPct val="110000"/>
              </a:lnSpc>
              <a:spcAft>
                <a:spcPts val="300"/>
              </a:spcAft>
            </a:pPr>
            <a:r>
              <a:rPr kumimoji="0" lang="en-US" sz="1400" b="0" i="0" u="none" strike="noStrike" kern="0" cap="none" spc="0" normalizeH="0" baseline="0" noProof="0" dirty="0">
                <a:ln>
                  <a:noFill/>
                </a:ln>
                <a:solidFill>
                  <a:srgbClr val="FFFFFF"/>
                </a:solidFill>
                <a:effectLst/>
                <a:uLnTx/>
                <a:uFillTx/>
                <a:latin typeface="Segoe UI Light"/>
                <a:ea typeface="Open Sans" pitchFamily="34" charset="0"/>
                <a:cs typeface="Open Sans" pitchFamily="34" charset="0"/>
              </a:rPr>
              <a:t>Full performance</a:t>
            </a:r>
          </a:p>
          <a:p>
            <a:pPr marL="466108" lvl="2" defTabSz="685800">
              <a:lnSpc>
                <a:spcPct val="110000"/>
              </a:lnSpc>
              <a:spcAft>
                <a:spcPts val="300"/>
              </a:spcAft>
            </a:pPr>
            <a:r>
              <a:rPr kumimoji="0" lang="en-US" sz="1400" b="0" i="0" u="none" strike="noStrike" kern="0" cap="none" spc="0" normalizeH="0" baseline="0" noProof="0" dirty="0">
                <a:ln>
                  <a:noFill/>
                </a:ln>
                <a:solidFill>
                  <a:srgbClr val="FFFFFF"/>
                </a:solidFill>
                <a:effectLst/>
                <a:uLnTx/>
                <a:uFillTx/>
                <a:latin typeface="Segoe UI Light"/>
                <a:ea typeface="Open Sans" pitchFamily="34" charset="0"/>
                <a:cs typeface="Open Sans" pitchFamily="34" charset="0"/>
              </a:rPr>
              <a:t>Native service integration</a:t>
            </a:r>
          </a:p>
        </p:txBody>
      </p:sp>
      <p:pic>
        <p:nvPicPr>
          <p:cNvPr id="26" name="Picture 25"/>
          <p:cNvPicPr>
            <a:picLocks noChangeAspect="1"/>
          </p:cNvPicPr>
          <p:nvPr/>
        </p:nvPicPr>
        <p:blipFill rotWithShape="1">
          <a:blip r:embed="rId3">
            <a:lum bright="70000" contrast="-70000"/>
          </a:blip>
          <a:srcRect r="44359" b="54837"/>
          <a:stretch/>
        </p:blipFill>
        <p:spPr>
          <a:xfrm>
            <a:off x="7009667" y="1512094"/>
            <a:ext cx="656370" cy="551216"/>
          </a:xfrm>
          <a:prstGeom prst="rect">
            <a:avLst/>
          </a:prstGeom>
        </p:spPr>
      </p:pic>
      <p:sp>
        <p:nvSpPr>
          <p:cNvPr id="27" name="Freeform 26"/>
          <p:cNvSpPr>
            <a:spLocks noChangeAspect="1" noEditPoints="1"/>
          </p:cNvSpPr>
          <p:nvPr/>
        </p:nvSpPr>
        <p:spPr bwMode="black">
          <a:xfrm>
            <a:off x="7192412" y="2088345"/>
            <a:ext cx="376353" cy="374825"/>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pic>
        <p:nvPicPr>
          <p:cNvPr id="28" name="Picture 27"/>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7085025" y="1025654"/>
            <a:ext cx="581012" cy="371643"/>
          </a:xfrm>
          <a:prstGeom prst="rect">
            <a:avLst/>
          </a:prstGeom>
        </p:spPr>
      </p:pic>
      <p:sp>
        <p:nvSpPr>
          <p:cNvPr id="17" name="TextBox 16"/>
          <p:cNvSpPr txBox="1"/>
          <p:nvPr/>
        </p:nvSpPr>
        <p:spPr>
          <a:xfrm>
            <a:off x="7722517" y="795728"/>
            <a:ext cx="2627964" cy="1865126"/>
          </a:xfrm>
          <a:prstGeom prst="rect">
            <a:avLst/>
          </a:prstGeom>
          <a:noFill/>
        </p:spPr>
        <p:txBody>
          <a:bodyPr wrap="none" lIns="182880" tIns="146304" rIns="182880" bIns="146304" rtlCol="0">
            <a:spAutoFit/>
          </a:bodyPr>
          <a:lstStyle/>
          <a:p>
            <a:pPr marL="182880" marR="0" lvl="0" indent="-182880" defTabSz="932688" eaLnBrk="1" fontAlgn="auto" latinLnBrk="0" hangingPunct="1">
              <a:lnSpc>
                <a:spcPct val="17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Light"/>
              </a:rPr>
              <a:t>Objective-C + </a:t>
            </a:r>
            <a:r>
              <a:rPr kumimoji="0" lang="en-US" sz="2000" b="0" i="0" u="none" strike="noStrike" kern="0" cap="none" spc="0" normalizeH="0" baseline="0" noProof="0" dirty="0" err="1">
                <a:ln>
                  <a:noFill/>
                </a:ln>
                <a:solidFill>
                  <a:schemeClr val="tx2"/>
                </a:solidFill>
                <a:effectLst/>
                <a:uLnTx/>
                <a:uFillTx/>
                <a:latin typeface="Segoe UI Light"/>
              </a:rPr>
              <a:t>Xcode</a:t>
            </a:r>
            <a:endParaRPr kumimoji="0" lang="en-US" sz="2000" b="0" i="0" u="none" strike="noStrike" kern="0" cap="none" spc="0" normalizeH="0" baseline="0" noProof="0" dirty="0">
              <a:ln>
                <a:noFill/>
              </a:ln>
              <a:solidFill>
                <a:schemeClr val="tx2"/>
              </a:solidFill>
              <a:effectLst/>
              <a:uLnTx/>
              <a:uFillTx/>
              <a:latin typeface="Segoe UI Light"/>
            </a:endParaRPr>
          </a:p>
          <a:p>
            <a:pPr marL="182880" marR="0" lvl="0" indent="-182880" defTabSz="932688" eaLnBrk="1" fontAlgn="auto" latinLnBrk="0" hangingPunct="1">
              <a:lnSpc>
                <a:spcPct val="17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Segoe UI Light"/>
              </a:rPr>
              <a:t>Java + Eclipse</a:t>
            </a:r>
          </a:p>
          <a:p>
            <a:pPr marL="182880" marR="0" lvl="0" indent="-182880" defTabSz="932688" eaLnBrk="1" fontAlgn="auto" latinLnBrk="0" hangingPunct="1">
              <a:lnSpc>
                <a:spcPct val="170000"/>
              </a:lnSpc>
              <a:spcBef>
                <a:spcPts val="0"/>
              </a:spcBef>
              <a:spcAft>
                <a:spcPts val="0"/>
              </a:spcAft>
              <a:buClrTx/>
              <a:buSzTx/>
              <a:buFontTx/>
              <a:buNone/>
              <a:tabLst/>
              <a:defRPr/>
            </a:pPr>
            <a:r>
              <a:rPr lang="en-US" sz="2000" kern="0" dirty="0">
                <a:solidFill>
                  <a:schemeClr val="tx2"/>
                </a:solidFill>
                <a:latin typeface="Segoe UI Light"/>
              </a:rPr>
              <a:t>.NET + Visual Studio</a:t>
            </a:r>
            <a:endParaRPr kumimoji="0" lang="en-US" sz="2000" b="0" i="0" u="none" strike="noStrike" kern="0" cap="none" spc="0" normalizeH="0" baseline="0" noProof="0" dirty="0">
              <a:ln>
                <a:noFill/>
              </a:ln>
              <a:solidFill>
                <a:schemeClr val="tx2"/>
              </a:solidFill>
              <a:effectLst/>
              <a:uLnTx/>
              <a:uFillTx/>
              <a:latin typeface="Segoe UI Light"/>
            </a:endParaRPr>
          </a:p>
        </p:txBody>
      </p:sp>
      <p:grpSp>
        <p:nvGrpSpPr>
          <p:cNvPr id="29" name="Group 28"/>
          <p:cNvGrpSpPr/>
          <p:nvPr/>
        </p:nvGrpSpPr>
        <p:grpSpPr>
          <a:xfrm>
            <a:off x="7131071" y="3150811"/>
            <a:ext cx="253725" cy="253722"/>
            <a:chOff x="7744918" y="1841500"/>
            <a:chExt cx="352922" cy="352918"/>
          </a:xfrm>
        </p:grpSpPr>
        <p:sp>
          <p:nvSpPr>
            <p:cNvPr id="35" name="Oval 34"/>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6" name="Freeform 3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38" name="Group 37"/>
          <p:cNvGrpSpPr/>
          <p:nvPr/>
        </p:nvGrpSpPr>
        <p:grpSpPr>
          <a:xfrm>
            <a:off x="7131071" y="3443050"/>
            <a:ext cx="253725" cy="253722"/>
            <a:chOff x="7744918" y="1841500"/>
            <a:chExt cx="352922" cy="352918"/>
          </a:xfrm>
        </p:grpSpPr>
        <p:sp>
          <p:nvSpPr>
            <p:cNvPr id="39" name="Oval 38"/>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0" name="Freeform 39"/>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41" name="Group 40"/>
          <p:cNvGrpSpPr/>
          <p:nvPr/>
        </p:nvGrpSpPr>
        <p:grpSpPr>
          <a:xfrm>
            <a:off x="7131071" y="3735289"/>
            <a:ext cx="253725" cy="253722"/>
            <a:chOff x="7744918" y="1841500"/>
            <a:chExt cx="352922" cy="352918"/>
          </a:xfrm>
        </p:grpSpPr>
        <p:sp>
          <p:nvSpPr>
            <p:cNvPr id="42" name="Oval 41"/>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3" name="Freeform 42"/>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44" name="Group 43"/>
          <p:cNvGrpSpPr/>
          <p:nvPr/>
        </p:nvGrpSpPr>
        <p:grpSpPr>
          <a:xfrm>
            <a:off x="7149331" y="5104565"/>
            <a:ext cx="253725" cy="253722"/>
            <a:chOff x="1823523" y="4481849"/>
            <a:chExt cx="352922" cy="352918"/>
          </a:xfrm>
        </p:grpSpPr>
        <p:sp>
          <p:nvSpPr>
            <p:cNvPr id="45" name="Oval 44"/>
            <p:cNvSpPr/>
            <p:nvPr/>
          </p:nvSpPr>
          <p:spPr>
            <a:xfrm>
              <a:off x="1823523" y="4481849"/>
              <a:ext cx="352922" cy="352918"/>
            </a:xfrm>
            <a:prstGeom prst="ellipse">
              <a:avLst/>
            </a:prstGeom>
            <a:solidFill>
              <a:srgbClr val="C00000"/>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46" name="Group 45"/>
            <p:cNvGrpSpPr/>
            <p:nvPr/>
          </p:nvGrpSpPr>
          <p:grpSpPr>
            <a:xfrm>
              <a:off x="1921527" y="4557417"/>
              <a:ext cx="156914" cy="178032"/>
              <a:chOff x="3321988" y="3599728"/>
              <a:chExt cx="2112721" cy="2397043"/>
            </a:xfrm>
          </p:grpSpPr>
          <p:sp>
            <p:nvSpPr>
              <p:cNvPr id="47" name="Freeform 46"/>
              <p:cNvSpPr/>
              <p:nvPr/>
            </p:nvSpPr>
            <p:spPr>
              <a:xfrm>
                <a:off x="3338048" y="3599728"/>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sp>
            <p:nvSpPr>
              <p:cNvPr id="48" name="Freeform 47"/>
              <p:cNvSpPr/>
              <p:nvPr/>
            </p:nvSpPr>
            <p:spPr>
              <a:xfrm rot="10800000">
                <a:off x="3321988" y="4361033"/>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grpSp>
        <p:nvGrpSpPr>
          <p:cNvPr id="49" name="Group 48"/>
          <p:cNvGrpSpPr/>
          <p:nvPr/>
        </p:nvGrpSpPr>
        <p:grpSpPr>
          <a:xfrm>
            <a:off x="7149331" y="5447465"/>
            <a:ext cx="253725" cy="253722"/>
            <a:chOff x="1823523" y="4481849"/>
            <a:chExt cx="352922" cy="352918"/>
          </a:xfrm>
        </p:grpSpPr>
        <p:sp>
          <p:nvSpPr>
            <p:cNvPr id="50" name="Oval 49"/>
            <p:cNvSpPr/>
            <p:nvPr/>
          </p:nvSpPr>
          <p:spPr>
            <a:xfrm>
              <a:off x="1823523" y="4481849"/>
              <a:ext cx="352922" cy="352918"/>
            </a:xfrm>
            <a:prstGeom prst="ellipse">
              <a:avLst/>
            </a:prstGeom>
            <a:solidFill>
              <a:srgbClr val="C00000"/>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51" name="Group 50"/>
            <p:cNvGrpSpPr/>
            <p:nvPr/>
          </p:nvGrpSpPr>
          <p:grpSpPr>
            <a:xfrm>
              <a:off x="1921527" y="4557417"/>
              <a:ext cx="156914" cy="178032"/>
              <a:chOff x="3321988" y="3599728"/>
              <a:chExt cx="2112721" cy="2397043"/>
            </a:xfrm>
          </p:grpSpPr>
          <p:sp>
            <p:nvSpPr>
              <p:cNvPr id="52" name="Freeform 51"/>
              <p:cNvSpPr/>
              <p:nvPr/>
            </p:nvSpPr>
            <p:spPr>
              <a:xfrm>
                <a:off x="3338048" y="3599728"/>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sp>
            <p:nvSpPr>
              <p:cNvPr id="53" name="Freeform 52"/>
              <p:cNvSpPr/>
              <p:nvPr/>
            </p:nvSpPr>
            <p:spPr>
              <a:xfrm rot="10800000">
                <a:off x="3321988" y="4361033"/>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grpSp>
        <p:nvGrpSpPr>
          <p:cNvPr id="54" name="Group 53"/>
          <p:cNvGrpSpPr/>
          <p:nvPr/>
        </p:nvGrpSpPr>
        <p:grpSpPr>
          <a:xfrm>
            <a:off x="7149331" y="5790365"/>
            <a:ext cx="253725" cy="253722"/>
            <a:chOff x="1823523" y="4481849"/>
            <a:chExt cx="352922" cy="352918"/>
          </a:xfrm>
        </p:grpSpPr>
        <p:sp>
          <p:nvSpPr>
            <p:cNvPr id="55" name="Oval 54"/>
            <p:cNvSpPr/>
            <p:nvPr/>
          </p:nvSpPr>
          <p:spPr>
            <a:xfrm>
              <a:off x="1823523" y="4481849"/>
              <a:ext cx="352922" cy="352918"/>
            </a:xfrm>
            <a:prstGeom prst="ellipse">
              <a:avLst/>
            </a:prstGeom>
            <a:solidFill>
              <a:srgbClr val="C00000"/>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56" name="Group 55"/>
            <p:cNvGrpSpPr/>
            <p:nvPr/>
          </p:nvGrpSpPr>
          <p:grpSpPr>
            <a:xfrm>
              <a:off x="1921527" y="4557417"/>
              <a:ext cx="156914" cy="178032"/>
              <a:chOff x="3321988" y="3599728"/>
              <a:chExt cx="2112721" cy="2397043"/>
            </a:xfrm>
          </p:grpSpPr>
          <p:sp>
            <p:nvSpPr>
              <p:cNvPr id="57" name="Freeform 56"/>
              <p:cNvSpPr/>
              <p:nvPr/>
            </p:nvSpPr>
            <p:spPr>
              <a:xfrm>
                <a:off x="3338048" y="3599728"/>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sp>
            <p:nvSpPr>
              <p:cNvPr id="58" name="Freeform 57"/>
              <p:cNvSpPr/>
              <p:nvPr/>
            </p:nvSpPr>
            <p:spPr>
              <a:xfrm rot="10800000">
                <a:off x="3321988" y="4361033"/>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spTree>
    <p:extLst>
      <p:ext uri="{BB962C8B-B14F-4D97-AF65-F5344CB8AC3E}">
        <p14:creationId xmlns:p14="http://schemas.microsoft.com/office/powerpoint/2010/main" val="2127887832"/>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218237"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dirty="0"/>
              <a:t>Platform silos</a:t>
            </a:r>
          </a:p>
        </p:txBody>
      </p:sp>
      <p:sp>
        <p:nvSpPr>
          <p:cNvPr id="5" name="Text Placeholder 4"/>
          <p:cNvSpPr>
            <a:spLocks noGrp="1"/>
          </p:cNvSpPr>
          <p:nvPr>
            <p:ph type="body" sz="quarter" idx="11"/>
          </p:nvPr>
        </p:nvSpPr>
        <p:spPr>
          <a:xfrm>
            <a:off x="274642" y="1816894"/>
            <a:ext cx="5486399" cy="3730252"/>
          </a:xfrm>
        </p:spPr>
        <p:txBody>
          <a:bodyPr/>
          <a:lstStyle/>
          <a:p>
            <a:pPr lvl="0" defTabSz="914400">
              <a:spcBef>
                <a:spcPct val="0"/>
              </a:spcBef>
              <a:buClrTx/>
              <a:buSzTx/>
              <a:defRPr/>
            </a:pPr>
            <a:r>
              <a:rPr lang="en-US" sz="3200" dirty="0">
                <a:solidFill>
                  <a:srgbClr val="00B0F0"/>
                </a:solidFill>
              </a:rPr>
              <a:t>Native applications (x3)</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Individual native apps built for each platform</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Native user experience but lowest code re-use</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Only services (server-side) can be re-used, with custom code required for consuming</a:t>
            </a: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Client development and developer experience is different for each platform and device type</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Higher TCO due to multiple code bases and developer knowledge</a:t>
            </a:r>
          </a:p>
        </p:txBody>
      </p:sp>
      <p:sp>
        <p:nvSpPr>
          <p:cNvPr id="8" name="Rectangle 7"/>
          <p:cNvSpPr/>
          <p:nvPr/>
        </p:nvSpPr>
        <p:spPr bwMode="auto">
          <a:xfrm>
            <a:off x="10148148" y="1673933"/>
            <a:ext cx="1515600" cy="889965"/>
          </a:xfrm>
          <a:prstGeom prst="rect">
            <a:avLst/>
          </a:prstGeom>
          <a:solidFill>
            <a:srgbClr val="0057A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sp>
        <p:nvSpPr>
          <p:cNvPr id="10" name="Rectangle 9"/>
          <p:cNvSpPr/>
          <p:nvPr/>
        </p:nvSpPr>
        <p:spPr bwMode="auto">
          <a:xfrm>
            <a:off x="6990965" y="1663342"/>
            <a:ext cx="1521120" cy="900556"/>
          </a:xfrm>
          <a:prstGeom prst="rect">
            <a:avLst/>
          </a:prstGeom>
          <a:solidFill>
            <a:srgbClr val="0057A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599" b="0" i="1"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sp>
        <p:nvSpPr>
          <p:cNvPr id="11" name="Rectangle 10"/>
          <p:cNvSpPr/>
          <p:nvPr/>
        </p:nvSpPr>
        <p:spPr bwMode="auto">
          <a:xfrm>
            <a:off x="8572255" y="1663341"/>
            <a:ext cx="1518421" cy="908440"/>
          </a:xfrm>
          <a:prstGeom prst="rect">
            <a:avLst/>
          </a:prstGeom>
          <a:solidFill>
            <a:srgbClr val="0057A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sp>
        <p:nvSpPr>
          <p:cNvPr id="22" name="Freeform 21"/>
          <p:cNvSpPr>
            <a:spLocks noChangeAspect="1" noEditPoints="1"/>
          </p:cNvSpPr>
          <p:nvPr/>
        </p:nvSpPr>
        <p:spPr bwMode="black">
          <a:xfrm>
            <a:off x="10700501" y="1893815"/>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pic>
        <p:nvPicPr>
          <p:cNvPr id="23" name="Picture 22"/>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7434356" y="1910743"/>
            <a:ext cx="634338" cy="405753"/>
          </a:xfrm>
          <a:prstGeom prst="rect">
            <a:avLst/>
          </a:prstGeom>
        </p:spPr>
      </p:pic>
      <p:sp>
        <p:nvSpPr>
          <p:cNvPr id="30" name="Rectangle 29"/>
          <p:cNvSpPr/>
          <p:nvPr/>
        </p:nvSpPr>
        <p:spPr bwMode="auto">
          <a:xfrm>
            <a:off x="10148148" y="2563898"/>
            <a:ext cx="1515600" cy="86228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rPr>
              <a:t>Native UI</a:t>
            </a:r>
          </a:p>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8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endParaRPr>
          </a:p>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1" i="0" u="none" strike="noStrike" kern="0" cap="none" spc="-52" normalizeH="0" baseline="0" noProof="0" dirty="0">
                <a:ln>
                  <a:noFill/>
                </a:ln>
                <a:solidFill>
                  <a:srgbClr val="FFFFFF"/>
                </a:solidFill>
                <a:effectLst/>
                <a:uLnTx/>
                <a:uFillTx/>
                <a:ea typeface="Segoe UI" pitchFamily="34" charset="0"/>
                <a:cs typeface="Segoe UI" pitchFamily="34" charset="0"/>
              </a:rPr>
              <a:t>XAML</a:t>
            </a:r>
          </a:p>
        </p:txBody>
      </p:sp>
      <p:sp>
        <p:nvSpPr>
          <p:cNvPr id="31" name="Rectangle 30"/>
          <p:cNvSpPr/>
          <p:nvPr/>
        </p:nvSpPr>
        <p:spPr bwMode="auto">
          <a:xfrm>
            <a:off x="6990965" y="2563898"/>
            <a:ext cx="1521121" cy="856627"/>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rPr>
              <a:t>Native UI</a:t>
            </a:r>
          </a:p>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8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endParaRPr>
          </a:p>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1" i="0" u="none" strike="noStrike" kern="0" cap="none" spc="-52" normalizeH="0" baseline="0" noProof="0" dirty="0">
                <a:ln>
                  <a:noFill/>
                </a:ln>
                <a:solidFill>
                  <a:srgbClr val="FFFFFF"/>
                </a:solidFill>
                <a:effectLst/>
                <a:uLnTx/>
                <a:uFillTx/>
                <a:ea typeface="Segoe UI" pitchFamily="34" charset="0"/>
                <a:cs typeface="Segoe UI" pitchFamily="34" charset="0"/>
              </a:rPr>
              <a:t>XIB</a:t>
            </a:r>
          </a:p>
        </p:txBody>
      </p:sp>
      <p:sp>
        <p:nvSpPr>
          <p:cNvPr id="33" name="Rectangle 32"/>
          <p:cNvSpPr/>
          <p:nvPr/>
        </p:nvSpPr>
        <p:spPr bwMode="auto">
          <a:xfrm>
            <a:off x="8572256" y="2563898"/>
            <a:ext cx="1515722" cy="856627"/>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rPr>
              <a:t>Native UI</a:t>
            </a:r>
          </a:p>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8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endParaRPr>
          </a:p>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1" i="0" u="none" strike="noStrike" kern="0" cap="none" spc="-52" normalizeH="0" baseline="0" noProof="0" dirty="0">
                <a:ln>
                  <a:noFill/>
                </a:ln>
                <a:solidFill>
                  <a:srgbClr val="FFFFFF"/>
                </a:solidFill>
                <a:effectLst/>
                <a:uLnTx/>
                <a:uFillTx/>
                <a:ea typeface="Segoe UI" pitchFamily="34" charset="0"/>
                <a:cs typeface="Segoe UI" pitchFamily="34" charset="0"/>
              </a:rPr>
              <a:t>AXML</a:t>
            </a:r>
          </a:p>
        </p:txBody>
      </p:sp>
      <p:sp>
        <p:nvSpPr>
          <p:cNvPr id="41" name="Rectangle 40"/>
          <p:cNvSpPr/>
          <p:nvPr/>
        </p:nvSpPr>
        <p:spPr bwMode="auto">
          <a:xfrm>
            <a:off x="10148148" y="3420524"/>
            <a:ext cx="1515600" cy="1351968"/>
          </a:xfrm>
          <a:prstGeom prst="rect">
            <a:avLst/>
          </a:prstGeom>
          <a:solidFill>
            <a:srgbClr val="EC4F24"/>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rPr>
              <a:t>Native code</a:t>
            </a:r>
          </a:p>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8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endParaRPr>
          </a:p>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1" i="0" u="none" strike="noStrike" kern="0" cap="none" spc="-52" normalizeH="0" baseline="0" noProof="0" dirty="0">
                <a:ln>
                  <a:noFill/>
                </a:ln>
                <a:solidFill>
                  <a:srgbClr val="FFFFFF"/>
                </a:solidFill>
                <a:effectLst/>
                <a:uLnTx/>
                <a:uFillTx/>
                <a:ea typeface="Segoe UI" pitchFamily="34" charset="0"/>
                <a:cs typeface="Segoe UI" pitchFamily="34" charset="0"/>
              </a:rPr>
              <a:t>C#, JS, C++</a:t>
            </a:r>
          </a:p>
        </p:txBody>
      </p:sp>
      <p:sp>
        <p:nvSpPr>
          <p:cNvPr id="42" name="Rectangle 41"/>
          <p:cNvSpPr/>
          <p:nvPr/>
        </p:nvSpPr>
        <p:spPr bwMode="auto">
          <a:xfrm>
            <a:off x="6990965" y="3420525"/>
            <a:ext cx="1521121" cy="1351967"/>
          </a:xfrm>
          <a:prstGeom prst="rect">
            <a:avLst/>
          </a:prstGeom>
          <a:solidFill>
            <a:srgbClr val="EC4F24"/>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0" i="0" u="none" strike="noStrike" kern="0" cap="none" spc="-52" normalizeH="0" baseline="0" noProof="0" dirty="0">
                <a:ln>
                  <a:noFill/>
                </a:ln>
                <a:solidFill>
                  <a:schemeClr val="tx2"/>
                </a:solidFill>
                <a:effectLst/>
                <a:uLnTx/>
                <a:uFillTx/>
                <a:latin typeface="Segoe UI Light" panose="020B0502040204020203" pitchFamily="34" charset="0"/>
                <a:ea typeface="Segoe UI" pitchFamily="34" charset="0"/>
                <a:cs typeface="Segoe UI" pitchFamily="34" charset="0"/>
              </a:rPr>
              <a:t>Native code</a:t>
            </a:r>
          </a:p>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800" b="0" i="0" u="none" strike="noStrike" kern="0" cap="none" spc="-52" normalizeH="0" baseline="0" noProof="0" dirty="0">
              <a:ln>
                <a:noFill/>
              </a:ln>
              <a:solidFill>
                <a:schemeClr val="tx2"/>
              </a:solidFill>
              <a:effectLst/>
              <a:uLnTx/>
              <a:uFillTx/>
              <a:latin typeface="Segoe UI Light" panose="020B0502040204020203" pitchFamily="34" charset="0"/>
              <a:ea typeface="Segoe UI" pitchFamily="34" charset="0"/>
              <a:cs typeface="Segoe UI" pitchFamily="34" charset="0"/>
            </a:endParaRPr>
          </a:p>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1" i="0" u="none" strike="noStrike" kern="0" cap="none" spc="-52" normalizeH="0" baseline="0" noProof="0" dirty="0" err="1">
                <a:ln>
                  <a:noFill/>
                </a:ln>
                <a:solidFill>
                  <a:schemeClr val="tx2"/>
                </a:solidFill>
                <a:effectLst/>
                <a:uLnTx/>
                <a:uFillTx/>
                <a:ea typeface="Segoe UI" pitchFamily="34" charset="0"/>
                <a:cs typeface="Segoe UI" pitchFamily="34" charset="0"/>
              </a:rPr>
              <a:t>ObjectiveC</a:t>
            </a:r>
            <a:endParaRPr kumimoji="0" lang="en-US" sz="1600" b="1" i="0" u="none" strike="noStrike" kern="0" cap="none" spc="-52" normalizeH="0" baseline="0" noProof="0" dirty="0">
              <a:ln>
                <a:noFill/>
              </a:ln>
              <a:solidFill>
                <a:schemeClr val="tx2"/>
              </a:solidFill>
              <a:effectLst/>
              <a:uLnTx/>
              <a:uFillTx/>
              <a:ea typeface="Segoe UI" pitchFamily="34" charset="0"/>
              <a:cs typeface="Segoe UI" pitchFamily="34" charset="0"/>
            </a:endParaRPr>
          </a:p>
        </p:txBody>
      </p:sp>
      <p:sp>
        <p:nvSpPr>
          <p:cNvPr id="44" name="Rectangle 43"/>
          <p:cNvSpPr/>
          <p:nvPr/>
        </p:nvSpPr>
        <p:spPr bwMode="auto">
          <a:xfrm>
            <a:off x="8572256" y="3420525"/>
            <a:ext cx="1515722" cy="1351967"/>
          </a:xfrm>
          <a:prstGeom prst="rect">
            <a:avLst/>
          </a:prstGeom>
          <a:solidFill>
            <a:srgbClr val="EC4F24"/>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rPr>
              <a:t>Native code</a:t>
            </a:r>
          </a:p>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8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endParaRPr>
          </a:p>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1" i="0" u="none" strike="noStrike" kern="0" cap="none" spc="-52" normalizeH="0" baseline="0" noProof="0" dirty="0">
                <a:ln>
                  <a:noFill/>
                </a:ln>
                <a:solidFill>
                  <a:srgbClr val="FFFFFF"/>
                </a:solidFill>
                <a:effectLst/>
                <a:uLnTx/>
                <a:uFillTx/>
                <a:ea typeface="Segoe UI" pitchFamily="34" charset="0"/>
                <a:cs typeface="Segoe UI" pitchFamily="34" charset="0"/>
              </a:rPr>
              <a:t>Java</a:t>
            </a:r>
          </a:p>
        </p:txBody>
      </p:sp>
      <p:sp>
        <p:nvSpPr>
          <p:cNvPr id="52" name="Rectangle 51"/>
          <p:cNvSpPr/>
          <p:nvPr/>
        </p:nvSpPr>
        <p:spPr bwMode="auto">
          <a:xfrm>
            <a:off x="10148148" y="4772492"/>
            <a:ext cx="1515600" cy="854402"/>
          </a:xfrm>
          <a:prstGeom prst="rect">
            <a:avLst/>
          </a:prstGeom>
          <a:solidFill>
            <a:srgbClr val="F68C1E"/>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rPr>
              <a:t>Visual Studio</a:t>
            </a:r>
            <a:endParaRPr kumimoji="0" lang="en-US" sz="1600" b="1" i="0" u="none" strike="noStrike" kern="0" cap="none" spc="-52" normalizeH="0" baseline="0" noProof="0" dirty="0">
              <a:ln>
                <a:noFill/>
              </a:ln>
              <a:solidFill>
                <a:srgbClr val="FFFFFF"/>
              </a:solidFill>
              <a:effectLst/>
              <a:uLnTx/>
              <a:uFillTx/>
              <a:ea typeface="Segoe UI" pitchFamily="34" charset="0"/>
              <a:cs typeface="Segoe UI" pitchFamily="34" charset="0"/>
            </a:endParaRPr>
          </a:p>
        </p:txBody>
      </p:sp>
      <p:sp>
        <p:nvSpPr>
          <p:cNvPr id="53" name="Rectangle 52"/>
          <p:cNvSpPr/>
          <p:nvPr/>
        </p:nvSpPr>
        <p:spPr bwMode="auto">
          <a:xfrm>
            <a:off x="6990965" y="4770267"/>
            <a:ext cx="1521121" cy="856627"/>
          </a:xfrm>
          <a:prstGeom prst="rect">
            <a:avLst/>
          </a:prstGeom>
          <a:solidFill>
            <a:srgbClr val="F68C1E"/>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0" i="0" u="none" strike="noStrike" kern="0" cap="none" spc="-52" normalizeH="0" baseline="0" noProof="0" dirty="0" err="1">
                <a:ln>
                  <a:noFill/>
                </a:ln>
                <a:solidFill>
                  <a:schemeClr val="tx2"/>
                </a:solidFill>
                <a:effectLst/>
                <a:uLnTx/>
                <a:uFillTx/>
                <a:latin typeface="Segoe UI Light" panose="020B0502040204020203" pitchFamily="34" charset="0"/>
                <a:ea typeface="Segoe UI" pitchFamily="34" charset="0"/>
                <a:cs typeface="Segoe UI" pitchFamily="34" charset="0"/>
              </a:rPr>
              <a:t>XCode</a:t>
            </a:r>
            <a:endParaRPr kumimoji="0" lang="en-US" sz="1600" b="1" i="0" u="none" strike="noStrike" kern="0" cap="none" spc="-52" normalizeH="0" baseline="0" noProof="0" dirty="0">
              <a:ln>
                <a:noFill/>
              </a:ln>
              <a:solidFill>
                <a:schemeClr val="tx2"/>
              </a:solidFill>
              <a:effectLst/>
              <a:uLnTx/>
              <a:uFillTx/>
              <a:ea typeface="Segoe UI" pitchFamily="34" charset="0"/>
              <a:cs typeface="Segoe UI" pitchFamily="34" charset="0"/>
            </a:endParaRPr>
          </a:p>
        </p:txBody>
      </p:sp>
      <p:sp>
        <p:nvSpPr>
          <p:cNvPr id="54" name="Rectangle 53"/>
          <p:cNvSpPr/>
          <p:nvPr/>
        </p:nvSpPr>
        <p:spPr bwMode="auto">
          <a:xfrm>
            <a:off x="8572256" y="4770267"/>
            <a:ext cx="1515722" cy="856627"/>
          </a:xfrm>
          <a:prstGeom prst="rect">
            <a:avLst/>
          </a:prstGeom>
          <a:solidFill>
            <a:srgbClr val="F68C1E"/>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r>
              <a:rPr kumimoji="0" lang="en-US" sz="1600" b="0" i="0" u="none" strike="noStrike" kern="0" cap="none" spc="-52" normalizeH="0" baseline="0" noProof="0" dirty="0">
                <a:ln>
                  <a:noFill/>
                </a:ln>
                <a:solidFill>
                  <a:srgbClr val="FFFFFF"/>
                </a:solidFill>
                <a:effectLst/>
                <a:uLnTx/>
                <a:uFillTx/>
                <a:latin typeface="Segoe UI Light" panose="020B0502040204020203" pitchFamily="34" charset="0"/>
                <a:ea typeface="Segoe UI" pitchFamily="34" charset="0"/>
                <a:cs typeface="Segoe UI" pitchFamily="34" charset="0"/>
              </a:rPr>
              <a:t>Eclipse</a:t>
            </a:r>
            <a:endParaRPr kumimoji="0" lang="en-US" sz="1600" b="1" i="0" u="none" strike="noStrike" kern="0" cap="none" spc="-52" normalizeH="0" baseline="0" noProof="0" dirty="0">
              <a:ln>
                <a:noFill/>
              </a:ln>
              <a:solidFill>
                <a:srgbClr val="FFFFFF"/>
              </a:solidFill>
              <a:effectLst/>
              <a:uLnTx/>
              <a:uFillTx/>
              <a:ea typeface="Segoe UI" pitchFamily="34" charset="0"/>
              <a:cs typeface="Segoe UI" pitchFamily="34" charset="0"/>
            </a:endParaRPr>
          </a:p>
        </p:txBody>
      </p:sp>
      <p:pic>
        <p:nvPicPr>
          <p:cNvPr id="24" name="Picture 23"/>
          <p:cNvPicPr>
            <a:picLocks noChangeAspect="1"/>
          </p:cNvPicPr>
          <p:nvPr/>
        </p:nvPicPr>
        <p:blipFill rotWithShape="1">
          <a:blip r:embed="rId4">
            <a:lum bright="70000" contrast="-70000"/>
          </a:blip>
          <a:srcRect r="44359" b="54837"/>
          <a:stretch/>
        </p:blipFill>
        <p:spPr>
          <a:xfrm>
            <a:off x="8937042" y="1815711"/>
            <a:ext cx="716612" cy="601807"/>
          </a:xfrm>
          <a:prstGeom prst="rect">
            <a:avLst/>
          </a:prstGeom>
        </p:spPr>
      </p:pic>
    </p:spTree>
    <p:extLst>
      <p:ext uri="{BB962C8B-B14F-4D97-AF65-F5344CB8AC3E}">
        <p14:creationId xmlns:p14="http://schemas.microsoft.com/office/powerpoint/2010/main" val="377327732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40" y="294942"/>
            <a:ext cx="11889564" cy="916534"/>
          </a:xfrm>
        </p:spPr>
        <p:txBody>
          <a:bodyPr/>
          <a:lstStyle/>
          <a:p>
            <a:r>
              <a:rPr lang="de-DE" dirty="0"/>
              <a:t>Write once, run anywhere</a:t>
            </a:r>
          </a:p>
        </p:txBody>
      </p:sp>
      <p:cxnSp>
        <p:nvCxnSpPr>
          <p:cNvPr id="32" name="Straight Connector 31"/>
          <p:cNvCxnSpPr>
            <a:endCxn id="34" idx="2"/>
          </p:cNvCxnSpPr>
          <p:nvPr/>
        </p:nvCxnSpPr>
        <p:spPr>
          <a:xfrm>
            <a:off x="790386" y="3463351"/>
            <a:ext cx="3459306" cy="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34" idx="4"/>
          </p:cNvCxnSpPr>
          <p:nvPr/>
        </p:nvCxnSpPr>
        <p:spPr>
          <a:xfrm flipH="1" flipV="1">
            <a:off x="4405642" y="3619301"/>
            <a:ext cx="3362" cy="996163"/>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4" name="Oval 33"/>
          <p:cNvSpPr/>
          <p:nvPr/>
        </p:nvSpPr>
        <p:spPr bwMode="auto">
          <a:xfrm>
            <a:off x="4249692" y="3307401"/>
            <a:ext cx="311900" cy="3119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791422" y="4739422"/>
            <a:ext cx="5773491" cy="246221"/>
          </a:xfrm>
          <a:prstGeom prst="rect">
            <a:avLst/>
          </a:prstGeom>
          <a:noFill/>
        </p:spPr>
        <p:txBody>
          <a:bodyPr wrap="square" lIns="0" tIns="0" rIns="0" bIns="0" rtlCol="1">
            <a:spAutoFit/>
          </a:bodyPr>
          <a:lstStyle/>
          <a:p>
            <a:pPr lvl="0" algn="ctr" defTabSz="685800">
              <a:spcAft>
                <a:spcPts val="600"/>
              </a:spcAft>
            </a:pPr>
            <a:r>
              <a:rPr lang="en-US" sz="1600" kern="0" dirty="0">
                <a:solidFill>
                  <a:schemeClr val="tx2"/>
                </a:solidFill>
                <a:latin typeface="+mj-lt"/>
                <a:ea typeface="Open Sans" pitchFamily="34" charset="0"/>
                <a:cs typeface="Open Sans" pitchFamily="34" charset="0"/>
              </a:rPr>
              <a:t>Better TCO, productivity and development experience</a:t>
            </a:r>
          </a:p>
        </p:txBody>
      </p:sp>
      <p:grpSp>
        <p:nvGrpSpPr>
          <p:cNvPr id="30" name="Group 29"/>
          <p:cNvGrpSpPr/>
          <p:nvPr/>
        </p:nvGrpSpPr>
        <p:grpSpPr>
          <a:xfrm>
            <a:off x="769300" y="1515127"/>
            <a:ext cx="5795613" cy="3124199"/>
            <a:chOff x="956024" y="1435895"/>
            <a:chExt cx="5795613" cy="3124199"/>
          </a:xfrm>
        </p:grpSpPr>
        <p:cxnSp>
          <p:nvCxnSpPr>
            <p:cNvPr id="20" name="Straight Arrow Connector 19"/>
            <p:cNvCxnSpPr/>
            <p:nvPr/>
          </p:nvCxnSpPr>
          <p:spPr>
            <a:xfrm flipH="1" flipV="1">
              <a:off x="956024" y="1435895"/>
              <a:ext cx="22121" cy="3124199"/>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960437" y="4552950"/>
              <a:ext cx="5791200" cy="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rot="16200000">
            <a:off x="-1011952" y="2954116"/>
            <a:ext cx="3124200" cy="246221"/>
          </a:xfrm>
          <a:prstGeom prst="rect">
            <a:avLst/>
          </a:prstGeom>
          <a:noFill/>
        </p:spPr>
        <p:txBody>
          <a:bodyPr wrap="square" lIns="0" tIns="0" rIns="0" bIns="0" rtlCol="1">
            <a:spAutoFit/>
          </a:bodyPr>
          <a:lstStyle/>
          <a:p>
            <a:pPr lvl="0" algn="ctr" defTabSz="685800">
              <a:spcAft>
                <a:spcPts val="600"/>
              </a:spcAft>
            </a:pPr>
            <a:r>
              <a:rPr lang="en-US" sz="1600" kern="0" dirty="0">
                <a:solidFill>
                  <a:schemeClr val="tx2"/>
                </a:solidFill>
                <a:latin typeface="+mj-lt"/>
                <a:ea typeface="Open Sans" pitchFamily="34" charset="0"/>
                <a:cs typeface="Open Sans" pitchFamily="34" charset="0"/>
              </a:rPr>
              <a:t>End user experience</a:t>
            </a:r>
          </a:p>
        </p:txBody>
      </p:sp>
      <p:grpSp>
        <p:nvGrpSpPr>
          <p:cNvPr id="37" name="Group 36"/>
          <p:cNvGrpSpPr/>
          <p:nvPr/>
        </p:nvGrpSpPr>
        <p:grpSpPr>
          <a:xfrm>
            <a:off x="6978099" y="2713114"/>
            <a:ext cx="4040738" cy="3804698"/>
            <a:chOff x="7657504" y="1709504"/>
            <a:chExt cx="4040738" cy="3804698"/>
          </a:xfrm>
        </p:grpSpPr>
        <p:sp>
          <p:nvSpPr>
            <p:cNvPr id="7" name="Rectangle 6"/>
            <p:cNvSpPr/>
            <p:nvPr/>
          </p:nvSpPr>
          <p:spPr>
            <a:xfrm>
              <a:off x="7657504" y="3645694"/>
              <a:ext cx="4040738" cy="1868508"/>
            </a:xfrm>
            <a:prstGeom prst="rect">
              <a:avLst/>
            </a:prstGeom>
            <a:solidFill>
              <a:srgbClr val="045BA6"/>
            </a:solidFill>
            <a:ln w="9525" cap="flat" cmpd="sng" algn="ctr">
              <a:noFill/>
              <a:prstDash val="sysDash"/>
            </a:ln>
            <a:effectLst/>
          </p:spPr>
          <p:txBody>
            <a:bodyPr rtlCol="1" anchor="t"/>
            <a:lstStyle/>
            <a:p>
              <a:pPr marL="0" marR="0" lvl="0" indent="0" defTabSz="6858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chemeClr val="accent4"/>
                  </a:solidFill>
                  <a:effectLst/>
                  <a:uLnTx/>
                  <a:uFillTx/>
                  <a:latin typeface="+mj-lt"/>
                  <a:ea typeface="+mn-ea"/>
                  <a:cs typeface="Arial" panose="020B0604020202020204" pitchFamily="34" charset="0"/>
                </a:rPr>
                <a:t>Developer</a:t>
              </a:r>
            </a:p>
            <a:p>
              <a:pPr marL="0" marR="0" lvl="0" indent="0" defTabSz="68580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a:ln>
                  <a:noFill/>
                </a:ln>
                <a:solidFill>
                  <a:srgbClr val="FFFFFF"/>
                </a:solidFill>
                <a:effectLst/>
                <a:uLnTx/>
                <a:uFillTx/>
                <a:latin typeface="+mj-lt"/>
                <a:ea typeface="+mn-ea"/>
                <a:cs typeface="Arial" panose="020B0604020202020204" pitchFamily="34" charset="0"/>
              </a:endParaRPr>
            </a:p>
            <a:p>
              <a:pPr lvl="1"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Great for teams with HTML/JavaScript skills</a:t>
              </a:r>
            </a:p>
            <a:p>
              <a:pPr lvl="1"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Scaling to enterprise complexity challenging</a:t>
              </a:r>
            </a:p>
            <a:p>
              <a:pPr lvl="1"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Developer productivity with Visual Studio</a:t>
              </a:r>
            </a:p>
            <a:p>
              <a:pPr lvl="1"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Mature tooling</a:t>
              </a:r>
            </a:p>
          </p:txBody>
        </p:sp>
        <p:sp>
          <p:nvSpPr>
            <p:cNvPr id="11" name="Rectangle 10"/>
            <p:cNvSpPr/>
            <p:nvPr/>
          </p:nvSpPr>
          <p:spPr>
            <a:xfrm>
              <a:off x="7657504" y="1709504"/>
              <a:ext cx="4040738" cy="1868508"/>
            </a:xfrm>
            <a:prstGeom prst="rect">
              <a:avLst/>
            </a:prstGeom>
            <a:solidFill>
              <a:srgbClr val="0093E2"/>
            </a:solidFill>
            <a:ln w="9525" cap="flat" cmpd="sng" algn="ctr">
              <a:noFill/>
              <a:prstDash val="sysDash"/>
            </a:ln>
            <a:effectLst/>
          </p:spPr>
          <p:txBody>
            <a:bodyPr rtlCol="1" anchor="t"/>
            <a:lstStyle/>
            <a:p>
              <a:pPr lvl="0" defTabSz="685800">
                <a:defRPr/>
              </a:pPr>
              <a:r>
                <a:rPr lang="de-DE" sz="2000" kern="0" dirty="0">
                  <a:solidFill>
                    <a:srgbClr val="045BA6"/>
                  </a:solidFill>
                  <a:latin typeface="Segoe UI Light"/>
                  <a:cs typeface="Arial" panose="020B0604020202020204" pitchFamily="34" charset="0"/>
                </a:rPr>
                <a:t>End User</a:t>
              </a:r>
            </a:p>
            <a:p>
              <a:pPr lvl="0" defTabSz="685800">
                <a:defRPr/>
              </a:pPr>
              <a:endParaRPr lang="de-DE" sz="800" kern="0" dirty="0">
                <a:solidFill>
                  <a:srgbClr val="FFFFFF"/>
                </a:solidFill>
                <a:latin typeface="Segoe UI Light"/>
                <a:cs typeface="Arial" panose="020B0604020202020204" pitchFamily="34" charset="0"/>
              </a:endParaRPr>
            </a:p>
            <a:p>
              <a:pPr lvl="1"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Non-native UX</a:t>
              </a:r>
            </a:p>
            <a:p>
              <a:pPr lvl="1"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Performance tradeoff</a:t>
              </a:r>
            </a:p>
            <a:p>
              <a:pPr lvl="1"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Works across devices</a:t>
              </a:r>
            </a:p>
          </p:txBody>
        </p:sp>
      </p:grpSp>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303" y="1740694"/>
            <a:ext cx="1907138" cy="791750"/>
          </a:xfrm>
          <a:prstGeom prst="rect">
            <a:avLst/>
          </a:prstGeom>
        </p:spPr>
      </p:pic>
      <p:grpSp>
        <p:nvGrpSpPr>
          <p:cNvPr id="19" name="Group 18"/>
          <p:cNvGrpSpPr/>
          <p:nvPr/>
        </p:nvGrpSpPr>
        <p:grpSpPr>
          <a:xfrm>
            <a:off x="7148902" y="5087108"/>
            <a:ext cx="253725" cy="253722"/>
            <a:chOff x="7744918" y="1841500"/>
            <a:chExt cx="352922" cy="352918"/>
          </a:xfrm>
        </p:grpSpPr>
        <p:sp>
          <p:nvSpPr>
            <p:cNvPr id="22" name="Oval 21"/>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23" name="Freeform 22"/>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24" name="Group 23"/>
          <p:cNvGrpSpPr/>
          <p:nvPr/>
        </p:nvGrpSpPr>
        <p:grpSpPr>
          <a:xfrm>
            <a:off x="7149331" y="3135476"/>
            <a:ext cx="253725" cy="253722"/>
            <a:chOff x="1823523" y="4481849"/>
            <a:chExt cx="352922" cy="352918"/>
          </a:xfrm>
        </p:grpSpPr>
        <p:sp>
          <p:nvSpPr>
            <p:cNvPr id="25" name="Oval 24"/>
            <p:cNvSpPr/>
            <p:nvPr/>
          </p:nvSpPr>
          <p:spPr>
            <a:xfrm>
              <a:off x="1823523" y="4481849"/>
              <a:ext cx="352922" cy="352918"/>
            </a:xfrm>
            <a:prstGeom prst="ellipse">
              <a:avLst/>
            </a:prstGeom>
            <a:solidFill>
              <a:srgbClr val="C00000"/>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26" name="Group 25"/>
            <p:cNvGrpSpPr/>
            <p:nvPr/>
          </p:nvGrpSpPr>
          <p:grpSpPr>
            <a:xfrm>
              <a:off x="1921527" y="4557417"/>
              <a:ext cx="156914" cy="178032"/>
              <a:chOff x="3321988" y="3599728"/>
              <a:chExt cx="2112721" cy="2397043"/>
            </a:xfrm>
          </p:grpSpPr>
          <p:sp>
            <p:nvSpPr>
              <p:cNvPr id="27" name="Freeform 26"/>
              <p:cNvSpPr/>
              <p:nvPr/>
            </p:nvSpPr>
            <p:spPr>
              <a:xfrm>
                <a:off x="3338048" y="3599728"/>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sp>
            <p:nvSpPr>
              <p:cNvPr id="28" name="Freeform 27"/>
              <p:cNvSpPr/>
              <p:nvPr/>
            </p:nvSpPr>
            <p:spPr>
              <a:xfrm rot="10800000">
                <a:off x="3321988" y="4361033"/>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grpSp>
        <p:nvGrpSpPr>
          <p:cNvPr id="29" name="Group 28"/>
          <p:cNvGrpSpPr/>
          <p:nvPr/>
        </p:nvGrpSpPr>
        <p:grpSpPr>
          <a:xfrm>
            <a:off x="7149331" y="3419992"/>
            <a:ext cx="253725" cy="253722"/>
            <a:chOff x="1823523" y="4481849"/>
            <a:chExt cx="352922" cy="352918"/>
          </a:xfrm>
        </p:grpSpPr>
        <p:sp>
          <p:nvSpPr>
            <p:cNvPr id="39" name="Oval 38"/>
            <p:cNvSpPr/>
            <p:nvPr/>
          </p:nvSpPr>
          <p:spPr>
            <a:xfrm>
              <a:off x="1823523" y="4481849"/>
              <a:ext cx="352922" cy="352918"/>
            </a:xfrm>
            <a:prstGeom prst="ellipse">
              <a:avLst/>
            </a:prstGeom>
            <a:solidFill>
              <a:srgbClr val="C00000"/>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41" name="Group 40"/>
            <p:cNvGrpSpPr/>
            <p:nvPr/>
          </p:nvGrpSpPr>
          <p:grpSpPr>
            <a:xfrm>
              <a:off x="1921527" y="4557417"/>
              <a:ext cx="156914" cy="178032"/>
              <a:chOff x="3321988" y="3599728"/>
              <a:chExt cx="2112721" cy="2397043"/>
            </a:xfrm>
          </p:grpSpPr>
          <p:sp>
            <p:nvSpPr>
              <p:cNvPr id="42" name="Freeform 41"/>
              <p:cNvSpPr/>
              <p:nvPr/>
            </p:nvSpPr>
            <p:spPr>
              <a:xfrm>
                <a:off x="3338048" y="3599728"/>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sp>
            <p:nvSpPr>
              <p:cNvPr id="43" name="Freeform 42"/>
              <p:cNvSpPr/>
              <p:nvPr/>
            </p:nvSpPr>
            <p:spPr>
              <a:xfrm rot="10800000">
                <a:off x="3321988" y="4361033"/>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grpSp>
        <p:nvGrpSpPr>
          <p:cNvPr id="47" name="Group 46"/>
          <p:cNvGrpSpPr/>
          <p:nvPr/>
        </p:nvGrpSpPr>
        <p:grpSpPr>
          <a:xfrm>
            <a:off x="7148902" y="5651664"/>
            <a:ext cx="253725" cy="253722"/>
            <a:chOff x="7744918" y="1841500"/>
            <a:chExt cx="352922" cy="352918"/>
          </a:xfrm>
        </p:grpSpPr>
        <p:sp>
          <p:nvSpPr>
            <p:cNvPr id="48" name="Oval 47"/>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9" name="Freeform 48"/>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50" name="Group 49"/>
          <p:cNvGrpSpPr/>
          <p:nvPr/>
        </p:nvGrpSpPr>
        <p:grpSpPr>
          <a:xfrm>
            <a:off x="7148902" y="5933941"/>
            <a:ext cx="253725" cy="253722"/>
            <a:chOff x="7744918" y="1841500"/>
            <a:chExt cx="352922" cy="352918"/>
          </a:xfrm>
        </p:grpSpPr>
        <p:sp>
          <p:nvSpPr>
            <p:cNvPr id="51" name="Oval 50"/>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52" name="Freeform 51"/>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56" name="Group 55"/>
          <p:cNvGrpSpPr/>
          <p:nvPr/>
        </p:nvGrpSpPr>
        <p:grpSpPr>
          <a:xfrm>
            <a:off x="7148902" y="3696827"/>
            <a:ext cx="253725" cy="253722"/>
            <a:chOff x="7744918" y="1841500"/>
            <a:chExt cx="352922" cy="352918"/>
          </a:xfrm>
        </p:grpSpPr>
        <p:sp>
          <p:nvSpPr>
            <p:cNvPr id="57" name="Oval 56"/>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58" name="Freeform 57"/>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61" name="Group 60"/>
          <p:cNvGrpSpPr/>
          <p:nvPr/>
        </p:nvGrpSpPr>
        <p:grpSpPr>
          <a:xfrm>
            <a:off x="7148902" y="5369386"/>
            <a:ext cx="253725" cy="253722"/>
            <a:chOff x="1823523" y="4481849"/>
            <a:chExt cx="352922" cy="352918"/>
          </a:xfrm>
        </p:grpSpPr>
        <p:sp>
          <p:nvSpPr>
            <p:cNvPr id="62" name="Oval 61"/>
            <p:cNvSpPr/>
            <p:nvPr/>
          </p:nvSpPr>
          <p:spPr>
            <a:xfrm>
              <a:off x="1823523" y="4481849"/>
              <a:ext cx="352922" cy="352918"/>
            </a:xfrm>
            <a:prstGeom prst="ellipse">
              <a:avLst/>
            </a:prstGeom>
            <a:solidFill>
              <a:srgbClr val="C00000"/>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grpSp>
          <p:nvGrpSpPr>
            <p:cNvPr id="63" name="Group 62"/>
            <p:cNvGrpSpPr/>
            <p:nvPr/>
          </p:nvGrpSpPr>
          <p:grpSpPr>
            <a:xfrm>
              <a:off x="1921527" y="4557417"/>
              <a:ext cx="156914" cy="178032"/>
              <a:chOff x="3321988" y="3599728"/>
              <a:chExt cx="2112721" cy="2397043"/>
            </a:xfrm>
          </p:grpSpPr>
          <p:sp>
            <p:nvSpPr>
              <p:cNvPr id="64" name="Freeform 26"/>
              <p:cNvSpPr/>
              <p:nvPr/>
            </p:nvSpPr>
            <p:spPr>
              <a:xfrm>
                <a:off x="3338048" y="3599728"/>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sp>
            <p:nvSpPr>
              <p:cNvPr id="65" name="Freeform 27"/>
              <p:cNvSpPr/>
              <p:nvPr/>
            </p:nvSpPr>
            <p:spPr>
              <a:xfrm rot="10800000">
                <a:off x="3321988" y="4361033"/>
                <a:ext cx="2096661" cy="1635738"/>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48159"/>
                  <a:gd name="connsiteY0" fmla="*/ 367469 h 672472"/>
                  <a:gd name="connsiteX1" fmla="*/ 129040 w 848159"/>
                  <a:gd name="connsiteY1" fmla="*/ 284542 h 672472"/>
                  <a:gd name="connsiteX2" fmla="*/ 251188 w 848159"/>
                  <a:gd name="connsiteY2" fmla="*/ 382909 h 672472"/>
                  <a:gd name="connsiteX3" fmla="*/ 534931 w 848159"/>
                  <a:gd name="connsiteY3" fmla="*/ 155636 h 672472"/>
                  <a:gd name="connsiteX4" fmla="*/ 806102 w 848159"/>
                  <a:gd name="connsiteY4" fmla="*/ 86139 h 672472"/>
                  <a:gd name="connsiteX5" fmla="*/ 282591 w 848159"/>
                  <a:gd name="connsiteY5" fmla="*/ 672472 h 672472"/>
                  <a:gd name="connsiteX6" fmla="*/ 11427 w 848159"/>
                  <a:gd name="connsiteY6" fmla="*/ 367469 h 672472"/>
                  <a:gd name="connsiteX0" fmla="*/ 11427 w 662181"/>
                  <a:gd name="connsiteY0" fmla="*/ 249458 h 554461"/>
                  <a:gd name="connsiteX1" fmla="*/ 129040 w 662181"/>
                  <a:gd name="connsiteY1" fmla="*/ 166531 h 554461"/>
                  <a:gd name="connsiteX2" fmla="*/ 251188 w 662181"/>
                  <a:gd name="connsiteY2" fmla="*/ 264898 h 554461"/>
                  <a:gd name="connsiteX3" fmla="*/ 534931 w 662181"/>
                  <a:gd name="connsiteY3" fmla="*/ 37625 h 554461"/>
                  <a:gd name="connsiteX4" fmla="*/ 620124 w 662181"/>
                  <a:gd name="connsiteY4" fmla="*/ 172473 h 554461"/>
                  <a:gd name="connsiteX5" fmla="*/ 282591 w 662181"/>
                  <a:gd name="connsiteY5" fmla="*/ 554461 h 554461"/>
                  <a:gd name="connsiteX6" fmla="*/ 11427 w 662181"/>
                  <a:gd name="connsiteY6" fmla="*/ 249458 h 554461"/>
                  <a:gd name="connsiteX0" fmla="*/ 11427 w 648844"/>
                  <a:gd name="connsiteY0" fmla="*/ 172829 h 477832"/>
                  <a:gd name="connsiteX1" fmla="*/ 129040 w 648844"/>
                  <a:gd name="connsiteY1" fmla="*/ 89902 h 477832"/>
                  <a:gd name="connsiteX2" fmla="*/ 251188 w 648844"/>
                  <a:gd name="connsiteY2" fmla="*/ 188269 h 477832"/>
                  <a:gd name="connsiteX3" fmla="*/ 454911 w 648844"/>
                  <a:gd name="connsiteY3" fmla="*/ 37625 h 477832"/>
                  <a:gd name="connsiteX4" fmla="*/ 620124 w 648844"/>
                  <a:gd name="connsiteY4" fmla="*/ 95844 h 477832"/>
                  <a:gd name="connsiteX5" fmla="*/ 282591 w 648844"/>
                  <a:gd name="connsiteY5" fmla="*/ 477832 h 477832"/>
                  <a:gd name="connsiteX6" fmla="*/ 11427 w 648844"/>
                  <a:gd name="connsiteY6" fmla="*/ 172829 h 477832"/>
                  <a:gd name="connsiteX0" fmla="*/ 11427 w 648844"/>
                  <a:gd name="connsiteY0" fmla="*/ 243315 h 548318"/>
                  <a:gd name="connsiteX1" fmla="*/ 129040 w 648844"/>
                  <a:gd name="connsiteY1" fmla="*/ 160388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648844"/>
                  <a:gd name="connsiteY0" fmla="*/ 243315 h 548318"/>
                  <a:gd name="connsiteX1" fmla="*/ 49019 w 648844"/>
                  <a:gd name="connsiteY1" fmla="*/ 83759 h 548318"/>
                  <a:gd name="connsiteX2" fmla="*/ 251188 w 648844"/>
                  <a:gd name="connsiteY2" fmla="*/ 258755 h 548318"/>
                  <a:gd name="connsiteX3" fmla="*/ 454911 w 648844"/>
                  <a:gd name="connsiteY3" fmla="*/ 108111 h 548318"/>
                  <a:gd name="connsiteX4" fmla="*/ 620124 w 648844"/>
                  <a:gd name="connsiteY4" fmla="*/ 166330 h 548318"/>
                  <a:gd name="connsiteX5" fmla="*/ 282591 w 648844"/>
                  <a:gd name="connsiteY5" fmla="*/ 548318 h 548318"/>
                  <a:gd name="connsiteX6" fmla="*/ 11427 w 648844"/>
                  <a:gd name="connsiteY6" fmla="*/ 243315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31208 w 728864"/>
                  <a:gd name="connsiteY2" fmla="*/ 258755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 name="connsiteX0" fmla="*/ 11427 w 728864"/>
                  <a:gd name="connsiteY0" fmla="*/ 166686 h 548318"/>
                  <a:gd name="connsiteX1" fmla="*/ 129039 w 728864"/>
                  <a:gd name="connsiteY1" fmla="*/ 83759 h 548318"/>
                  <a:gd name="connsiteX2" fmla="*/ 358920 w 728864"/>
                  <a:gd name="connsiteY2" fmla="*/ 263282 h 548318"/>
                  <a:gd name="connsiteX3" fmla="*/ 534931 w 728864"/>
                  <a:gd name="connsiteY3" fmla="*/ 108111 h 548318"/>
                  <a:gd name="connsiteX4" fmla="*/ 700144 w 728864"/>
                  <a:gd name="connsiteY4" fmla="*/ 166330 h 548318"/>
                  <a:gd name="connsiteX5" fmla="*/ 362611 w 728864"/>
                  <a:gd name="connsiteY5" fmla="*/ 548318 h 548318"/>
                  <a:gd name="connsiteX6" fmla="*/ 11427 w 728864"/>
                  <a:gd name="connsiteY6" fmla="*/ 166686 h 54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8864" h="548318">
                    <a:moveTo>
                      <a:pt x="11427" y="166686"/>
                    </a:moveTo>
                    <a:cubicBezTo>
                      <a:pt x="0" y="46546"/>
                      <a:pt x="107929" y="66389"/>
                      <a:pt x="129039" y="83759"/>
                    </a:cubicBezTo>
                    <a:cubicBezTo>
                      <a:pt x="163359" y="101810"/>
                      <a:pt x="354315" y="270359"/>
                      <a:pt x="358920" y="263282"/>
                    </a:cubicBezTo>
                    <a:cubicBezTo>
                      <a:pt x="464531" y="184246"/>
                      <a:pt x="442997" y="188936"/>
                      <a:pt x="534931" y="108111"/>
                    </a:cubicBezTo>
                    <a:cubicBezTo>
                      <a:pt x="641402" y="0"/>
                      <a:pt x="728864" y="92962"/>
                      <a:pt x="700144" y="166330"/>
                    </a:cubicBezTo>
                    <a:cubicBezTo>
                      <a:pt x="662923" y="227088"/>
                      <a:pt x="632005" y="260757"/>
                      <a:pt x="362611" y="548318"/>
                    </a:cubicBezTo>
                    <a:cubicBezTo>
                      <a:pt x="313748" y="485347"/>
                      <a:pt x="19372" y="220984"/>
                      <a:pt x="11427" y="166686"/>
                    </a:cubicBezTo>
                    <a:close/>
                  </a:path>
                </a:pathLst>
              </a:custGeom>
              <a:solidFill>
                <a:sysClr val="window" lastClr="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spTree>
    <p:extLst>
      <p:ext uri="{BB962C8B-B14F-4D97-AF65-F5344CB8AC3E}">
        <p14:creationId xmlns:p14="http://schemas.microsoft.com/office/powerpoint/2010/main" val="407127867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6218237"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dirty="0"/>
              <a:t>Write once,</a:t>
            </a:r>
            <a:br>
              <a:rPr lang="de-DE" dirty="0"/>
            </a:br>
            <a:r>
              <a:rPr lang="de-DE" dirty="0"/>
              <a:t>run anywhere</a:t>
            </a:r>
          </a:p>
        </p:txBody>
      </p:sp>
      <p:sp>
        <p:nvSpPr>
          <p:cNvPr id="5" name="Text Placeholder 4"/>
          <p:cNvSpPr>
            <a:spLocks noGrp="1"/>
          </p:cNvSpPr>
          <p:nvPr>
            <p:ph type="body" sz="quarter" idx="11"/>
          </p:nvPr>
        </p:nvSpPr>
        <p:spPr>
          <a:xfrm>
            <a:off x="274642" y="1816894"/>
            <a:ext cx="5486399" cy="4493538"/>
          </a:xfrm>
        </p:spPr>
        <p:txBody>
          <a:bodyPr/>
          <a:lstStyle/>
          <a:p>
            <a:pPr lvl="0" defTabSz="914400">
              <a:spcBef>
                <a:spcPct val="0"/>
              </a:spcBef>
              <a:buClrTx/>
              <a:buSzTx/>
              <a:defRPr/>
            </a:pPr>
            <a:r>
              <a:rPr lang="en-US" sz="3200" dirty="0">
                <a:solidFill>
                  <a:srgbClr val="00B0F0"/>
                </a:solidFill>
              </a:rPr>
              <a:t>Hybrid applications</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Presentation layer written in HTML/CSS and logic written in JavaScript/</a:t>
            </a:r>
            <a:r>
              <a:rPr lang="en-US" sz="2000" kern="0" dirty="0" err="1">
                <a:solidFill>
                  <a:srgbClr val="FFFFFF"/>
                </a:solidFill>
                <a:latin typeface="Segoe UI Light" panose="020B0502040204020203" pitchFamily="34" charset="0"/>
              </a:rPr>
              <a:t>TypeScript</a:t>
            </a:r>
            <a:endParaRPr lang="en-US" sz="2000" kern="0" dirty="0">
              <a:solidFill>
                <a:srgbClr val="FFFFFF"/>
              </a:solidFill>
              <a:latin typeface="Segoe UI Light" panose="020B0502040204020203" pitchFamily="34" charset="0"/>
            </a:endParaRP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Highest code reuse ratio but non-native UX</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Overall performance depends on container</a:t>
            </a:r>
            <a:br>
              <a:rPr lang="en-US" sz="2000" kern="0" dirty="0">
                <a:solidFill>
                  <a:srgbClr val="FFFFFF"/>
                </a:solidFill>
                <a:latin typeface="Segoe UI Light" panose="020B0502040204020203" pitchFamily="34" charset="0"/>
              </a:rPr>
            </a:br>
            <a:r>
              <a:rPr lang="en-US" sz="2000" kern="0" dirty="0">
                <a:solidFill>
                  <a:srgbClr val="FFFFFF"/>
                </a:solidFill>
                <a:latin typeface="Segoe UI Light" panose="020B0502040204020203" pitchFamily="34" charset="0"/>
              </a:rPr>
              <a:t>and platform technology/UI frameworks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14400">
              <a:spcBef>
                <a:spcPct val="0"/>
              </a:spcBef>
              <a:buClrTx/>
              <a:buSzTx/>
              <a:defRPr/>
            </a:pPr>
            <a:r>
              <a:rPr lang="en-US" sz="3200" dirty="0">
                <a:solidFill>
                  <a:srgbClr val="00B0F0"/>
                </a:solidFill>
              </a:rPr>
              <a:t>Web applications</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Browser-based web apps and mobile sites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Cross-platform: write once, run everywhere</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Best updateability but non-native UX</a:t>
            </a:r>
          </a:p>
        </p:txBody>
      </p:sp>
      <p:sp>
        <p:nvSpPr>
          <p:cNvPr id="9" name="Rectangle 8"/>
          <p:cNvSpPr/>
          <p:nvPr/>
        </p:nvSpPr>
        <p:spPr bwMode="auto">
          <a:xfrm>
            <a:off x="10148148" y="1675086"/>
            <a:ext cx="1515600" cy="889966"/>
          </a:xfrm>
          <a:prstGeom prst="rect">
            <a:avLst/>
          </a:prstGeom>
          <a:solidFill>
            <a:srgbClr val="0057A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sp>
        <p:nvSpPr>
          <p:cNvPr id="11" name="Rectangle 10"/>
          <p:cNvSpPr/>
          <p:nvPr/>
        </p:nvSpPr>
        <p:spPr bwMode="auto">
          <a:xfrm>
            <a:off x="6990965" y="1664494"/>
            <a:ext cx="1521120" cy="900557"/>
          </a:xfrm>
          <a:prstGeom prst="rect">
            <a:avLst/>
          </a:prstGeom>
          <a:solidFill>
            <a:srgbClr val="0057A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599" b="0" i="1"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sp>
        <p:nvSpPr>
          <p:cNvPr id="13" name="Rectangle 12"/>
          <p:cNvSpPr/>
          <p:nvPr/>
        </p:nvSpPr>
        <p:spPr bwMode="auto">
          <a:xfrm>
            <a:off x="8569557" y="1664494"/>
            <a:ext cx="1521120" cy="900556"/>
          </a:xfrm>
          <a:prstGeom prst="rect">
            <a:avLst/>
          </a:prstGeom>
          <a:solidFill>
            <a:srgbClr val="0057A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pic>
        <p:nvPicPr>
          <p:cNvPr id="22" name="Picture 21"/>
          <p:cNvPicPr>
            <a:picLocks noChangeAspect="1"/>
          </p:cNvPicPr>
          <p:nvPr/>
        </p:nvPicPr>
        <p:blipFill rotWithShape="1">
          <a:blip r:embed="rId2">
            <a:lum bright="70000" contrast="-70000"/>
          </a:blip>
          <a:srcRect r="44359" b="54837"/>
          <a:stretch/>
        </p:blipFill>
        <p:spPr>
          <a:xfrm>
            <a:off x="8937042" y="1815711"/>
            <a:ext cx="716612" cy="601807"/>
          </a:xfrm>
          <a:prstGeom prst="rect">
            <a:avLst/>
          </a:prstGeom>
        </p:spPr>
      </p:pic>
      <p:sp>
        <p:nvSpPr>
          <p:cNvPr id="23" name="Freeform 22"/>
          <p:cNvSpPr>
            <a:spLocks noChangeAspect="1" noEditPoints="1"/>
          </p:cNvSpPr>
          <p:nvPr/>
        </p:nvSpPr>
        <p:spPr bwMode="black">
          <a:xfrm>
            <a:off x="10700501" y="1894968"/>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pic>
        <p:nvPicPr>
          <p:cNvPr id="24" name="Picture 23"/>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7434356" y="1911896"/>
            <a:ext cx="634338" cy="405753"/>
          </a:xfrm>
          <a:prstGeom prst="rect">
            <a:avLst/>
          </a:prstGeom>
        </p:spPr>
      </p:pic>
      <p:sp>
        <p:nvSpPr>
          <p:cNvPr id="26" name="Rectangle 25"/>
          <p:cNvSpPr/>
          <p:nvPr/>
        </p:nvSpPr>
        <p:spPr bwMode="auto">
          <a:xfrm rot="16200000">
            <a:off x="8038950" y="1517069"/>
            <a:ext cx="2572105" cy="4668066"/>
          </a:xfrm>
          <a:prstGeom prst="rect">
            <a:avLst/>
          </a:prstGeom>
          <a:solidFill>
            <a:srgbClr val="EC4F24"/>
          </a:solidFill>
          <a:ln w="9525" cap="flat" cmpd="sng" algn="ctr">
            <a:noFill/>
            <a:prstDash val="solid"/>
            <a:headEnd type="none" w="med" len="med"/>
            <a:tailEnd type="none" w="med" len="med"/>
          </a:ln>
          <a:effectLst/>
        </p:spPr>
        <p:txBody>
          <a:bodyPr rot="0" spcFirstLastPara="0" vertOverflow="overflow" horzOverflow="overflow" vert="vert" wrap="square" lIns="91440" tIns="91440" rIns="9144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1600" kern="0"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Code/UI Wrapper</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27" name="Rectangle 26"/>
          <p:cNvSpPr/>
          <p:nvPr/>
        </p:nvSpPr>
        <p:spPr bwMode="auto">
          <a:xfrm rot="16200000">
            <a:off x="9078980" y="3049145"/>
            <a:ext cx="492044" cy="4668066"/>
          </a:xfrm>
          <a:prstGeom prst="rect">
            <a:avLst/>
          </a:prstGeom>
          <a:solidFill>
            <a:srgbClr val="F68C1E"/>
          </a:solidFill>
          <a:ln w="9525" cap="flat" cmpd="sng" algn="ctr">
            <a:noFill/>
            <a:prstDash val="solid"/>
            <a:headEnd type="none" w="med" len="med"/>
            <a:tailEnd type="none" w="med" len="med"/>
          </a:ln>
          <a:effectLst/>
        </p:spPr>
        <p:txBody>
          <a:bodyPr rot="0" spcFirstLastPara="0" vertOverflow="overflow" horzOverflow="overflow" vert="vert" wrap="square" lIns="91440" tIns="91440" rIns="9144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1600" kern="0" dirty="0">
                <a:gradFill>
                  <a:gsLst>
                    <a:gs pos="0">
                      <a:srgbClr val="FFFFFF"/>
                    </a:gs>
                    <a:gs pos="100000">
                      <a:srgbClr val="FFFFFF"/>
                    </a:gs>
                  </a:gsLst>
                  <a:lin ang="5400000" scaled="0"/>
                </a:gradFill>
                <a:latin typeface="+mj-lt"/>
                <a:ea typeface="Segoe UI" pitchFamily="34" charset="0"/>
                <a:cs typeface="Segoe UI Semilight" panose="020B0402040204020203" pitchFamily="34" charset="0"/>
              </a:rPr>
              <a:t>CSS, HTML, JavaScript, </a:t>
            </a:r>
            <a:r>
              <a:rPr lang="en-US" sz="1600" kern="0" dirty="0" err="1">
                <a:gradFill>
                  <a:gsLst>
                    <a:gs pos="0">
                      <a:srgbClr val="FFFFFF"/>
                    </a:gs>
                    <a:gs pos="100000">
                      <a:srgbClr val="FFFFFF"/>
                    </a:gs>
                  </a:gsLst>
                  <a:lin ang="5400000" scaled="0"/>
                </a:gradFill>
                <a:latin typeface="+mj-lt"/>
                <a:ea typeface="Segoe UI" pitchFamily="34" charset="0"/>
                <a:cs typeface="Segoe UI Semilight" panose="020B0402040204020203" pitchFamily="34" charset="0"/>
              </a:rPr>
              <a:t>TypeScript</a:t>
            </a:r>
            <a:r>
              <a:rPr lang="en-US" sz="1600" kern="0" dirty="0">
                <a:gradFill>
                  <a:gsLst>
                    <a:gs pos="0">
                      <a:srgbClr val="FFFFFF"/>
                    </a:gs>
                    <a:gs pos="100000">
                      <a:srgbClr val="FFFFFF"/>
                    </a:gs>
                  </a:gsLst>
                  <a:lin ang="5400000" scaled="0"/>
                </a:gradFill>
                <a:latin typeface="+mj-lt"/>
                <a:ea typeface="Segoe UI" pitchFamily="34" charset="0"/>
                <a:cs typeface="Segoe UI Semilight" panose="020B0402040204020203" pitchFamily="34" charset="0"/>
              </a:rPr>
              <a:t>, Ionic</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Semilight" panose="020B0402040204020203" pitchFamily="34" charset="0"/>
            </a:endParaRPr>
          </a:p>
        </p:txBody>
      </p:sp>
    </p:spTree>
    <p:extLst>
      <p:ext uri="{BB962C8B-B14F-4D97-AF65-F5344CB8AC3E}">
        <p14:creationId xmlns:p14="http://schemas.microsoft.com/office/powerpoint/2010/main" val="31204158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40" y="294942"/>
            <a:ext cx="11889564" cy="916534"/>
          </a:xfrm>
        </p:spPr>
        <p:txBody>
          <a:bodyPr/>
          <a:lstStyle/>
          <a:p>
            <a:r>
              <a:rPr lang="de-DE" dirty="0"/>
              <a:t>Cross-platform native with Xamarin</a:t>
            </a:r>
          </a:p>
        </p:txBody>
      </p:sp>
      <p:cxnSp>
        <p:nvCxnSpPr>
          <p:cNvPr id="32" name="Straight Connector 31"/>
          <p:cNvCxnSpPr>
            <a:endCxn id="34" idx="2"/>
          </p:cNvCxnSpPr>
          <p:nvPr/>
        </p:nvCxnSpPr>
        <p:spPr>
          <a:xfrm>
            <a:off x="790386" y="1889544"/>
            <a:ext cx="5115952" cy="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a:endCxn id="34" idx="4"/>
          </p:cNvCxnSpPr>
          <p:nvPr/>
        </p:nvCxnSpPr>
        <p:spPr>
          <a:xfrm flipH="1" flipV="1">
            <a:off x="6062288" y="2045494"/>
            <a:ext cx="2" cy="256997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34" name="Oval 33"/>
          <p:cNvSpPr/>
          <p:nvPr/>
        </p:nvSpPr>
        <p:spPr bwMode="auto">
          <a:xfrm>
            <a:off x="5906338" y="1733594"/>
            <a:ext cx="311900" cy="311900"/>
          </a:xfrm>
          <a:prstGeom prst="ellipse">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1"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a:t>
            </a:r>
          </a:p>
        </p:txBody>
      </p:sp>
      <p:sp>
        <p:nvSpPr>
          <p:cNvPr id="9" name="TextBox 8"/>
          <p:cNvSpPr txBox="1"/>
          <p:nvPr/>
        </p:nvSpPr>
        <p:spPr>
          <a:xfrm>
            <a:off x="791422" y="4739422"/>
            <a:ext cx="5773491" cy="246221"/>
          </a:xfrm>
          <a:prstGeom prst="rect">
            <a:avLst/>
          </a:prstGeom>
          <a:noFill/>
        </p:spPr>
        <p:txBody>
          <a:bodyPr wrap="square" lIns="0" tIns="0" rIns="0" bIns="0" rtlCol="1">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tx2"/>
                </a:solidFill>
                <a:effectLst/>
                <a:uLnTx/>
                <a:uFillTx/>
                <a:latin typeface="+mj-lt"/>
                <a:ea typeface="Open Sans" pitchFamily="34" charset="0"/>
                <a:cs typeface="Open Sans" pitchFamily="34" charset="0"/>
              </a:rPr>
              <a:t>Better TCO, productivity and development experience</a:t>
            </a:r>
          </a:p>
        </p:txBody>
      </p:sp>
      <p:grpSp>
        <p:nvGrpSpPr>
          <p:cNvPr id="30" name="Group 29"/>
          <p:cNvGrpSpPr/>
          <p:nvPr/>
        </p:nvGrpSpPr>
        <p:grpSpPr>
          <a:xfrm>
            <a:off x="769300" y="1515127"/>
            <a:ext cx="5795613" cy="3124199"/>
            <a:chOff x="956024" y="1435895"/>
            <a:chExt cx="5795613" cy="3124199"/>
          </a:xfrm>
        </p:grpSpPr>
        <p:cxnSp>
          <p:nvCxnSpPr>
            <p:cNvPr id="20" name="Straight Arrow Connector 19"/>
            <p:cNvCxnSpPr/>
            <p:nvPr/>
          </p:nvCxnSpPr>
          <p:spPr>
            <a:xfrm flipH="1" flipV="1">
              <a:off x="956024" y="1435895"/>
              <a:ext cx="22121" cy="3124199"/>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960437" y="4552950"/>
              <a:ext cx="5791200" cy="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grpSp>
      <p:sp>
        <p:nvSpPr>
          <p:cNvPr id="31" name="TextBox 30"/>
          <p:cNvSpPr txBox="1"/>
          <p:nvPr/>
        </p:nvSpPr>
        <p:spPr>
          <a:xfrm rot="16200000">
            <a:off x="-1011952" y="2954116"/>
            <a:ext cx="3124200" cy="246221"/>
          </a:xfrm>
          <a:prstGeom prst="rect">
            <a:avLst/>
          </a:prstGeom>
          <a:noFill/>
        </p:spPr>
        <p:txBody>
          <a:bodyPr wrap="square" lIns="0" tIns="0" rIns="0" bIns="0" rtlCol="1">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tx2"/>
                </a:solidFill>
                <a:effectLst/>
                <a:uLnTx/>
                <a:uFillTx/>
                <a:latin typeface="+mj-lt"/>
                <a:ea typeface="Open Sans" pitchFamily="34" charset="0"/>
                <a:cs typeface="Open Sans" pitchFamily="34" charset="0"/>
              </a:rPr>
              <a:t>End user experience</a:t>
            </a:r>
          </a:p>
        </p:txBody>
      </p:sp>
      <p:grpSp>
        <p:nvGrpSpPr>
          <p:cNvPr id="37" name="Group 36"/>
          <p:cNvGrpSpPr/>
          <p:nvPr/>
        </p:nvGrpSpPr>
        <p:grpSpPr>
          <a:xfrm>
            <a:off x="6978099" y="2713114"/>
            <a:ext cx="4040738" cy="3804698"/>
            <a:chOff x="7657504" y="1709504"/>
            <a:chExt cx="4040738" cy="3804698"/>
          </a:xfrm>
        </p:grpSpPr>
        <p:sp>
          <p:nvSpPr>
            <p:cNvPr id="7" name="Rectangle 6"/>
            <p:cNvSpPr/>
            <p:nvPr/>
          </p:nvSpPr>
          <p:spPr>
            <a:xfrm>
              <a:off x="7657504" y="3645694"/>
              <a:ext cx="4040738" cy="1868508"/>
            </a:xfrm>
            <a:prstGeom prst="rect">
              <a:avLst/>
            </a:prstGeom>
            <a:solidFill>
              <a:srgbClr val="045BA6"/>
            </a:solidFill>
            <a:ln w="9525" cap="flat" cmpd="sng" algn="ctr">
              <a:noFill/>
              <a:prstDash val="sysDash"/>
            </a:ln>
            <a:effectLst/>
          </p:spPr>
          <p:txBody>
            <a:bodyPr rtlCol="1" anchor="t"/>
            <a:lstStyle/>
            <a:p>
              <a:pPr marL="0" marR="0" lvl="0" indent="0" defTabSz="6858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chemeClr val="accent4"/>
                  </a:solidFill>
                  <a:effectLst/>
                  <a:uLnTx/>
                  <a:uFillTx/>
                  <a:latin typeface="+mj-lt"/>
                  <a:ea typeface="+mn-ea"/>
                  <a:cs typeface="Arial" panose="020B0604020202020204" pitchFamily="34" charset="0"/>
                </a:rPr>
                <a:t>Developer</a:t>
              </a:r>
            </a:p>
            <a:p>
              <a:pPr marL="0" marR="0" lvl="0" indent="0" defTabSz="68580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a:ln>
                  <a:noFill/>
                </a:ln>
                <a:solidFill>
                  <a:srgbClr val="FFFFFF"/>
                </a:solidFill>
                <a:effectLst/>
                <a:uLnTx/>
                <a:uFillTx/>
                <a:latin typeface="+mj-lt"/>
                <a:ea typeface="+mn-ea"/>
                <a:cs typeface="Arial" panose="020B0604020202020204" pitchFamily="34" charset="0"/>
              </a:endParaRPr>
            </a:p>
            <a:p>
              <a:pPr marL="466108" lvl="2"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100% C# with 100% of platform APIs exposed</a:t>
              </a:r>
            </a:p>
            <a:p>
              <a:pPr marL="466108" lvl="2" defTabSz="685800">
                <a:lnSpc>
                  <a:spcPct val="110000"/>
                </a:lnSpc>
                <a:spcAft>
                  <a:spcPts val="300"/>
                </a:spcAft>
              </a:pPr>
              <a:r>
                <a:rPr lang="en-US" sz="1400" kern="0" spc="-20" dirty="0">
                  <a:solidFill>
                    <a:srgbClr val="FFFFFF"/>
                  </a:solidFill>
                  <a:latin typeface="Segoe UI Light"/>
                  <a:ea typeface="Open Sans" pitchFamily="34" charset="0"/>
                  <a:cs typeface="Open Sans" pitchFamily="34" charset="0"/>
                </a:rPr>
                <a:t>More productivity and faster development</a:t>
              </a:r>
            </a:p>
            <a:p>
              <a:pPr marL="466108" lvl="2"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Up to 95% code reuse across platforms</a:t>
              </a:r>
            </a:p>
            <a:p>
              <a:pPr marL="466108" lvl="2"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Up to 100% shared UI with </a:t>
              </a:r>
              <a:r>
                <a:rPr lang="en-US" sz="1400" kern="0" dirty="0" err="1">
                  <a:solidFill>
                    <a:srgbClr val="FFFFFF"/>
                  </a:solidFill>
                  <a:latin typeface="Segoe UI Light"/>
                  <a:ea typeface="Open Sans" pitchFamily="34" charset="0"/>
                  <a:cs typeface="Open Sans" pitchFamily="34" charset="0"/>
                </a:rPr>
                <a:t>Xamarin.Forms</a:t>
              </a:r>
              <a:endParaRPr lang="en-US" sz="1400" kern="0" dirty="0">
                <a:solidFill>
                  <a:srgbClr val="FFFFFF"/>
                </a:solidFill>
                <a:latin typeface="Segoe UI Light"/>
                <a:ea typeface="Open Sans" pitchFamily="34" charset="0"/>
                <a:cs typeface="Open Sans" pitchFamily="34" charset="0"/>
              </a:endParaRPr>
            </a:p>
            <a:p>
              <a:pPr marL="466108" lvl="2"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One code base &amp; IDE for client and backend</a:t>
              </a:r>
            </a:p>
          </p:txBody>
        </p:sp>
        <p:sp>
          <p:nvSpPr>
            <p:cNvPr id="11" name="Rectangle 10"/>
            <p:cNvSpPr/>
            <p:nvPr/>
          </p:nvSpPr>
          <p:spPr>
            <a:xfrm>
              <a:off x="7657504" y="1709504"/>
              <a:ext cx="4040738" cy="1868508"/>
            </a:xfrm>
            <a:prstGeom prst="rect">
              <a:avLst/>
            </a:prstGeom>
            <a:solidFill>
              <a:srgbClr val="0093E2"/>
            </a:solidFill>
            <a:ln w="9525" cap="flat" cmpd="sng" algn="ctr">
              <a:noFill/>
              <a:prstDash val="sysDash"/>
            </a:ln>
            <a:effectLst/>
          </p:spPr>
          <p:txBody>
            <a:bodyPr rtlCol="1" anchor="t"/>
            <a:lstStyle/>
            <a:p>
              <a:pPr marL="0" marR="0" lvl="0" indent="0" defTabSz="685800" eaLnBrk="1" fontAlgn="auto" latinLnBrk="0" hangingPunct="1">
                <a:lnSpc>
                  <a:spcPct val="100000"/>
                </a:lnSpc>
                <a:spcBef>
                  <a:spcPts val="0"/>
                </a:spcBef>
                <a:spcAft>
                  <a:spcPts val="0"/>
                </a:spcAft>
                <a:buClrTx/>
                <a:buSzTx/>
                <a:buFontTx/>
                <a:buNone/>
                <a:tabLst/>
                <a:defRPr/>
              </a:pPr>
              <a:r>
                <a:rPr kumimoji="0" lang="de-DE" sz="2000" b="0" i="0" u="none" strike="noStrike" kern="0" cap="none" spc="0" normalizeH="0" baseline="0" noProof="0" dirty="0">
                  <a:ln>
                    <a:noFill/>
                  </a:ln>
                  <a:solidFill>
                    <a:srgbClr val="045BA6"/>
                  </a:solidFill>
                  <a:effectLst/>
                  <a:uLnTx/>
                  <a:uFillTx/>
                  <a:latin typeface="Segoe UI Light"/>
                  <a:cs typeface="Arial" panose="020B0604020202020204" pitchFamily="34" charset="0"/>
                </a:rPr>
                <a:t>End User</a:t>
              </a:r>
            </a:p>
            <a:p>
              <a:pPr marL="0" marR="0" lvl="0" indent="0" defTabSz="685800" eaLnBrk="1" fontAlgn="auto" latinLnBrk="0" hangingPunct="1">
                <a:lnSpc>
                  <a:spcPct val="100000"/>
                </a:lnSpc>
                <a:spcBef>
                  <a:spcPts val="0"/>
                </a:spcBef>
                <a:spcAft>
                  <a:spcPts val="0"/>
                </a:spcAft>
                <a:buClrTx/>
                <a:buSzTx/>
                <a:buFontTx/>
                <a:buNone/>
                <a:tabLst/>
                <a:defRPr/>
              </a:pPr>
              <a:endParaRPr kumimoji="0" lang="de-DE" sz="800" b="0" i="0" u="none" strike="noStrike" kern="0" cap="none" spc="0" normalizeH="0" baseline="0" noProof="0" dirty="0">
                <a:ln>
                  <a:noFill/>
                </a:ln>
                <a:solidFill>
                  <a:srgbClr val="FFFFFF"/>
                </a:solidFill>
                <a:effectLst/>
                <a:uLnTx/>
                <a:uFillTx/>
                <a:latin typeface="Segoe UI Light"/>
                <a:cs typeface="Arial" panose="020B0604020202020204" pitchFamily="34" charset="0"/>
              </a:endParaRPr>
            </a:p>
            <a:p>
              <a:pPr marL="466108" lvl="2"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Platform-native UX</a:t>
              </a:r>
            </a:p>
            <a:p>
              <a:pPr marL="466108" lvl="2"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Full performance</a:t>
              </a:r>
            </a:p>
            <a:p>
              <a:pPr marL="466108" lvl="2" defTabSz="685800">
                <a:lnSpc>
                  <a:spcPct val="110000"/>
                </a:lnSpc>
                <a:spcAft>
                  <a:spcPts val="300"/>
                </a:spcAft>
              </a:pPr>
              <a:r>
                <a:rPr lang="en-US" sz="1400" kern="0" dirty="0">
                  <a:solidFill>
                    <a:srgbClr val="FFFFFF"/>
                  </a:solidFill>
                  <a:latin typeface="Segoe UI Light"/>
                  <a:ea typeface="Open Sans" pitchFamily="34" charset="0"/>
                  <a:cs typeface="Open Sans" pitchFamily="34" charset="0"/>
                </a:rPr>
                <a:t>Native platform service integration</a:t>
              </a:r>
            </a:p>
          </p:txBody>
        </p:sp>
      </p:grpSp>
      <p:pic>
        <p:nvPicPr>
          <p:cNvPr id="24" name="Picture 23"/>
          <p:cNvPicPr>
            <a:picLocks noChangeAspect="1"/>
          </p:cNvPicPr>
          <p:nvPr/>
        </p:nvPicPr>
        <p:blipFill>
          <a:blip r:embed="rId3"/>
          <a:stretch>
            <a:fillRect/>
          </a:stretch>
        </p:blipFill>
        <p:spPr>
          <a:xfrm>
            <a:off x="7056437" y="2000709"/>
            <a:ext cx="1990166" cy="457200"/>
          </a:xfrm>
          <a:prstGeom prst="rect">
            <a:avLst/>
          </a:prstGeom>
        </p:spPr>
      </p:pic>
      <p:sp>
        <p:nvSpPr>
          <p:cNvPr id="25" name="TextBox 24"/>
          <p:cNvSpPr txBox="1"/>
          <p:nvPr/>
        </p:nvSpPr>
        <p:spPr>
          <a:xfrm>
            <a:off x="3175542" y="1435894"/>
            <a:ext cx="5773491" cy="246221"/>
          </a:xfrm>
          <a:prstGeom prst="rect">
            <a:avLst/>
          </a:prstGeom>
          <a:noFill/>
        </p:spPr>
        <p:txBody>
          <a:bodyPr wrap="square" lIns="0" tIns="0" rIns="0" bIns="0" rtlCol="1">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600" i="1" u="none" strike="noStrike" kern="0" cap="none" spc="0" normalizeH="0" baseline="0" noProof="0" dirty="0">
                <a:ln>
                  <a:noFill/>
                </a:ln>
                <a:solidFill>
                  <a:schemeClr val="tx2"/>
                </a:solidFill>
                <a:effectLst/>
                <a:uLnTx/>
                <a:uFillTx/>
                <a:ea typeface="Open Sans" pitchFamily="34" charset="0"/>
                <a:cs typeface="Open Sans" pitchFamily="34" charset="0"/>
              </a:rPr>
              <a:t>“The best of both worlds”</a:t>
            </a:r>
          </a:p>
        </p:txBody>
      </p:sp>
      <p:grpSp>
        <p:nvGrpSpPr>
          <p:cNvPr id="29" name="Group 28"/>
          <p:cNvGrpSpPr/>
          <p:nvPr/>
        </p:nvGrpSpPr>
        <p:grpSpPr>
          <a:xfrm>
            <a:off x="7148902" y="5092551"/>
            <a:ext cx="253725" cy="253722"/>
            <a:chOff x="7744918" y="1841500"/>
            <a:chExt cx="352922" cy="352918"/>
          </a:xfrm>
        </p:grpSpPr>
        <p:sp>
          <p:nvSpPr>
            <p:cNvPr id="35" name="Oval 34"/>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36" name="Freeform 3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38" name="Group 37"/>
          <p:cNvGrpSpPr/>
          <p:nvPr/>
        </p:nvGrpSpPr>
        <p:grpSpPr>
          <a:xfrm>
            <a:off x="7148902" y="5369122"/>
            <a:ext cx="253725" cy="253722"/>
            <a:chOff x="7744918" y="1841500"/>
            <a:chExt cx="352922" cy="352918"/>
          </a:xfrm>
        </p:grpSpPr>
        <p:sp>
          <p:nvSpPr>
            <p:cNvPr id="39" name="Oval 38"/>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0" name="Freeform 39"/>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41" name="Group 40"/>
          <p:cNvGrpSpPr/>
          <p:nvPr/>
        </p:nvGrpSpPr>
        <p:grpSpPr>
          <a:xfrm>
            <a:off x="7148902" y="5645693"/>
            <a:ext cx="253725" cy="253722"/>
            <a:chOff x="7744918" y="1841500"/>
            <a:chExt cx="352922" cy="352918"/>
          </a:xfrm>
        </p:grpSpPr>
        <p:sp>
          <p:nvSpPr>
            <p:cNvPr id="42" name="Oval 41"/>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3" name="Freeform 42"/>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44" name="Group 43"/>
          <p:cNvGrpSpPr/>
          <p:nvPr/>
        </p:nvGrpSpPr>
        <p:grpSpPr>
          <a:xfrm>
            <a:off x="7148902" y="5922264"/>
            <a:ext cx="253725" cy="253722"/>
            <a:chOff x="7744918" y="1841500"/>
            <a:chExt cx="352922" cy="352918"/>
          </a:xfrm>
        </p:grpSpPr>
        <p:sp>
          <p:nvSpPr>
            <p:cNvPr id="45" name="Oval 44"/>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6" name="Freeform 45"/>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47" name="Group 46"/>
          <p:cNvGrpSpPr/>
          <p:nvPr/>
        </p:nvGrpSpPr>
        <p:grpSpPr>
          <a:xfrm>
            <a:off x="7148902" y="6198837"/>
            <a:ext cx="253725" cy="253722"/>
            <a:chOff x="7744918" y="1841500"/>
            <a:chExt cx="352922" cy="352918"/>
          </a:xfrm>
        </p:grpSpPr>
        <p:sp>
          <p:nvSpPr>
            <p:cNvPr id="48" name="Oval 47"/>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49" name="Freeform 48"/>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50" name="Group 49"/>
          <p:cNvGrpSpPr/>
          <p:nvPr/>
        </p:nvGrpSpPr>
        <p:grpSpPr>
          <a:xfrm>
            <a:off x="7148902" y="3143685"/>
            <a:ext cx="253725" cy="253722"/>
            <a:chOff x="7744918" y="1841500"/>
            <a:chExt cx="352922" cy="352918"/>
          </a:xfrm>
        </p:grpSpPr>
        <p:sp>
          <p:nvSpPr>
            <p:cNvPr id="51" name="Oval 50"/>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52" name="Freeform 51"/>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53" name="Group 52"/>
          <p:cNvGrpSpPr/>
          <p:nvPr/>
        </p:nvGrpSpPr>
        <p:grpSpPr>
          <a:xfrm>
            <a:off x="7148902" y="3420256"/>
            <a:ext cx="253725" cy="253722"/>
            <a:chOff x="7744918" y="1841500"/>
            <a:chExt cx="352922" cy="352918"/>
          </a:xfrm>
        </p:grpSpPr>
        <p:sp>
          <p:nvSpPr>
            <p:cNvPr id="54" name="Oval 53"/>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55" name="Freeform 54"/>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grpSp>
        <p:nvGrpSpPr>
          <p:cNvPr id="56" name="Group 55"/>
          <p:cNvGrpSpPr/>
          <p:nvPr/>
        </p:nvGrpSpPr>
        <p:grpSpPr>
          <a:xfrm>
            <a:off x="7148902" y="3696827"/>
            <a:ext cx="253725" cy="253722"/>
            <a:chOff x="7744918" y="1841500"/>
            <a:chExt cx="352922" cy="352918"/>
          </a:xfrm>
        </p:grpSpPr>
        <p:sp>
          <p:nvSpPr>
            <p:cNvPr id="57" name="Oval 56"/>
            <p:cNvSpPr/>
            <p:nvPr/>
          </p:nvSpPr>
          <p:spPr>
            <a:xfrm>
              <a:off x="7744918" y="1841500"/>
              <a:ext cx="352922" cy="352918"/>
            </a:xfrm>
            <a:prstGeom prst="ellipse">
              <a:avLst/>
            </a:prstGeom>
            <a:solidFill>
              <a:sysClr val="window" lastClr="FFFFFF"/>
            </a:solidFill>
            <a:ln w="25400" cap="flat" cmpd="sng" algn="ctr">
              <a:noFill/>
              <a:prstDash val="solid"/>
            </a:ln>
            <a:effectLst>
              <a:innerShdw dist="25400" dir="13500000">
                <a:prstClr val="black">
                  <a:alpha val="24000"/>
                </a:prstClr>
              </a:innerShdw>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alibri"/>
                <a:ea typeface="+mn-ea"/>
                <a:cs typeface="+mn-cs"/>
              </a:endParaRPr>
            </a:p>
          </p:txBody>
        </p:sp>
        <p:sp>
          <p:nvSpPr>
            <p:cNvPr id="58" name="Freeform 57"/>
            <p:cNvSpPr/>
            <p:nvPr/>
          </p:nvSpPr>
          <p:spPr>
            <a:xfrm>
              <a:off x="7852377" y="1951452"/>
              <a:ext cx="188804" cy="158414"/>
            </a:xfrm>
            <a:custGeom>
              <a:avLst/>
              <a:gdLst>
                <a:gd name="connsiteX0" fmla="*/ 39554 w 896949"/>
                <a:gd name="connsiteY0" fmla="*/ 428116 h 768981"/>
                <a:gd name="connsiteX1" fmla="*/ 67475 w 896949"/>
                <a:gd name="connsiteY1" fmla="*/ 323414 h 768981"/>
                <a:gd name="connsiteX2" fmla="*/ 165197 w 896949"/>
                <a:gd name="connsiteY2" fmla="*/ 330394 h 768981"/>
                <a:gd name="connsiteX3" fmla="*/ 276879 w 896949"/>
                <a:gd name="connsiteY3" fmla="*/ 442077 h 768981"/>
                <a:gd name="connsiteX4" fmla="*/ 716629 w 896949"/>
                <a:gd name="connsiteY4" fmla="*/ 51188 h 768981"/>
                <a:gd name="connsiteX5" fmla="*/ 828311 w 896949"/>
                <a:gd name="connsiteY5" fmla="*/ 134950 h 768981"/>
                <a:gd name="connsiteX6" fmla="*/ 304800 w 896949"/>
                <a:gd name="connsiteY6" fmla="*/ 721283 h 768981"/>
                <a:gd name="connsiteX7" fmla="*/ 39554 w 896949"/>
                <a:gd name="connsiteY7" fmla="*/ 428116 h 768981"/>
                <a:gd name="connsiteX0" fmla="*/ 39554 w 896949"/>
                <a:gd name="connsiteY0" fmla="*/ 428116 h 770144"/>
                <a:gd name="connsiteX1" fmla="*/ 67475 w 896949"/>
                <a:gd name="connsiteY1" fmla="*/ 323414 h 770144"/>
                <a:gd name="connsiteX2" fmla="*/ 165197 w 896949"/>
                <a:gd name="connsiteY2" fmla="*/ 330394 h 770144"/>
                <a:gd name="connsiteX3" fmla="*/ 276879 w 896949"/>
                <a:gd name="connsiteY3" fmla="*/ 442077 h 770144"/>
                <a:gd name="connsiteX4" fmla="*/ 716629 w 896949"/>
                <a:gd name="connsiteY4" fmla="*/ 51188 h 770144"/>
                <a:gd name="connsiteX5" fmla="*/ 828311 w 896949"/>
                <a:gd name="connsiteY5" fmla="*/ 134950 h 770144"/>
                <a:gd name="connsiteX6" fmla="*/ 304800 w 896949"/>
                <a:gd name="connsiteY6" fmla="*/ 721283 h 770144"/>
                <a:gd name="connsiteX7" fmla="*/ 39554 w 896949"/>
                <a:gd name="connsiteY7" fmla="*/ 428116 h 770144"/>
                <a:gd name="connsiteX0" fmla="*/ 39554 w 896949"/>
                <a:gd name="connsiteY0" fmla="*/ 451790 h 774090"/>
                <a:gd name="connsiteX1" fmla="*/ 67475 w 896949"/>
                <a:gd name="connsiteY1" fmla="*/ 323414 h 774090"/>
                <a:gd name="connsiteX2" fmla="*/ 165197 w 896949"/>
                <a:gd name="connsiteY2" fmla="*/ 330394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51790 h 774090"/>
                <a:gd name="connsiteX1" fmla="*/ 67475 w 896949"/>
                <a:gd name="connsiteY1" fmla="*/ 323414 h 774090"/>
                <a:gd name="connsiteX2" fmla="*/ 151249 w 896949"/>
                <a:gd name="connsiteY2" fmla="*/ 333353 h 774090"/>
                <a:gd name="connsiteX3" fmla="*/ 276879 w 896949"/>
                <a:gd name="connsiteY3" fmla="*/ 442077 h 774090"/>
                <a:gd name="connsiteX4" fmla="*/ 716629 w 896949"/>
                <a:gd name="connsiteY4" fmla="*/ 51188 h 774090"/>
                <a:gd name="connsiteX5" fmla="*/ 828311 w 896949"/>
                <a:gd name="connsiteY5" fmla="*/ 134950 h 774090"/>
                <a:gd name="connsiteX6" fmla="*/ 304800 w 896949"/>
                <a:gd name="connsiteY6" fmla="*/ 721283 h 774090"/>
                <a:gd name="connsiteX7" fmla="*/ 39554 w 896949"/>
                <a:gd name="connsiteY7" fmla="*/ 451790 h 774090"/>
                <a:gd name="connsiteX0" fmla="*/ 39554 w 896949"/>
                <a:gd name="connsiteY0" fmla="*/ 476203 h 798503"/>
                <a:gd name="connsiteX1" fmla="*/ 67475 w 896949"/>
                <a:gd name="connsiteY1" fmla="*/ 347827 h 798503"/>
                <a:gd name="connsiteX2" fmla="*/ 151249 w 896949"/>
                <a:gd name="connsiteY2" fmla="*/ 357766 h 798503"/>
                <a:gd name="connsiteX3" fmla="*/ 356147 w 896949"/>
                <a:gd name="connsiteY3" fmla="*/ 612972 h 798503"/>
                <a:gd name="connsiteX4" fmla="*/ 716629 w 896949"/>
                <a:gd name="connsiteY4" fmla="*/ 75601 h 798503"/>
                <a:gd name="connsiteX5" fmla="*/ 828311 w 896949"/>
                <a:gd name="connsiteY5" fmla="*/ 159363 h 798503"/>
                <a:gd name="connsiteX6" fmla="*/ 304800 w 896949"/>
                <a:gd name="connsiteY6" fmla="*/ 745696 h 798503"/>
                <a:gd name="connsiteX7" fmla="*/ 39554 w 896949"/>
                <a:gd name="connsiteY7" fmla="*/ 476203 h 798503"/>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39554 w 896949"/>
                <a:gd name="connsiteY0" fmla="*/ 450064 h 772364"/>
                <a:gd name="connsiteX1" fmla="*/ 67475 w 896949"/>
                <a:gd name="connsiteY1" fmla="*/ 321688 h 772364"/>
                <a:gd name="connsiteX2" fmla="*/ 151249 w 896949"/>
                <a:gd name="connsiteY2" fmla="*/ 331627 h 772364"/>
                <a:gd name="connsiteX3" fmla="*/ 273397 w 896949"/>
                <a:gd name="connsiteY3" fmla="*/ 429994 h 772364"/>
                <a:gd name="connsiteX4" fmla="*/ 716629 w 896949"/>
                <a:gd name="connsiteY4" fmla="*/ 49462 h 772364"/>
                <a:gd name="connsiteX5" fmla="*/ 828311 w 896949"/>
                <a:gd name="connsiteY5" fmla="*/ 133224 h 772364"/>
                <a:gd name="connsiteX6" fmla="*/ 304800 w 896949"/>
                <a:gd name="connsiteY6" fmla="*/ 719557 h 772364"/>
                <a:gd name="connsiteX7" fmla="*/ 39554 w 896949"/>
                <a:gd name="connsiteY7" fmla="*/ 450064 h 772364"/>
                <a:gd name="connsiteX0" fmla="*/ 25592 w 882987"/>
                <a:gd name="connsiteY0" fmla="*/ 450064 h 772364"/>
                <a:gd name="connsiteX1" fmla="*/ 137287 w 882987"/>
                <a:gd name="connsiteY1" fmla="*/ 331627 h 772364"/>
                <a:gd name="connsiteX2" fmla="*/ 259435 w 882987"/>
                <a:gd name="connsiteY2" fmla="*/ 429994 h 772364"/>
                <a:gd name="connsiteX3" fmla="*/ 702667 w 882987"/>
                <a:gd name="connsiteY3" fmla="*/ 49462 h 772364"/>
                <a:gd name="connsiteX4" fmla="*/ 814349 w 882987"/>
                <a:gd name="connsiteY4" fmla="*/ 133224 h 772364"/>
                <a:gd name="connsiteX5" fmla="*/ 290838 w 882987"/>
                <a:gd name="connsiteY5" fmla="*/ 719557 h 772364"/>
                <a:gd name="connsiteX6" fmla="*/ 25592 w 882987"/>
                <a:gd name="connsiteY6" fmla="*/ 450064 h 772364"/>
                <a:gd name="connsiteX0" fmla="*/ 25592 w 888905"/>
                <a:gd name="connsiteY0" fmla="*/ 414554 h 766445"/>
                <a:gd name="connsiteX1" fmla="*/ 143205 w 888905"/>
                <a:gd name="connsiteY1" fmla="*/ 331627 h 766445"/>
                <a:gd name="connsiteX2" fmla="*/ 265353 w 888905"/>
                <a:gd name="connsiteY2" fmla="*/ 429994 h 766445"/>
                <a:gd name="connsiteX3" fmla="*/ 708585 w 888905"/>
                <a:gd name="connsiteY3" fmla="*/ 49462 h 766445"/>
                <a:gd name="connsiteX4" fmla="*/ 820267 w 888905"/>
                <a:gd name="connsiteY4" fmla="*/ 133224 h 766445"/>
                <a:gd name="connsiteX5" fmla="*/ 296756 w 888905"/>
                <a:gd name="connsiteY5" fmla="*/ 719557 h 766445"/>
                <a:gd name="connsiteX6" fmla="*/ 25592 w 888905"/>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14554 h 766445"/>
                <a:gd name="connsiteX1" fmla="*/ 129040 w 874740"/>
                <a:gd name="connsiteY1" fmla="*/ 331627 h 766445"/>
                <a:gd name="connsiteX2" fmla="*/ 251188 w 874740"/>
                <a:gd name="connsiteY2" fmla="*/ 429994 h 766445"/>
                <a:gd name="connsiteX3" fmla="*/ 694420 w 874740"/>
                <a:gd name="connsiteY3" fmla="*/ 49462 h 766445"/>
                <a:gd name="connsiteX4" fmla="*/ 806102 w 874740"/>
                <a:gd name="connsiteY4" fmla="*/ 133224 h 766445"/>
                <a:gd name="connsiteX5" fmla="*/ 282591 w 874740"/>
                <a:gd name="connsiteY5" fmla="*/ 719557 h 766445"/>
                <a:gd name="connsiteX6" fmla="*/ 11427 w 874740"/>
                <a:gd name="connsiteY6" fmla="*/ 414554 h 766445"/>
                <a:gd name="connsiteX0" fmla="*/ 11427 w 874740"/>
                <a:gd name="connsiteY0" fmla="*/ 405676 h 757567"/>
                <a:gd name="connsiteX1" fmla="*/ 129040 w 874740"/>
                <a:gd name="connsiteY1" fmla="*/ 322749 h 757567"/>
                <a:gd name="connsiteX2" fmla="*/ 251188 w 874740"/>
                <a:gd name="connsiteY2" fmla="*/ 421116 h 757567"/>
                <a:gd name="connsiteX3" fmla="*/ 694420 w 874740"/>
                <a:gd name="connsiteY3" fmla="*/ 40584 h 757567"/>
                <a:gd name="connsiteX4" fmla="*/ 806102 w 874740"/>
                <a:gd name="connsiteY4" fmla="*/ 124346 h 757567"/>
                <a:gd name="connsiteX5" fmla="*/ 282591 w 874740"/>
                <a:gd name="connsiteY5" fmla="*/ 710679 h 757567"/>
                <a:gd name="connsiteX6" fmla="*/ 11427 w 874740"/>
                <a:gd name="connsiteY6" fmla="*/ 405676 h 757567"/>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54608"/>
                <a:gd name="connsiteX1" fmla="*/ 129040 w 874740"/>
                <a:gd name="connsiteY1" fmla="*/ 319790 h 754608"/>
                <a:gd name="connsiteX2" fmla="*/ 251188 w 874740"/>
                <a:gd name="connsiteY2" fmla="*/ 418157 h 754608"/>
                <a:gd name="connsiteX3" fmla="*/ 694420 w 874740"/>
                <a:gd name="connsiteY3" fmla="*/ 37625 h 754608"/>
                <a:gd name="connsiteX4" fmla="*/ 806102 w 874740"/>
                <a:gd name="connsiteY4" fmla="*/ 121387 h 754608"/>
                <a:gd name="connsiteX5" fmla="*/ 282591 w 874740"/>
                <a:gd name="connsiteY5" fmla="*/ 707720 h 754608"/>
                <a:gd name="connsiteX6" fmla="*/ 11427 w 874740"/>
                <a:gd name="connsiteY6" fmla="*/ 402717 h 754608"/>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 name="connsiteX0" fmla="*/ 11427 w 874740"/>
                <a:gd name="connsiteY0" fmla="*/ 402717 h 707720"/>
                <a:gd name="connsiteX1" fmla="*/ 129040 w 874740"/>
                <a:gd name="connsiteY1" fmla="*/ 319790 h 707720"/>
                <a:gd name="connsiteX2" fmla="*/ 251188 w 874740"/>
                <a:gd name="connsiteY2" fmla="*/ 418157 h 707720"/>
                <a:gd name="connsiteX3" fmla="*/ 694420 w 874740"/>
                <a:gd name="connsiteY3" fmla="*/ 37625 h 707720"/>
                <a:gd name="connsiteX4" fmla="*/ 806102 w 874740"/>
                <a:gd name="connsiteY4" fmla="*/ 121387 h 707720"/>
                <a:gd name="connsiteX5" fmla="*/ 282591 w 874740"/>
                <a:gd name="connsiteY5" fmla="*/ 707720 h 707720"/>
                <a:gd name="connsiteX6" fmla="*/ 11427 w 874740"/>
                <a:gd name="connsiteY6" fmla="*/ 402717 h 70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4740" h="707720">
                  <a:moveTo>
                    <a:pt x="11427" y="402717"/>
                  </a:moveTo>
                  <a:cubicBezTo>
                    <a:pt x="0" y="282577"/>
                    <a:pt x="107930" y="302420"/>
                    <a:pt x="129040" y="319790"/>
                  </a:cubicBezTo>
                  <a:cubicBezTo>
                    <a:pt x="163360" y="337841"/>
                    <a:pt x="246583" y="425234"/>
                    <a:pt x="251188" y="418157"/>
                  </a:cubicBezTo>
                  <a:cubicBezTo>
                    <a:pt x="345418" y="371130"/>
                    <a:pt x="601934" y="87087"/>
                    <a:pt x="694420" y="37625"/>
                  </a:cubicBezTo>
                  <a:cubicBezTo>
                    <a:pt x="741995" y="0"/>
                    <a:pt x="874740" y="9705"/>
                    <a:pt x="806102" y="121387"/>
                  </a:cubicBezTo>
                  <a:cubicBezTo>
                    <a:pt x="737464" y="233069"/>
                    <a:pt x="558139" y="377803"/>
                    <a:pt x="282591" y="707720"/>
                  </a:cubicBezTo>
                  <a:cubicBezTo>
                    <a:pt x="233728" y="644749"/>
                    <a:pt x="19372" y="457015"/>
                    <a:pt x="11427" y="402717"/>
                  </a:cubicBezTo>
                  <a:close/>
                </a:path>
              </a:pathLst>
            </a:custGeom>
            <a:solidFill>
              <a:srgbClr val="00B050"/>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Calibri"/>
                  <a:ea typeface="+mn-ea"/>
                  <a:cs typeface="+mn-cs"/>
                </a:rPr>
                <a:t> </a:t>
              </a:r>
            </a:p>
          </p:txBody>
        </p:sp>
      </p:grpSp>
    </p:spTree>
    <p:extLst>
      <p:ext uri="{BB962C8B-B14F-4D97-AF65-F5344CB8AC3E}">
        <p14:creationId xmlns:p14="http://schemas.microsoft.com/office/powerpoint/2010/main" val="223893588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6218237"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dirty="0"/>
              <a:t>Cross-platform native</a:t>
            </a:r>
          </a:p>
        </p:txBody>
      </p:sp>
      <p:sp>
        <p:nvSpPr>
          <p:cNvPr id="5" name="Text Placeholder 4"/>
          <p:cNvSpPr>
            <a:spLocks noGrp="1"/>
          </p:cNvSpPr>
          <p:nvPr>
            <p:ph type="body" sz="quarter" idx="11"/>
          </p:nvPr>
        </p:nvSpPr>
        <p:spPr>
          <a:xfrm>
            <a:off x="274642" y="1816894"/>
            <a:ext cx="5486399" cy="2806922"/>
          </a:xfrm>
        </p:spPr>
        <p:txBody>
          <a:bodyPr/>
          <a:lstStyle/>
          <a:p>
            <a:pPr lvl="0" defTabSz="914400">
              <a:spcBef>
                <a:spcPct val="0"/>
              </a:spcBef>
              <a:buClrTx/>
              <a:buSzTx/>
              <a:defRPr/>
            </a:pPr>
            <a:r>
              <a:rPr lang="en-US" sz="3200" spc="100" dirty="0">
                <a:solidFill>
                  <a:srgbClr val="00B0F0"/>
                </a:solidFill>
              </a:rPr>
              <a:t>Anything you can do in</a:t>
            </a:r>
            <a:r>
              <a:rPr lang="en-US" sz="3200" dirty="0">
                <a:solidFill>
                  <a:srgbClr val="00B0F0"/>
                </a:solidFill>
              </a:rPr>
              <a:t> </a:t>
            </a:r>
            <a:r>
              <a:rPr lang="en-US" sz="3200" spc="-30" dirty="0">
                <a:solidFill>
                  <a:srgbClr val="00B0F0"/>
                </a:solidFill>
              </a:rPr>
              <a:t>Objective-C, Swift or Java,</a:t>
            </a:r>
            <a:r>
              <a:rPr lang="en-US" sz="3200" dirty="0">
                <a:solidFill>
                  <a:srgbClr val="00B0F0"/>
                </a:solidFill>
              </a:rPr>
              <a:t/>
            </a:r>
            <a:br>
              <a:rPr lang="en-US" sz="3200" dirty="0">
                <a:solidFill>
                  <a:srgbClr val="00B0F0"/>
                </a:solidFill>
              </a:rPr>
            </a:br>
            <a:r>
              <a:rPr lang="en-US" sz="3200" dirty="0">
                <a:solidFill>
                  <a:srgbClr val="00B0F0"/>
                </a:solidFill>
              </a:rPr>
              <a:t>you can do with </a:t>
            </a:r>
            <a:r>
              <a:rPr lang="en-US" sz="3200" dirty="0" err="1">
                <a:solidFill>
                  <a:srgbClr val="00B0F0"/>
                </a:solidFill>
              </a:rPr>
              <a:t>Xamarin</a:t>
            </a:r>
            <a:endParaRPr lang="en-US" sz="3200" dirty="0">
              <a:solidFill>
                <a:srgbClr val="00B0F0"/>
              </a:solidFill>
            </a:endParaRP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20" dirty="0">
                <a:solidFill>
                  <a:srgbClr val="FFFFFF"/>
                </a:solidFill>
                <a:latin typeface="Segoe UI Light" panose="020B0502040204020203" pitchFamily="34" charset="0"/>
              </a:rPr>
              <a:t>Native user interface</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20" dirty="0">
                <a:solidFill>
                  <a:srgbClr val="FFFFFF"/>
                </a:solidFill>
                <a:latin typeface="Segoe UI Light" panose="020B0502040204020203" pitchFamily="34" charset="0"/>
              </a:rPr>
              <a:t>Native performance</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20" dirty="0">
                <a:solidFill>
                  <a:srgbClr val="FFFFFF"/>
                </a:solidFill>
                <a:latin typeface="Segoe UI Light" panose="020B0502040204020203" pitchFamily="34" charset="0"/>
              </a:rPr>
              <a:t>High-fidelity API access</a:t>
            </a:r>
          </a:p>
        </p:txBody>
      </p:sp>
      <p:grpSp>
        <p:nvGrpSpPr>
          <p:cNvPr id="25" name="Group 24"/>
          <p:cNvGrpSpPr/>
          <p:nvPr/>
        </p:nvGrpSpPr>
        <p:grpSpPr>
          <a:xfrm>
            <a:off x="6990964" y="1662188"/>
            <a:ext cx="4724505" cy="3964706"/>
            <a:chOff x="6965104" y="1510941"/>
            <a:chExt cx="4724505" cy="3964706"/>
          </a:xfrm>
        </p:grpSpPr>
        <p:sp>
          <p:nvSpPr>
            <p:cNvPr id="26" name="Rectangle 25"/>
            <p:cNvSpPr/>
            <p:nvPr/>
          </p:nvSpPr>
          <p:spPr bwMode="auto">
            <a:xfrm>
              <a:off x="10122287" y="1521532"/>
              <a:ext cx="1515600" cy="3954115"/>
            </a:xfrm>
            <a:prstGeom prst="rect">
              <a:avLst/>
            </a:prstGeom>
            <a:solidFill>
              <a:srgbClr val="0057A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sp>
          <p:nvSpPr>
            <p:cNvPr id="27" name="Rectangle 26"/>
            <p:cNvSpPr/>
            <p:nvPr/>
          </p:nvSpPr>
          <p:spPr bwMode="auto">
            <a:xfrm>
              <a:off x="10122287" y="2419379"/>
              <a:ext cx="1515600" cy="854402"/>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3199"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p:txBody>
        </p:sp>
        <p:sp>
          <p:nvSpPr>
            <p:cNvPr id="30" name="Rectangle 29"/>
            <p:cNvSpPr/>
            <p:nvPr/>
          </p:nvSpPr>
          <p:spPr bwMode="auto">
            <a:xfrm>
              <a:off x="6965104" y="1510941"/>
              <a:ext cx="1521120" cy="900557"/>
            </a:xfrm>
            <a:prstGeom prst="rect">
              <a:avLst/>
            </a:prstGeom>
            <a:solidFill>
              <a:srgbClr val="0057A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1599" b="0" i="1"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sp>
          <p:nvSpPr>
            <p:cNvPr id="31" name="Rectangle 30"/>
            <p:cNvSpPr/>
            <p:nvPr/>
          </p:nvSpPr>
          <p:spPr bwMode="auto">
            <a:xfrm>
              <a:off x="8543696" y="1510941"/>
              <a:ext cx="1521120" cy="900556"/>
            </a:xfrm>
            <a:prstGeom prst="rect">
              <a:avLst/>
            </a:prstGeom>
            <a:solidFill>
              <a:srgbClr val="0057A9"/>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b" anchorCtr="0" forceAA="0" compatLnSpc="1">
              <a:prstTxWarp prst="textNoShape">
                <a:avLst/>
              </a:prstTxWarp>
              <a:noAutofit/>
            </a:bodyPr>
            <a:lstStyle/>
            <a:p>
              <a:pPr marL="0" marR="0" lvl="0" indent="0" algn="ctr" defTabSz="932293" eaLnBrk="1" fontAlgn="auto" latinLnBrk="0" hangingPunct="1">
                <a:lnSpc>
                  <a:spcPct val="90000"/>
                </a:lnSpc>
                <a:spcBef>
                  <a:spcPts val="0"/>
                </a:spcBef>
                <a:spcAft>
                  <a:spcPts val="0"/>
                </a:spcAft>
                <a:buClrTx/>
                <a:buSzTx/>
                <a:buFontTx/>
                <a:buNone/>
                <a:tabLst/>
                <a:defRPr/>
              </a:pPr>
              <a:endParaRPr kumimoji="0" lang="en-US" sz="1599" b="0" i="0" u="none" strike="noStrike" kern="0" cap="none" spc="0" normalizeH="0" baseline="0" noProof="0" dirty="0">
                <a:ln>
                  <a:noFill/>
                </a:ln>
                <a:gradFill>
                  <a:gsLst>
                    <a:gs pos="0">
                      <a:srgbClr val="3F3F3F"/>
                    </a:gs>
                    <a:gs pos="100000">
                      <a:srgbClr val="3F3F3F"/>
                    </a:gs>
                  </a:gsLst>
                  <a:lin ang="5400000" scaled="0"/>
                </a:gradFill>
                <a:effectLst/>
                <a:uLnTx/>
                <a:uFillTx/>
                <a:latin typeface="Calibri"/>
                <a:ea typeface="Segoe UI" pitchFamily="34" charset="0"/>
                <a:cs typeface="Segoe UI" pitchFamily="34" charset="0"/>
              </a:endParaRPr>
            </a:p>
          </p:txBody>
        </p:sp>
        <p:sp>
          <p:nvSpPr>
            <p:cNvPr id="45" name="Rectangle 44"/>
            <p:cNvSpPr/>
            <p:nvPr/>
          </p:nvSpPr>
          <p:spPr bwMode="auto">
            <a:xfrm>
              <a:off x="6965104" y="2411498"/>
              <a:ext cx="1521121" cy="856627"/>
            </a:xfrm>
            <a:prstGeom prst="rect">
              <a:avLst/>
            </a:prstGeom>
            <a:solidFill>
              <a:srgbClr val="00B0F0"/>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3199" b="1" i="0" u="none" strike="noStrike" kern="0" cap="none" spc="-52" normalizeH="0" baseline="0" noProof="0" dirty="0">
                <a:ln>
                  <a:noFill/>
                </a:ln>
                <a:solidFill>
                  <a:srgbClr val="1B5CA9"/>
                </a:solidFill>
                <a:effectLst/>
                <a:uLnTx/>
                <a:uFillTx/>
                <a:latin typeface="Segoe UI Light" panose="020B0502040204020203" pitchFamily="34" charset="0"/>
                <a:ea typeface="Segoe UI" pitchFamily="34" charset="0"/>
                <a:cs typeface="Segoe UI" pitchFamily="34" charset="0"/>
              </a:endParaRPr>
            </a:p>
          </p:txBody>
        </p:sp>
        <p:sp>
          <p:nvSpPr>
            <p:cNvPr id="46" name="Rectangle 45"/>
            <p:cNvSpPr/>
            <p:nvPr/>
          </p:nvSpPr>
          <p:spPr>
            <a:xfrm>
              <a:off x="7285479" y="2818422"/>
              <a:ext cx="880370" cy="286104"/>
            </a:xfrm>
            <a:prstGeom prst="rect">
              <a:avLst/>
            </a:prstGeom>
          </p:spPr>
          <p:txBody>
            <a:bodyPr wrap="none">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399" b="0" i="0" u="none" strike="noStrike" kern="0" cap="none" spc="0" normalizeH="0" baseline="0" noProof="0" dirty="0">
                  <a:ln>
                    <a:noFill/>
                  </a:ln>
                  <a:solidFill>
                    <a:srgbClr val="FFFFFF"/>
                  </a:solidFill>
                  <a:effectLst/>
                  <a:uLnTx/>
                  <a:uFillTx/>
                  <a:ea typeface="Segoe UI" pitchFamily="34" charset="0"/>
                  <a:cs typeface="Segoe UI" pitchFamily="34" charset="0"/>
                </a:rPr>
                <a:t>C# + XIB</a:t>
              </a:r>
              <a:endParaRPr kumimoji="0" lang="en-US" sz="1399" b="0" i="1" u="none" strike="noStrike" kern="0" cap="none" spc="0" normalizeH="0" baseline="0" noProof="0" dirty="0">
                <a:ln>
                  <a:noFill/>
                </a:ln>
                <a:solidFill>
                  <a:srgbClr val="FFFFFF"/>
                </a:solidFill>
                <a:effectLst/>
                <a:uLnTx/>
                <a:uFillTx/>
                <a:ea typeface="Segoe UI" pitchFamily="34" charset="0"/>
                <a:cs typeface="Segoe UI" pitchFamily="34" charset="0"/>
              </a:endParaRPr>
            </a:p>
          </p:txBody>
        </p:sp>
        <p:sp>
          <p:nvSpPr>
            <p:cNvPr id="47" name="Rectangle 46"/>
            <p:cNvSpPr/>
            <p:nvPr/>
          </p:nvSpPr>
          <p:spPr bwMode="auto">
            <a:xfrm>
              <a:off x="8549094" y="2411498"/>
              <a:ext cx="1515722" cy="856627"/>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6622" tIns="46622" rIns="46622" bIns="46622" numCol="1" spcCol="0" rtlCol="0" fromWordArt="0" anchor="ctr" anchorCtr="0" forceAA="0" compatLnSpc="1">
              <a:prstTxWarp prst="textNoShape">
                <a:avLst/>
              </a:prstTxWarp>
              <a:noAutofit/>
            </a:bodyPr>
            <a:lstStyle/>
            <a:p>
              <a:pPr marL="0" marR="0" lvl="0" indent="0" algn="ctr" defTabSz="932072" eaLnBrk="1" fontAlgn="base" latinLnBrk="0" hangingPunct="1">
                <a:lnSpc>
                  <a:spcPct val="100000"/>
                </a:lnSpc>
                <a:spcBef>
                  <a:spcPct val="0"/>
                </a:spcBef>
                <a:spcAft>
                  <a:spcPct val="0"/>
                </a:spcAft>
                <a:buClrTx/>
                <a:buSzTx/>
                <a:buFontTx/>
                <a:buNone/>
                <a:tabLst/>
                <a:defRPr/>
              </a:pPr>
              <a:endParaRPr kumimoji="0" lang="en-US" sz="3199" b="1" i="0" u="none" strike="noStrike" kern="0" cap="none" spc="-52"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pitchFamily="34" charset="0"/>
              </a:endParaRPr>
            </a:p>
          </p:txBody>
        </p:sp>
        <p:sp>
          <p:nvSpPr>
            <p:cNvPr id="51" name="Rectangle 50"/>
            <p:cNvSpPr/>
            <p:nvPr/>
          </p:nvSpPr>
          <p:spPr>
            <a:xfrm>
              <a:off x="8612575" y="2812727"/>
              <a:ext cx="1388760" cy="291799"/>
            </a:xfrm>
            <a:prstGeom prst="rect">
              <a:avLst/>
            </a:prstGeom>
          </p:spPr>
          <p:txBody>
            <a:bodyPr wrap="square">
              <a:spAutoFit/>
            </a:bodyPr>
            <a:lstStyle/>
            <a:p>
              <a:pPr marL="0" marR="0" lvl="0" indent="0" algn="ctr" defTabSz="932293"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ea typeface="Segoe UI" pitchFamily="34" charset="0"/>
                  <a:cs typeface="Segoe UI" pitchFamily="34" charset="0"/>
                </a:rPr>
                <a:t>C# + AXML</a:t>
              </a:r>
            </a:p>
          </p:txBody>
        </p:sp>
        <p:sp>
          <p:nvSpPr>
            <p:cNvPr id="52" name="Rectangle 51"/>
            <p:cNvSpPr/>
            <p:nvPr/>
          </p:nvSpPr>
          <p:spPr>
            <a:xfrm>
              <a:off x="10128374" y="2812727"/>
              <a:ext cx="1561235" cy="291799"/>
            </a:xfrm>
            <a:prstGeom prst="rect">
              <a:avLst/>
            </a:prstGeom>
          </p:spPr>
          <p:txBody>
            <a:bodyPr wrap="square">
              <a:spAutoFit/>
            </a:bodyPr>
            <a:lstStyle/>
            <a:p>
              <a:pPr marL="0" marR="0" lvl="0" indent="0" algn="ctr" defTabSz="932293" eaLnBrk="1" fontAlgn="auto"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solidFill>
                    <a:srgbClr val="FFFFFF"/>
                  </a:solidFill>
                  <a:effectLst/>
                  <a:uLnTx/>
                  <a:uFillTx/>
                  <a:ea typeface="Segoe UI" pitchFamily="34" charset="0"/>
                  <a:cs typeface="Segoe UI" pitchFamily="34" charset="0"/>
                </a:rPr>
                <a:t>C# + XAML</a:t>
              </a:r>
            </a:p>
          </p:txBody>
        </p:sp>
        <p:sp>
          <p:nvSpPr>
            <p:cNvPr id="53" name="Rectangle 52"/>
            <p:cNvSpPr/>
            <p:nvPr/>
          </p:nvSpPr>
          <p:spPr>
            <a:xfrm>
              <a:off x="7001485" y="2468520"/>
              <a:ext cx="1448358" cy="320051"/>
            </a:xfrm>
            <a:prstGeom prst="rect">
              <a:avLst/>
            </a:prstGeom>
          </p:spPr>
          <p:txBody>
            <a:bodyPr wrap="square">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Native UI</a:t>
              </a:r>
              <a:endParaRPr kumimoji="0" lang="en-US" sz="1599" b="0" i="1"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4" name="Rectangle 53"/>
            <p:cNvSpPr/>
            <p:nvPr/>
          </p:nvSpPr>
          <p:spPr>
            <a:xfrm>
              <a:off x="8582776" y="2468520"/>
              <a:ext cx="1448358" cy="320051"/>
            </a:xfrm>
            <a:prstGeom prst="rect">
              <a:avLst/>
            </a:prstGeom>
          </p:spPr>
          <p:txBody>
            <a:bodyPr wrap="square">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Native UI</a:t>
              </a:r>
              <a:endParaRPr kumimoji="0" lang="en-US" sz="1599" b="0" i="1"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5" name="Rectangle 54"/>
            <p:cNvSpPr/>
            <p:nvPr/>
          </p:nvSpPr>
          <p:spPr>
            <a:xfrm>
              <a:off x="10184812" y="2468520"/>
              <a:ext cx="1448358" cy="320051"/>
            </a:xfrm>
            <a:prstGeom prst="rect">
              <a:avLst/>
            </a:prstGeom>
          </p:spPr>
          <p:txBody>
            <a:bodyPr wrap="square">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159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Native UI</a:t>
              </a:r>
              <a:endParaRPr kumimoji="0" lang="en-US" sz="1599" b="0" i="1"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56" name="Picture 55"/>
            <p:cNvPicPr>
              <a:picLocks noChangeAspect="1"/>
            </p:cNvPicPr>
            <p:nvPr/>
          </p:nvPicPr>
          <p:blipFill rotWithShape="1">
            <a:blip r:embed="rId2">
              <a:lum bright="70000" contrast="-70000"/>
            </a:blip>
            <a:srcRect r="44359" b="54837"/>
            <a:stretch/>
          </p:blipFill>
          <p:spPr>
            <a:xfrm>
              <a:off x="8911181" y="1662158"/>
              <a:ext cx="716612" cy="601807"/>
            </a:xfrm>
            <a:prstGeom prst="rect">
              <a:avLst/>
            </a:prstGeom>
          </p:spPr>
        </p:pic>
        <p:sp>
          <p:nvSpPr>
            <p:cNvPr id="57" name="Freeform 56"/>
            <p:cNvSpPr>
              <a:spLocks noChangeAspect="1" noEditPoints="1"/>
            </p:cNvSpPr>
            <p:nvPr/>
          </p:nvSpPr>
          <p:spPr bwMode="black">
            <a:xfrm>
              <a:off x="10674640" y="1741415"/>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pic>
          <p:nvPicPr>
            <p:cNvPr id="58" name="Picture 5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7408495" y="1758343"/>
              <a:ext cx="634338" cy="405753"/>
            </a:xfrm>
            <a:prstGeom prst="rect">
              <a:avLst/>
            </a:prstGeom>
          </p:spPr>
        </p:pic>
        <p:sp>
          <p:nvSpPr>
            <p:cNvPr id="59" name="Rectangle 58"/>
            <p:cNvSpPr/>
            <p:nvPr/>
          </p:nvSpPr>
          <p:spPr bwMode="auto">
            <a:xfrm rot="16200000">
              <a:off x="8868000" y="1361803"/>
              <a:ext cx="862282" cy="4668066"/>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vert" wrap="square" lIns="91440" tIns="91440" rIns="9144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1600" kern="0"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Cross-platform native UI</a:t>
              </a:r>
              <a:br>
                <a:rPr lang="en-US" sz="1600" kern="0"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br>
              <a:r>
                <a:rPr lang="en-US" sz="1600" kern="0"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with </a:t>
              </a:r>
              <a:r>
                <a:rPr lang="en-US" sz="1600" kern="0" dirty="0" err="1">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Xamarin.Forms</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60" name="Rectangle 59"/>
            <p:cNvSpPr/>
            <p:nvPr/>
          </p:nvSpPr>
          <p:spPr bwMode="auto">
            <a:xfrm rot="16200000">
              <a:off x="8868000" y="2218429"/>
              <a:ext cx="862282" cy="4668066"/>
            </a:xfrm>
            <a:prstGeom prst="rect">
              <a:avLst/>
            </a:prstGeom>
            <a:solidFill>
              <a:srgbClr val="EC4F24"/>
            </a:solidFill>
            <a:ln w="9525" cap="flat" cmpd="sng" algn="ctr">
              <a:noFill/>
              <a:prstDash val="solid"/>
              <a:headEnd type="none" w="med" len="med"/>
              <a:tailEnd type="none" w="med" len="med"/>
            </a:ln>
            <a:effectLst/>
          </p:spPr>
          <p:txBody>
            <a:bodyPr rot="0" spcFirstLastPara="0" vertOverflow="overflow" horzOverflow="overflow" vert="vert" wrap="square" lIns="91440" tIns="91440" rIns="9144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1600" kern="0" dirty="0">
                  <a:gradFill>
                    <a:gsLst>
                      <a:gs pos="0">
                        <a:srgbClr val="FFFFFF"/>
                      </a:gs>
                      <a:gs pos="100000">
                        <a:srgbClr val="FFFFFF"/>
                      </a:gs>
                    </a:gsLst>
                    <a:lin ang="5400000" scaled="0"/>
                  </a:gradFill>
                  <a:latin typeface="Segoe UI"/>
                  <a:ea typeface="Segoe UI" pitchFamily="34" charset="0"/>
                  <a:cs typeface="Segoe UI Semilight" panose="020B0402040204020203" pitchFamily="34" charset="0"/>
                </a:rPr>
                <a:t>Shared app logic in C#</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Semilight" panose="020B0402040204020203" pitchFamily="34" charset="0"/>
              </a:endParaRPr>
            </a:p>
          </p:txBody>
        </p:sp>
        <p:sp>
          <p:nvSpPr>
            <p:cNvPr id="61" name="Rectangle 60"/>
            <p:cNvSpPr/>
            <p:nvPr/>
          </p:nvSpPr>
          <p:spPr bwMode="auto">
            <a:xfrm rot="16200000">
              <a:off x="9053119" y="2895592"/>
              <a:ext cx="492044" cy="4668066"/>
            </a:xfrm>
            <a:prstGeom prst="rect">
              <a:avLst/>
            </a:prstGeom>
            <a:solidFill>
              <a:srgbClr val="F68C1E"/>
            </a:solidFill>
            <a:ln w="9525" cap="flat" cmpd="sng" algn="ctr">
              <a:noFill/>
              <a:prstDash val="solid"/>
              <a:headEnd type="none" w="med" len="med"/>
              <a:tailEnd type="none" w="med" len="med"/>
            </a:ln>
            <a:effectLst/>
          </p:spPr>
          <p:txBody>
            <a:bodyPr rot="0" spcFirstLastPara="0" vertOverflow="overflow" horzOverflow="overflow" vert="vert" wrap="square" lIns="91440" tIns="91440" rIns="91440" bIns="0"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lang="en-US" sz="1600" kern="0" dirty="0">
                  <a:gradFill>
                    <a:gsLst>
                      <a:gs pos="0">
                        <a:srgbClr val="FFFFFF"/>
                      </a:gs>
                      <a:gs pos="100000">
                        <a:srgbClr val="FFFFFF"/>
                      </a:gs>
                    </a:gsLst>
                    <a:lin ang="5400000" scaled="0"/>
                  </a:gradFill>
                  <a:latin typeface="+mj-lt"/>
                  <a:ea typeface="Segoe UI" pitchFamily="34" charset="0"/>
                  <a:cs typeface="Segoe UI Semilight" panose="020B0402040204020203" pitchFamily="34" charset="0"/>
                </a:rPr>
                <a:t>Platform-specific low-level APIs</a:t>
              </a: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Semilight" panose="020B0402040204020203" pitchFamily="34" charset="0"/>
              </a:endParaRPr>
            </a:p>
          </p:txBody>
        </p:sp>
      </p:grpSp>
    </p:spTree>
    <p:extLst>
      <p:ext uri="{BB962C8B-B14F-4D97-AF65-F5344CB8AC3E}">
        <p14:creationId xmlns:p14="http://schemas.microsoft.com/office/powerpoint/2010/main" val="334075943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content-sin6-1.xx.fbcdn.net/t31.0-8/15025176_1782250322028536_6082221540741784199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762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42933" y="1253067"/>
            <a:ext cx="5802935" cy="2674578"/>
          </a:xfrm>
          <a:prstGeom prst="rect">
            <a:avLst/>
          </a:prstGeom>
          <a:noFill/>
        </p:spPr>
        <p:txBody>
          <a:bodyPr wrap="none" lIns="182880" tIns="146304" rIns="182880" bIns="146304" rtlCol="0">
            <a:spAutoFit/>
          </a:bodyPr>
          <a:lstStyle/>
          <a:p>
            <a:pPr marL="342900" indent="-342900">
              <a:lnSpc>
                <a:spcPct val="90000"/>
              </a:lnSpc>
              <a:spcAft>
                <a:spcPts val="600"/>
              </a:spcAft>
              <a:buFont typeface="Arial" charset="0"/>
              <a:buChar char="•"/>
            </a:pPr>
            <a:r>
              <a:rPr lang="en-US" sz="2400" dirty="0" smtClean="0">
                <a:solidFill>
                  <a:schemeClr val="bg1"/>
                </a:solidFill>
              </a:rPr>
              <a:t>Microsoft MVP </a:t>
            </a:r>
            <a:r>
              <a:rPr lang="mr-IN" sz="2400" dirty="0" smtClean="0">
                <a:solidFill>
                  <a:schemeClr val="bg1"/>
                </a:solidFill>
              </a:rPr>
              <a:t>–</a:t>
            </a:r>
            <a:r>
              <a:rPr lang="en-US" sz="2400" dirty="0" smtClean="0">
                <a:solidFill>
                  <a:schemeClr val="bg1"/>
                </a:solidFill>
              </a:rPr>
              <a:t> Windows Development</a:t>
            </a:r>
          </a:p>
          <a:p>
            <a:pPr marL="342900" indent="-342900">
              <a:lnSpc>
                <a:spcPct val="90000"/>
              </a:lnSpc>
              <a:spcAft>
                <a:spcPts val="600"/>
              </a:spcAft>
              <a:buFont typeface="Arial" charset="0"/>
              <a:buChar char="•"/>
            </a:pPr>
            <a:r>
              <a:rPr lang="en-US" sz="2400" dirty="0" smtClean="0">
                <a:solidFill>
                  <a:schemeClr val="bg1"/>
                </a:solidFill>
              </a:rPr>
              <a:t>CTO @</a:t>
            </a:r>
            <a:r>
              <a:rPr lang="en-US" sz="2400" dirty="0" err="1" smtClean="0">
                <a:solidFill>
                  <a:schemeClr val="bg1"/>
                </a:solidFill>
              </a:rPr>
              <a:t>gluonconsulting</a:t>
            </a:r>
            <a:endParaRPr lang="en-US" sz="2400" dirty="0" smtClean="0">
              <a:solidFill>
                <a:schemeClr val="bg1"/>
              </a:solidFill>
            </a:endParaRPr>
          </a:p>
          <a:p>
            <a:pPr marL="342900" indent="-342900">
              <a:lnSpc>
                <a:spcPct val="90000"/>
              </a:lnSpc>
              <a:spcAft>
                <a:spcPts val="600"/>
              </a:spcAft>
              <a:buFont typeface="Arial" charset="0"/>
              <a:buChar char="•"/>
            </a:pPr>
            <a:r>
              <a:rPr lang="en-US" sz="2400" dirty="0" smtClean="0">
                <a:solidFill>
                  <a:schemeClr val="bg1"/>
                </a:solidFill>
              </a:rPr>
              <a:t>Xamarin Enthusiast</a:t>
            </a:r>
            <a:endParaRPr lang="en-US" sz="2400" dirty="0" smtClean="0">
              <a:solidFill>
                <a:schemeClr val="bg1"/>
              </a:solidFill>
            </a:endParaRPr>
          </a:p>
          <a:p>
            <a:pPr marL="342900" indent="-342900">
              <a:lnSpc>
                <a:spcPct val="90000"/>
              </a:lnSpc>
              <a:spcAft>
                <a:spcPts val="600"/>
              </a:spcAft>
              <a:buFont typeface="Arial" charset="0"/>
              <a:buChar char="•"/>
            </a:pPr>
            <a:r>
              <a:rPr lang="en-US" sz="2400" dirty="0" smtClean="0">
                <a:solidFill>
                  <a:schemeClr val="bg1"/>
                </a:solidFill>
              </a:rPr>
              <a:t>Wine Lover</a:t>
            </a:r>
          </a:p>
          <a:p>
            <a:pPr marL="342900" indent="-342900">
              <a:lnSpc>
                <a:spcPct val="90000"/>
              </a:lnSpc>
              <a:spcAft>
                <a:spcPts val="600"/>
              </a:spcAft>
              <a:buFont typeface="Arial" charset="0"/>
              <a:buChar char="•"/>
            </a:pPr>
            <a:r>
              <a:rPr lang="en-US" sz="2400" dirty="0" smtClean="0">
                <a:solidFill>
                  <a:schemeClr val="bg1"/>
                </a:solidFill>
              </a:rPr>
              <a:t>Friend </a:t>
            </a:r>
            <a:r>
              <a:rPr lang="en-US" sz="2400" dirty="0" err="1" smtClean="0">
                <a:solidFill>
                  <a:schemeClr val="bg1"/>
                </a:solidFill>
              </a:rPr>
              <a:t>ni</a:t>
            </a:r>
            <a:r>
              <a:rPr lang="en-US" sz="2400" dirty="0" smtClean="0">
                <a:solidFill>
                  <a:schemeClr val="bg1"/>
                </a:solidFill>
              </a:rPr>
              <a:t> Jon </a:t>
            </a:r>
            <a:r>
              <a:rPr lang="en-US" sz="2400" dirty="0" err="1" smtClean="0">
                <a:solidFill>
                  <a:schemeClr val="bg1"/>
                </a:solidFill>
              </a:rPr>
              <a:t>Limjap</a:t>
            </a:r>
            <a:r>
              <a:rPr lang="en-US" sz="2400" dirty="0" smtClean="0">
                <a:solidFill>
                  <a:schemeClr val="bg1"/>
                </a:solidFill>
              </a:rPr>
              <a:t> at Allan </a:t>
            </a:r>
            <a:r>
              <a:rPr lang="en-US" sz="2400" dirty="0" err="1" smtClean="0">
                <a:solidFill>
                  <a:schemeClr val="bg1"/>
                </a:solidFill>
              </a:rPr>
              <a:t>Mangune</a:t>
            </a:r>
            <a:endParaRPr lang="en-US" sz="2400" dirty="0" smtClean="0">
              <a:solidFill>
                <a:schemeClr val="bg1"/>
              </a:solidFill>
            </a:endParaRPr>
          </a:p>
          <a:p>
            <a:pPr marL="342900" indent="-342900">
              <a:lnSpc>
                <a:spcPct val="90000"/>
              </a:lnSpc>
              <a:spcAft>
                <a:spcPts val="600"/>
              </a:spcAft>
              <a:buFont typeface="Arial" charset="0"/>
              <a:buChar char="•"/>
            </a:pPr>
            <a:endParaRPr lang="en-US" sz="2400" dirty="0" err="1" smtClean="0">
              <a:solidFill>
                <a:schemeClr val="bg1"/>
              </a:solidFill>
            </a:endParaRPr>
          </a:p>
        </p:txBody>
      </p:sp>
    </p:spTree>
    <p:extLst>
      <p:ext uri="{BB962C8B-B14F-4D97-AF65-F5344CB8AC3E}">
        <p14:creationId xmlns:p14="http://schemas.microsoft.com/office/powerpoint/2010/main" val="1418195470"/>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40" y="294942"/>
            <a:ext cx="11889564" cy="916534"/>
          </a:xfrm>
        </p:spPr>
        <p:txBody>
          <a:bodyPr/>
          <a:lstStyle/>
          <a:p>
            <a:r>
              <a:rPr lang="en-US" dirty="0"/>
              <a:t>Summary: mobile client approaches</a:t>
            </a:r>
            <a:endParaRPr lang="de-DE" dirty="0"/>
          </a:p>
        </p:txBody>
      </p:sp>
      <p:grpSp>
        <p:nvGrpSpPr>
          <p:cNvPr id="15" name="Group 14"/>
          <p:cNvGrpSpPr/>
          <p:nvPr/>
        </p:nvGrpSpPr>
        <p:grpSpPr>
          <a:xfrm>
            <a:off x="1191101" y="1386964"/>
            <a:ext cx="9890982" cy="4947507"/>
            <a:chOff x="511001" y="1528482"/>
            <a:chExt cx="9890982" cy="4947507"/>
          </a:xfrm>
        </p:grpSpPr>
        <p:sp>
          <p:nvSpPr>
            <p:cNvPr id="13" name="Rectangle 12"/>
            <p:cNvSpPr/>
            <p:nvPr/>
          </p:nvSpPr>
          <p:spPr bwMode="auto">
            <a:xfrm>
              <a:off x="928222" y="2091728"/>
              <a:ext cx="7645611" cy="3964993"/>
            </a:xfrm>
            <a:prstGeom prst="rect">
              <a:avLst/>
            </a:prstGeom>
            <a:solidFill>
              <a:schemeClr val="accent4">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p:cNvCxnSpPr>
              <a:endCxn id="61" idx="2"/>
            </p:cNvCxnSpPr>
            <p:nvPr/>
          </p:nvCxnSpPr>
          <p:spPr>
            <a:xfrm>
              <a:off x="952325" y="2091729"/>
              <a:ext cx="7396057" cy="1"/>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endCxn id="61" idx="4"/>
            </p:cNvCxnSpPr>
            <p:nvPr/>
          </p:nvCxnSpPr>
          <p:spPr>
            <a:xfrm flipH="1" flipV="1">
              <a:off x="8573837" y="2317184"/>
              <a:ext cx="4" cy="3715368"/>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61" name="Oval 60"/>
            <p:cNvSpPr/>
            <p:nvPr/>
          </p:nvSpPr>
          <p:spPr bwMode="auto">
            <a:xfrm>
              <a:off x="8348382" y="1866275"/>
              <a:ext cx="450909" cy="450909"/>
            </a:xfrm>
            <a:prstGeom prst="ellipse">
              <a:avLst/>
            </a:prstGeom>
            <a:solidFill>
              <a:srgbClr val="EC00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1" i="1"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a:t>
              </a:r>
            </a:p>
          </p:txBody>
        </p:sp>
        <p:sp>
          <p:nvSpPr>
            <p:cNvPr id="62" name="TextBox 61"/>
            <p:cNvSpPr txBox="1"/>
            <p:nvPr/>
          </p:nvSpPr>
          <p:spPr>
            <a:xfrm>
              <a:off x="953823" y="6168212"/>
              <a:ext cx="8346651" cy="307777"/>
            </a:xfrm>
            <a:prstGeom prst="rect">
              <a:avLst/>
            </a:prstGeom>
            <a:noFill/>
          </p:spPr>
          <p:txBody>
            <a:bodyPr wrap="square" lIns="0" tIns="0" rIns="0" bIns="0" rtlCol="1">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ea typeface="Open Sans" pitchFamily="34" charset="0"/>
                  <a:cs typeface="Open Sans" pitchFamily="34" charset="0"/>
                </a:rPr>
                <a:t>Better TCO, productivity and development experience</a:t>
              </a:r>
            </a:p>
          </p:txBody>
        </p:sp>
        <p:sp>
          <p:nvSpPr>
            <p:cNvPr id="66" name="TextBox 65"/>
            <p:cNvSpPr txBox="1"/>
            <p:nvPr/>
          </p:nvSpPr>
          <p:spPr>
            <a:xfrm rot="16200000">
              <a:off x="-1593415" y="3654855"/>
              <a:ext cx="4516610" cy="307777"/>
            </a:xfrm>
            <a:prstGeom prst="rect">
              <a:avLst/>
            </a:prstGeom>
            <a:noFill/>
          </p:spPr>
          <p:txBody>
            <a:bodyPr wrap="square" lIns="0" tIns="0" rIns="0" bIns="0" rtlCol="1">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ea typeface="Open Sans" pitchFamily="34" charset="0"/>
                  <a:cs typeface="Open Sans" pitchFamily="34" charset="0"/>
                </a:rPr>
                <a:t>End user experience</a:t>
              </a:r>
            </a:p>
          </p:txBody>
        </p:sp>
        <p:sp>
          <p:nvSpPr>
            <p:cNvPr id="67" name="TextBox 66"/>
            <p:cNvSpPr txBox="1"/>
            <p:nvPr/>
          </p:nvSpPr>
          <p:spPr>
            <a:xfrm>
              <a:off x="7403970" y="1528482"/>
              <a:ext cx="2462121" cy="246221"/>
            </a:xfrm>
            <a:prstGeom prst="rect">
              <a:avLst/>
            </a:prstGeom>
            <a:noFill/>
          </p:spPr>
          <p:txBody>
            <a:bodyPr wrap="square" lIns="0" tIns="0" rIns="0" bIns="0" rtlCol="1" anchor="ctr">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600" i="1" u="none" strike="noStrike" kern="0" cap="none" spc="0" normalizeH="0" baseline="0" noProof="0" dirty="0">
                  <a:ln>
                    <a:noFill/>
                  </a:ln>
                  <a:solidFill>
                    <a:schemeClr val="tx2"/>
                  </a:solidFill>
                  <a:effectLst/>
                  <a:uLnTx/>
                  <a:uFillTx/>
                  <a:ea typeface="Open Sans" pitchFamily="34" charset="0"/>
                  <a:cs typeface="Open Sans" pitchFamily="34" charset="0"/>
                </a:rPr>
                <a:t>“The best of both worlds”</a:t>
              </a:r>
            </a:p>
          </p:txBody>
        </p:sp>
        <p:cxnSp>
          <p:nvCxnSpPr>
            <p:cNvPr id="72" name="Straight Connector 71"/>
            <p:cNvCxnSpPr/>
            <p:nvPr/>
          </p:nvCxnSpPr>
          <p:spPr>
            <a:xfrm>
              <a:off x="952325" y="1991832"/>
              <a:ext cx="686485" cy="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75" name="Rectangle 74"/>
            <p:cNvSpPr/>
            <p:nvPr/>
          </p:nvSpPr>
          <p:spPr bwMode="auto">
            <a:xfrm>
              <a:off x="928221" y="1991832"/>
              <a:ext cx="936044" cy="4064889"/>
            </a:xfrm>
            <a:prstGeom prst="rect">
              <a:avLst/>
            </a:prstGeom>
            <a:solidFill>
              <a:schemeClr val="tx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952325" y="4467425"/>
              <a:ext cx="5159388" cy="1599624"/>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0" name="Straight Connector 69"/>
            <p:cNvCxnSpPr>
              <a:endCxn id="71" idx="4"/>
            </p:cNvCxnSpPr>
            <p:nvPr/>
          </p:nvCxnSpPr>
          <p:spPr>
            <a:xfrm flipH="1" flipV="1">
              <a:off x="6111716" y="4692879"/>
              <a:ext cx="4860" cy="1300704"/>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endCxn id="71" idx="2"/>
            </p:cNvCxnSpPr>
            <p:nvPr/>
          </p:nvCxnSpPr>
          <p:spPr>
            <a:xfrm>
              <a:off x="928222" y="4467425"/>
              <a:ext cx="4958039" cy="0"/>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flipV="1">
              <a:off x="1864265" y="2217287"/>
              <a:ext cx="3" cy="3815265"/>
            </a:xfrm>
            <a:prstGeom prst="line">
              <a:avLst/>
            </a:prstGeom>
            <a:ln>
              <a:solidFill>
                <a:schemeClr val="accent4"/>
              </a:solidFill>
              <a:prstDash val="dash"/>
            </a:ln>
          </p:spPr>
          <p:style>
            <a:lnRef idx="2">
              <a:schemeClr val="accent1"/>
            </a:lnRef>
            <a:fillRef idx="0">
              <a:schemeClr val="accent1"/>
            </a:fillRef>
            <a:effectRef idx="1">
              <a:schemeClr val="accent1"/>
            </a:effectRef>
            <a:fontRef idx="minor">
              <a:schemeClr val="tx1"/>
            </a:fontRef>
          </p:style>
        </p:cxnSp>
        <p:sp>
          <p:nvSpPr>
            <p:cNvPr id="71" name="Oval 70"/>
            <p:cNvSpPr/>
            <p:nvPr/>
          </p:nvSpPr>
          <p:spPr bwMode="auto">
            <a:xfrm>
              <a:off x="5886261" y="4241970"/>
              <a:ext cx="450909" cy="450909"/>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Oval 73"/>
            <p:cNvSpPr/>
            <p:nvPr/>
          </p:nvSpPr>
          <p:spPr bwMode="auto">
            <a:xfrm>
              <a:off x="1638810" y="1766378"/>
              <a:ext cx="450909" cy="450909"/>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64" name="Straight Arrow Connector 63"/>
            <p:cNvCxnSpPr/>
            <p:nvPr/>
          </p:nvCxnSpPr>
          <p:spPr>
            <a:xfrm flipH="1" flipV="1">
              <a:off x="913808" y="1550440"/>
              <a:ext cx="31980" cy="4516609"/>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928222" y="6056721"/>
              <a:ext cx="8372252" cy="0"/>
            </a:xfrm>
            <a:prstGeom prst="straightConnector1">
              <a:avLst/>
            </a:prstGeom>
            <a:ln w="38100" cmpd="sng">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6331723" y="4375091"/>
              <a:ext cx="591592" cy="184666"/>
            </a:xfrm>
            <a:prstGeom prst="rect">
              <a:avLst/>
            </a:prstGeom>
            <a:noFill/>
          </p:spPr>
          <p:txBody>
            <a:bodyPr wrap="square" lIns="0" tIns="0" rIns="0" bIns="0" rtlCol="1" anchor="ctr">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200" u="none" strike="noStrike" kern="0" cap="none" spc="0" normalizeH="0" baseline="0" noProof="0" dirty="0">
                  <a:ln>
                    <a:noFill/>
                  </a:ln>
                  <a:solidFill>
                    <a:schemeClr val="tx2"/>
                  </a:solidFill>
                  <a:effectLst/>
                  <a:uLnTx/>
                  <a:uFillTx/>
                  <a:ea typeface="Open Sans" pitchFamily="34" charset="0"/>
                  <a:cs typeface="Open Sans" pitchFamily="34" charset="0"/>
                </a:rPr>
                <a:t>Hybrid</a:t>
              </a:r>
            </a:p>
          </p:txBody>
        </p:sp>
        <p:sp>
          <p:nvSpPr>
            <p:cNvPr id="77" name="TextBox 76"/>
            <p:cNvSpPr txBox="1"/>
            <p:nvPr/>
          </p:nvSpPr>
          <p:spPr>
            <a:xfrm>
              <a:off x="2084276" y="1866841"/>
              <a:ext cx="1029038" cy="184666"/>
            </a:xfrm>
            <a:prstGeom prst="rect">
              <a:avLst/>
            </a:prstGeom>
            <a:noFill/>
          </p:spPr>
          <p:txBody>
            <a:bodyPr wrap="square" lIns="0" tIns="0" rIns="0" bIns="0" rtlCol="1" anchor="ctr">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200" u="none" strike="noStrike" kern="0" cap="none" spc="0" normalizeH="0" baseline="0" noProof="0" dirty="0">
                  <a:ln>
                    <a:noFill/>
                  </a:ln>
                  <a:solidFill>
                    <a:schemeClr val="tx2"/>
                  </a:solidFill>
                  <a:effectLst/>
                  <a:uLnTx/>
                  <a:uFillTx/>
                  <a:ea typeface="Open Sans" pitchFamily="34" charset="0"/>
                  <a:cs typeface="Open Sans" pitchFamily="34" charset="0"/>
                </a:rPr>
                <a:t>Platform silos</a:t>
              </a:r>
            </a:p>
          </p:txBody>
        </p:sp>
        <p:sp>
          <p:nvSpPr>
            <p:cNvPr id="78" name="TextBox 77"/>
            <p:cNvSpPr txBox="1"/>
            <p:nvPr/>
          </p:nvSpPr>
          <p:spPr>
            <a:xfrm>
              <a:off x="8823216" y="1999396"/>
              <a:ext cx="1578767" cy="184666"/>
            </a:xfrm>
            <a:prstGeom prst="rect">
              <a:avLst/>
            </a:prstGeom>
            <a:noFill/>
          </p:spPr>
          <p:txBody>
            <a:bodyPr wrap="square" lIns="0" tIns="0" rIns="0" bIns="0" rtlCol="1" anchor="ctr">
              <a:spAutoFit/>
            </a:bodyPr>
            <a:lstStyle/>
            <a:p>
              <a:pPr marL="0" marR="0" lvl="0" indent="0" algn="ctr" defTabSz="685800" eaLnBrk="1" fontAlgn="auto" latinLnBrk="0" hangingPunct="1">
                <a:lnSpc>
                  <a:spcPct val="100000"/>
                </a:lnSpc>
                <a:spcBef>
                  <a:spcPts val="0"/>
                </a:spcBef>
                <a:spcAft>
                  <a:spcPts val="600"/>
                </a:spcAft>
                <a:buClrTx/>
                <a:buSzTx/>
                <a:buFontTx/>
                <a:buNone/>
                <a:tabLst/>
                <a:defRPr/>
              </a:pPr>
              <a:r>
                <a:rPr kumimoji="0" lang="en-US" sz="1200" u="none" strike="noStrike" kern="0" cap="none" spc="0" normalizeH="0" baseline="0" noProof="0" dirty="0">
                  <a:ln>
                    <a:noFill/>
                  </a:ln>
                  <a:solidFill>
                    <a:schemeClr val="tx2"/>
                  </a:solidFill>
                  <a:effectLst/>
                  <a:uLnTx/>
                  <a:uFillTx/>
                  <a:ea typeface="Open Sans" pitchFamily="34" charset="0"/>
                  <a:cs typeface="Open Sans" pitchFamily="34" charset="0"/>
                </a:rPr>
                <a:t>Cross-platform native</a:t>
              </a:r>
            </a:p>
          </p:txBody>
        </p:sp>
      </p:grpSp>
    </p:spTree>
    <p:extLst>
      <p:ext uri="{BB962C8B-B14F-4D97-AF65-F5344CB8AC3E}">
        <p14:creationId xmlns:p14="http://schemas.microsoft.com/office/powerpoint/2010/main" val="2759468412"/>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32052" y="5713092"/>
            <a:ext cx="11772370" cy="738664"/>
          </a:xfrm>
          <a:prstGeom prst="rect">
            <a:avLst/>
          </a:prstGeom>
        </p:spPr>
        <p:txBody>
          <a:bodyPr wrap="square">
            <a:spAutoFit/>
          </a:bodyPr>
          <a:lstStyle/>
          <a:p>
            <a:pPr algn="ctr" defTabSz="914400" fontAlgn="auto">
              <a:spcBef>
                <a:spcPts val="0"/>
              </a:spcBef>
              <a:spcAft>
                <a:spcPts val="0"/>
              </a:spcAft>
            </a:pPr>
            <a:r>
              <a:rPr lang="en-US" sz="4200" spc="-102" dirty="0">
                <a:ln w="3175">
                  <a:noFill/>
                </a:ln>
                <a:solidFill>
                  <a:srgbClr val="FFFFFF"/>
                </a:solidFill>
                <a:latin typeface="Segoe UI Light"/>
                <a:ea typeface="+mn-ea"/>
                <a:cs typeface="Segoe UI" pitchFamily="34" charset="0"/>
              </a:rPr>
              <a:t>Innovative | Cross-platform | Open</a:t>
            </a:r>
          </a:p>
        </p:txBody>
      </p:sp>
      <p:sp>
        <p:nvSpPr>
          <p:cNvPr id="4" name="Pentagon 3"/>
          <p:cNvSpPr/>
          <p:nvPr/>
        </p:nvSpPr>
        <p:spPr bwMode="auto">
          <a:xfrm>
            <a:off x="4181695" y="1732456"/>
            <a:ext cx="2322292" cy="1507142"/>
          </a:xfrm>
          <a:prstGeom prst="homePlate">
            <a:avLst>
              <a:gd name="adj" fmla="val 19347"/>
            </a:avLst>
          </a:prstGeom>
          <a:solidFill>
            <a:srgbClr val="0090DE"/>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algn="ctr" defTabSz="931446">
              <a:defRPr/>
            </a:pPr>
            <a:r>
              <a:rPr lang="en-US" sz="1998" kern="0" cap="all" dirty="0">
                <a:solidFill>
                  <a:srgbClr val="FFFFFF"/>
                </a:solidFill>
                <a:latin typeface="+mj-lt"/>
                <a:ea typeface="Segoe UI" pitchFamily="34" charset="0"/>
                <a:cs typeface="Segoe UI Semilight" panose="020B0402040204020203" pitchFamily="34" charset="0"/>
              </a:rPr>
              <a:t>Modern </a:t>
            </a:r>
            <a:r>
              <a:rPr lang="en-US" sz="1998" b="1" kern="0" cap="all" dirty="0">
                <a:solidFill>
                  <a:srgbClr val="FFFFFF"/>
                </a:solidFill>
                <a:ea typeface="Segoe UI" pitchFamily="34" charset="0"/>
                <a:cs typeface="Segoe UI Semilight" panose="020B0402040204020203" pitchFamily="34" charset="0"/>
              </a:rPr>
              <a:t>DEVICE </a:t>
            </a:r>
            <a:r>
              <a:rPr lang="en-US" sz="1998" kern="0" cap="all" dirty="0">
                <a:solidFill>
                  <a:srgbClr val="FFFFFF"/>
                </a:solidFill>
                <a:latin typeface="+mj-lt"/>
                <a:ea typeface="Segoe UI" pitchFamily="34" charset="0"/>
                <a:cs typeface="Segoe UI Semilight" panose="020B0402040204020203" pitchFamily="34" charset="0"/>
              </a:rPr>
              <a:t>EXPERIENCES</a:t>
            </a:r>
          </a:p>
        </p:txBody>
      </p:sp>
      <p:sp>
        <p:nvSpPr>
          <p:cNvPr id="5" name="Rectangle 4"/>
          <p:cNvSpPr/>
          <p:nvPr/>
        </p:nvSpPr>
        <p:spPr bwMode="auto">
          <a:xfrm>
            <a:off x="381222" y="1716554"/>
            <a:ext cx="3653449" cy="3544685"/>
          </a:xfrm>
          <a:prstGeom prst="rect">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algn="ctr" defTabSz="931446">
              <a:defRPr/>
            </a:pPr>
            <a:r>
              <a:rPr lang="en-US" sz="2745"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a:p>
            <a:pPr lvl="0" algn="ctr" defTabSz="912922" fontAlgn="base">
              <a:spcBef>
                <a:spcPct val="0"/>
              </a:spcBef>
              <a:spcAft>
                <a:spcPct val="0"/>
              </a:spcAft>
              <a:defRPr/>
            </a:pPr>
            <a:r>
              <a:rPr lang="en-US" sz="2000"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web and mobile applications</a:t>
            </a:r>
            <a:endParaRPr lang="en-US" sz="2000"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6" name="Chevron 5"/>
          <p:cNvSpPr/>
          <p:nvPr/>
        </p:nvSpPr>
        <p:spPr bwMode="auto">
          <a:xfrm>
            <a:off x="6389687" y="1709446"/>
            <a:ext cx="6000750" cy="1507142"/>
          </a:xfrm>
          <a:prstGeom prst="chevron">
            <a:avLst>
              <a:gd name="adj" fmla="val 21616"/>
            </a:avLst>
          </a:prstGeom>
          <a:solidFill>
            <a:srgbClr val="00BCF2"/>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algn="ctr" defTabSz="931446">
              <a:defRPr/>
            </a:pPr>
            <a:r>
              <a:rPr lang="en-US" sz="1998" kern="0" dirty="0">
                <a:solidFill>
                  <a:srgbClr val="FFFFFF"/>
                </a:solidFill>
                <a:latin typeface="+mj-lt"/>
                <a:ea typeface="Segoe UI" pitchFamily="34" charset="0"/>
                <a:cs typeface="Segoe UI Semibold" panose="020B0702040204020203" pitchFamily="34" charset="0"/>
              </a:rPr>
              <a:t>Universal Windows platform</a:t>
            </a:r>
          </a:p>
          <a:p>
            <a:pPr algn="ctr" defTabSz="931446">
              <a:defRPr/>
            </a:pPr>
            <a:r>
              <a:rPr lang="en-US" sz="1600" kern="0" dirty="0">
                <a:solidFill>
                  <a:srgbClr val="FFFFFF"/>
                </a:solidFill>
                <a:ea typeface="Segoe UI" pitchFamily="34" charset="0"/>
                <a:cs typeface="Segoe UI Semibold" panose="020B0702040204020203" pitchFamily="34" charset="0"/>
              </a:rPr>
              <a:t>Unified development across Windows devices</a:t>
            </a:r>
          </a:p>
          <a:p>
            <a:pPr algn="ctr" defTabSz="931446">
              <a:defRPr/>
            </a:pPr>
            <a:endParaRPr lang="en-US" sz="500" b="1" kern="0" dirty="0">
              <a:solidFill>
                <a:srgbClr val="FFFFFF"/>
              </a:solidFill>
              <a:latin typeface="+mj-lt"/>
              <a:ea typeface="Segoe UI" pitchFamily="34" charset="0"/>
              <a:cs typeface="Segoe UI Semibold" panose="020B0702040204020203" pitchFamily="34" charset="0"/>
            </a:endParaRPr>
          </a:p>
          <a:p>
            <a:pPr algn="ctr" defTabSz="931446">
              <a:defRPr/>
            </a:pPr>
            <a:r>
              <a:rPr lang="en-US" sz="1998" kern="0" dirty="0">
                <a:solidFill>
                  <a:srgbClr val="FFFFFF"/>
                </a:solidFill>
                <a:latin typeface="+mj-lt"/>
                <a:ea typeface="Segoe UI" pitchFamily="34" charset="0"/>
                <a:cs typeface="Segoe UI Semibold" panose="020B0702040204020203" pitchFamily="34" charset="0"/>
              </a:rPr>
              <a:t>XAMARIN</a:t>
            </a:r>
          </a:p>
          <a:p>
            <a:pPr algn="ctr" defTabSz="931446">
              <a:defRPr/>
            </a:pPr>
            <a:r>
              <a:rPr lang="en-US" sz="1600" kern="0" dirty="0">
                <a:solidFill>
                  <a:srgbClr val="FFFFFF"/>
                </a:solidFill>
                <a:ea typeface="Segoe UI" pitchFamily="34" charset="0"/>
                <a:cs typeface="Segoe UI Semibold" panose="020B0702040204020203" pitchFamily="34" charset="0"/>
              </a:rPr>
              <a:t>Extend your reach to any device with .NET</a:t>
            </a:r>
          </a:p>
        </p:txBody>
      </p:sp>
      <p:sp>
        <p:nvSpPr>
          <p:cNvPr id="7" name="Pentagon 6"/>
          <p:cNvSpPr/>
          <p:nvPr/>
        </p:nvSpPr>
        <p:spPr bwMode="auto">
          <a:xfrm>
            <a:off x="4181695" y="3770000"/>
            <a:ext cx="2322292" cy="1507142"/>
          </a:xfrm>
          <a:prstGeom prst="homePlate">
            <a:avLst>
              <a:gd name="adj" fmla="val 19347"/>
            </a:avLst>
          </a:prstGeom>
          <a:solidFill>
            <a:srgbClr val="0090DE"/>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algn="ctr" defTabSz="931446">
              <a:defRPr/>
            </a:pPr>
            <a:r>
              <a:rPr lang="en-US" sz="1998" kern="0" cap="all" dirty="0">
                <a:solidFill>
                  <a:srgbClr val="FFFFFF"/>
                </a:solidFill>
                <a:latin typeface="Segoe UI Semilight" panose="020B0402040204020203" pitchFamily="34" charset="0"/>
                <a:ea typeface="Segoe UI" pitchFamily="34" charset="0"/>
                <a:cs typeface="Segoe UI Semilight" panose="020B0402040204020203" pitchFamily="34" charset="0"/>
              </a:rPr>
              <a:t>Modern </a:t>
            </a:r>
            <a:r>
              <a:rPr lang="en-US" sz="1998" b="1" kern="0" cap="all" dirty="0">
                <a:solidFill>
                  <a:srgbClr val="FFFFFF"/>
                </a:solidFill>
                <a:ea typeface="Segoe UI" pitchFamily="34" charset="0"/>
                <a:cs typeface="Segoe UI Semilight" panose="020B0402040204020203" pitchFamily="34" charset="0"/>
              </a:rPr>
              <a:t>CLOUD &amp; web </a:t>
            </a:r>
            <a:r>
              <a:rPr lang="en-US" sz="1998" kern="0" cap="all" dirty="0">
                <a:solidFill>
                  <a:srgbClr val="FFFFFF"/>
                </a:solidFill>
                <a:latin typeface="Segoe UI Semilight" panose="020B0402040204020203" pitchFamily="34" charset="0"/>
                <a:ea typeface="Segoe UI" pitchFamily="34" charset="0"/>
                <a:cs typeface="Segoe UI Semilight" panose="020B0402040204020203" pitchFamily="34" charset="0"/>
              </a:rPr>
              <a:t>EXPERIENCES</a:t>
            </a:r>
          </a:p>
        </p:txBody>
      </p:sp>
      <p:sp>
        <p:nvSpPr>
          <p:cNvPr id="8" name="Chevron 7"/>
          <p:cNvSpPr/>
          <p:nvPr/>
        </p:nvSpPr>
        <p:spPr bwMode="auto">
          <a:xfrm>
            <a:off x="6389687" y="3746990"/>
            <a:ext cx="6000750" cy="1507142"/>
          </a:xfrm>
          <a:prstGeom prst="chevron">
            <a:avLst>
              <a:gd name="adj" fmla="val 21616"/>
            </a:avLst>
          </a:prstGeom>
          <a:solidFill>
            <a:srgbClr val="00BCF2">
              <a:alpha val="80000"/>
            </a:srgb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algn="ctr" defTabSz="931446">
              <a:defRPr/>
            </a:pPr>
            <a:r>
              <a:rPr lang="en-US" sz="1998" kern="0" cap="all" dirty="0">
                <a:solidFill>
                  <a:srgbClr val="FFFFFF"/>
                </a:solidFill>
                <a:latin typeface="+mj-lt"/>
                <a:ea typeface="Segoe UI" pitchFamily="34" charset="0"/>
                <a:cs typeface="Segoe UI Semilight" panose="020B0402040204020203" pitchFamily="34" charset="0"/>
              </a:rPr>
              <a:t>.NET CORE</a:t>
            </a:r>
          </a:p>
          <a:p>
            <a:pPr algn="ctr" defTabSz="931446">
              <a:defRPr/>
            </a:pPr>
            <a:r>
              <a:rPr lang="en-US" sz="1600" kern="0" dirty="0">
                <a:solidFill>
                  <a:srgbClr val="FFFFFF"/>
                </a:solidFill>
                <a:ea typeface="Segoe UI" pitchFamily="34" charset="0"/>
                <a:cs typeface="Segoe UI Semilight" panose="020B0402040204020203" pitchFamily="34" charset="0"/>
              </a:rPr>
              <a:t>Cross-platform, high performance .NET</a:t>
            </a:r>
          </a:p>
          <a:p>
            <a:pPr algn="ctr" defTabSz="931446">
              <a:defRPr/>
            </a:pPr>
            <a:endParaRPr lang="en-US" sz="500" kern="0" dirty="0">
              <a:solidFill>
                <a:srgbClr val="FFFFFF"/>
              </a:solidFill>
              <a:latin typeface="+mj-lt"/>
              <a:ea typeface="Segoe UI" pitchFamily="34" charset="0"/>
              <a:cs typeface="Segoe UI Semilight" panose="020B0402040204020203" pitchFamily="34" charset="0"/>
            </a:endParaRPr>
          </a:p>
          <a:p>
            <a:pPr algn="ctr" defTabSz="931446">
              <a:defRPr/>
            </a:pPr>
            <a:r>
              <a:rPr lang="en-US" sz="1998" kern="0" cap="all" dirty="0">
                <a:solidFill>
                  <a:srgbClr val="FFFFFF"/>
                </a:solidFill>
                <a:latin typeface="+mj-lt"/>
                <a:ea typeface="Segoe UI" pitchFamily="34" charset="0"/>
                <a:cs typeface="Segoe UI Semilight" panose="020B0402040204020203" pitchFamily="34" charset="0"/>
              </a:rPr>
              <a:t>ASP.NET Core</a:t>
            </a:r>
          </a:p>
          <a:p>
            <a:pPr algn="ctr" defTabSz="931446">
              <a:defRPr/>
            </a:pPr>
            <a:r>
              <a:rPr lang="en-US" sz="1600" kern="0" dirty="0">
                <a:solidFill>
                  <a:srgbClr val="FFFFFF"/>
                </a:solidFill>
                <a:ea typeface="Segoe UI" pitchFamily="34" charset="0"/>
                <a:cs typeface="Segoe UI Semilight" panose="020B0402040204020203" pitchFamily="34" charset="0"/>
              </a:rPr>
              <a:t>Cloud-optimized web framework for micro services</a:t>
            </a:r>
          </a:p>
        </p:txBody>
      </p:sp>
      <p:sp>
        <p:nvSpPr>
          <p:cNvPr id="30" name="Rectangle 29"/>
          <p:cNvSpPr/>
          <p:nvPr/>
        </p:nvSpPr>
        <p:spPr bwMode="auto">
          <a:xfrm>
            <a:off x="12024629" y="1709447"/>
            <a:ext cx="365808" cy="15071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12024629" y="3746991"/>
            <a:ext cx="365808" cy="1507141"/>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itle 1"/>
          <p:cNvSpPr txBox="1">
            <a:spLocks/>
          </p:cNvSpPr>
          <p:nvPr/>
        </p:nvSpPr>
        <p:spPr>
          <a:xfrm>
            <a:off x="274640" y="294942"/>
            <a:ext cx="11889564" cy="916534"/>
          </a:xfrm>
          <a:prstGeom prst="rect">
            <a:avLst/>
          </a:prstGeom>
        </p:spPr>
        <p:txBody>
          <a:bodyPr/>
          <a:lstStyle>
            <a:lvl1pPr algn="l" defTabSz="931710" rtl="0" eaLnBrk="1" latinLnBrk="0" hangingPunct="1">
              <a:lnSpc>
                <a:spcPct val="90000"/>
              </a:lnSpc>
              <a:spcBef>
                <a:spcPct val="0"/>
              </a:spcBef>
              <a:buNone/>
              <a:defRPr lang="en-US" sz="4200" b="0" kern="1200" cap="none" spc="-102" baseline="0" dirty="0" smtClean="0">
                <a:ln w="3175">
                  <a:noFill/>
                </a:ln>
                <a:solidFill>
                  <a:srgbClr val="505050"/>
                </a:solidFill>
                <a:effectLst/>
                <a:latin typeface="+mj-lt"/>
                <a:ea typeface="+mn-ea"/>
                <a:cs typeface="Segoe UI" pitchFamily="34" charset="0"/>
              </a:defRPr>
            </a:lvl1pPr>
          </a:lstStyle>
          <a:p>
            <a:r>
              <a:rPr lang="de-DE" dirty="0">
                <a:solidFill>
                  <a:schemeClr val="tx1"/>
                </a:solidFill>
              </a:rPr>
              <a:t>One platform for client and backend</a:t>
            </a:r>
          </a:p>
        </p:txBody>
      </p:sp>
    </p:spTree>
    <p:extLst>
      <p:ext uri="{BB962C8B-B14F-4D97-AF65-F5344CB8AC3E}">
        <p14:creationId xmlns:p14="http://schemas.microsoft.com/office/powerpoint/2010/main" val="1996231935"/>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212296" y="2760786"/>
            <a:ext cx="10506075" cy="1465016"/>
          </a:xfrm>
          <a:prstGeom prst="rect">
            <a:avLst/>
          </a:prstGeom>
          <a:noFill/>
        </p:spPr>
        <p:txBody>
          <a:bodyPr vert="horz" wrap="square" lIns="182880" tIns="146304" rIns="182880" bIns="146304"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100000"/>
              </a:lnSpc>
              <a:spcBef>
                <a:spcPts val="0"/>
              </a:spcBef>
              <a:spcAft>
                <a:spcPts val="0"/>
              </a:spcAft>
              <a:buClr>
                <a:schemeClr val="bg1"/>
              </a:buClr>
              <a:buSzPct val="100000"/>
              <a:buFontTx/>
              <a:buNone/>
              <a:tabLst/>
              <a:defRPr/>
            </a:pPr>
            <a:r>
              <a:rPr kumimoji="0" lang="en-US" sz="2800" b="0" i="0" u="none" strike="noStrike" kern="1200" cap="none" spc="0" normalizeH="0" baseline="0" noProof="0" dirty="0">
                <a:ln>
                  <a:noFill/>
                </a:ln>
                <a:gradFill>
                  <a:gsLst>
                    <a:gs pos="0">
                      <a:schemeClr val="tx1"/>
                    </a:gs>
                    <a:gs pos="100000">
                      <a:schemeClr val="tx1"/>
                    </a:gs>
                  </a:gsLst>
                  <a:lin ang="5400000" scaled="0"/>
                </a:gradFill>
                <a:effectLst/>
                <a:uLnTx/>
                <a:uFillTx/>
                <a:latin typeface="+mj-lt"/>
                <a:ea typeface="+mn-ea"/>
                <a:cs typeface="+mn-cs"/>
              </a:rPr>
              <a:t>Modern development practices</a:t>
            </a:r>
          </a:p>
          <a:p>
            <a:pPr marL="0" marR="0" lvl="0" indent="0" algn="l" defTabSz="931710" rtl="0" eaLnBrk="1" fontAlgn="auto" latinLnBrk="0" hangingPunct="1">
              <a:lnSpc>
                <a:spcPct val="100000"/>
              </a:lnSpc>
              <a:spcBef>
                <a:spcPts val="0"/>
              </a:spcBef>
              <a:spcAft>
                <a:spcPts val="0"/>
              </a:spcAft>
              <a:buClr>
                <a:schemeClr val="bg1"/>
              </a:buClr>
              <a:buSzPct val="100000"/>
              <a:buFontTx/>
              <a:buNone/>
              <a:tabLst/>
              <a:defRPr/>
            </a:pPr>
            <a:r>
              <a:rPr kumimoji="0" lang="de-DE" sz="4800" b="0" i="0" u="none" strike="noStrike" kern="1200" cap="none" spc="0" normalizeH="0" baseline="0" noProof="0" dirty="0">
                <a:ln>
                  <a:noFill/>
                </a:ln>
                <a:gradFill>
                  <a:gsLst>
                    <a:gs pos="0">
                      <a:schemeClr val="tx1"/>
                    </a:gs>
                    <a:gs pos="100000">
                      <a:schemeClr val="tx1"/>
                    </a:gs>
                  </a:gsLst>
                  <a:lin ang="5400000" scaled="0"/>
                </a:gradFill>
                <a:effectLst/>
                <a:uLnTx/>
                <a:uFillTx/>
                <a:latin typeface="+mj-lt"/>
                <a:ea typeface="+mn-ea"/>
                <a:cs typeface="+mn-cs"/>
              </a:rPr>
              <a:t>Agile and DevOps</a:t>
            </a:r>
          </a:p>
        </p:txBody>
      </p:sp>
      <p:grpSp>
        <p:nvGrpSpPr>
          <p:cNvPr id="60" name="Group 59"/>
          <p:cNvGrpSpPr/>
          <p:nvPr/>
        </p:nvGrpSpPr>
        <p:grpSpPr>
          <a:xfrm>
            <a:off x="10155777" y="4262206"/>
            <a:ext cx="2280698" cy="2724382"/>
            <a:chOff x="6751637" y="4441068"/>
            <a:chExt cx="2130965" cy="2545520"/>
          </a:xfrm>
        </p:grpSpPr>
        <p:sp>
          <p:nvSpPr>
            <p:cNvPr id="61" name="Rectangle 117"/>
            <p:cNvSpPr>
              <a:spLocks noChangeArrowheads="1"/>
            </p:cNvSpPr>
            <p:nvPr/>
          </p:nvSpPr>
          <p:spPr bwMode="auto">
            <a:xfrm>
              <a:off x="8248213" y="4441069"/>
              <a:ext cx="634389" cy="2545518"/>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Isosceles Triangle 61"/>
            <p:cNvSpPr/>
            <p:nvPr/>
          </p:nvSpPr>
          <p:spPr bwMode="auto">
            <a:xfrm rot="10800000" flipH="1">
              <a:off x="7658732" y="5312101"/>
              <a:ext cx="511264" cy="771991"/>
            </a:xfrm>
            <a:prstGeom prst="triangle">
              <a:avLst>
                <a:gd name="adj" fmla="val 0"/>
              </a:avLst>
            </a:prstGeom>
            <a:solidFill>
              <a:srgbClr val="045B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42"/>
            <p:cNvSpPr>
              <a:spLocks noChangeArrowheads="1"/>
            </p:cNvSpPr>
            <p:nvPr/>
          </p:nvSpPr>
          <p:spPr bwMode="auto">
            <a:xfrm>
              <a:off x="7309563" y="5798482"/>
              <a:ext cx="616956" cy="1188105"/>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46"/>
            <p:cNvSpPr>
              <a:spLocks/>
            </p:cNvSpPr>
            <p:nvPr/>
          </p:nvSpPr>
          <p:spPr bwMode="auto">
            <a:xfrm>
              <a:off x="7657405" y="5182958"/>
              <a:ext cx="595484" cy="1803629"/>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0093E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100"/>
            <p:cNvSpPr>
              <a:spLocks noChangeArrowheads="1"/>
            </p:cNvSpPr>
            <p:nvPr/>
          </p:nvSpPr>
          <p:spPr bwMode="auto">
            <a:xfrm>
              <a:off x="8096861" y="5609531"/>
              <a:ext cx="88750" cy="18465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102"/>
            <p:cNvSpPr>
              <a:spLocks noChangeArrowheads="1"/>
            </p:cNvSpPr>
            <p:nvPr/>
          </p:nvSpPr>
          <p:spPr bwMode="auto">
            <a:xfrm>
              <a:off x="7909341" y="5864329"/>
              <a:ext cx="84456" cy="18465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103"/>
            <p:cNvSpPr>
              <a:spLocks noChangeArrowheads="1"/>
            </p:cNvSpPr>
            <p:nvPr/>
          </p:nvSpPr>
          <p:spPr bwMode="auto">
            <a:xfrm>
              <a:off x="8096861" y="5864329"/>
              <a:ext cx="88750" cy="184658"/>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104"/>
            <p:cNvSpPr>
              <a:spLocks noChangeArrowheads="1"/>
            </p:cNvSpPr>
            <p:nvPr/>
          </p:nvSpPr>
          <p:spPr bwMode="auto">
            <a:xfrm>
              <a:off x="7717526" y="6120559"/>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5"/>
            <p:cNvSpPr>
              <a:spLocks noChangeArrowheads="1"/>
            </p:cNvSpPr>
            <p:nvPr/>
          </p:nvSpPr>
          <p:spPr bwMode="auto">
            <a:xfrm>
              <a:off x="7909341" y="6120559"/>
              <a:ext cx="84456"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106"/>
            <p:cNvSpPr>
              <a:spLocks noChangeArrowheads="1"/>
            </p:cNvSpPr>
            <p:nvPr/>
          </p:nvSpPr>
          <p:spPr bwMode="auto">
            <a:xfrm>
              <a:off x="8096861" y="6120559"/>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107"/>
            <p:cNvSpPr>
              <a:spLocks noChangeArrowheads="1"/>
            </p:cNvSpPr>
            <p:nvPr/>
          </p:nvSpPr>
          <p:spPr bwMode="auto">
            <a:xfrm>
              <a:off x="7717526" y="6375358"/>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8"/>
            <p:cNvSpPr>
              <a:spLocks noChangeArrowheads="1"/>
            </p:cNvSpPr>
            <p:nvPr/>
          </p:nvSpPr>
          <p:spPr bwMode="auto">
            <a:xfrm>
              <a:off x="7909341" y="6375358"/>
              <a:ext cx="84456"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09"/>
            <p:cNvSpPr>
              <a:spLocks noChangeArrowheads="1"/>
            </p:cNvSpPr>
            <p:nvPr/>
          </p:nvSpPr>
          <p:spPr bwMode="auto">
            <a:xfrm>
              <a:off x="8096861" y="6375358"/>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10"/>
            <p:cNvSpPr>
              <a:spLocks noChangeArrowheads="1"/>
            </p:cNvSpPr>
            <p:nvPr/>
          </p:nvSpPr>
          <p:spPr bwMode="auto">
            <a:xfrm>
              <a:off x="7717526" y="6630156"/>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11"/>
            <p:cNvSpPr>
              <a:spLocks noChangeArrowheads="1"/>
            </p:cNvSpPr>
            <p:nvPr/>
          </p:nvSpPr>
          <p:spPr bwMode="auto">
            <a:xfrm>
              <a:off x="7909341" y="6630156"/>
              <a:ext cx="84456"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2"/>
            <p:cNvSpPr>
              <a:spLocks noChangeArrowheads="1"/>
            </p:cNvSpPr>
            <p:nvPr/>
          </p:nvSpPr>
          <p:spPr bwMode="auto">
            <a:xfrm>
              <a:off x="8096861" y="6630156"/>
              <a:ext cx="88750" cy="180363"/>
            </a:xfrm>
            <a:prstGeom prst="rect">
              <a:avLst/>
            </a:pr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6"/>
            <p:cNvSpPr>
              <a:spLocks noChangeArrowheads="1"/>
            </p:cNvSpPr>
            <p:nvPr/>
          </p:nvSpPr>
          <p:spPr bwMode="auto">
            <a:xfrm>
              <a:off x="6751637" y="5379381"/>
              <a:ext cx="321176" cy="160720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7"/>
            <p:cNvSpPr>
              <a:spLocks noChangeArrowheads="1"/>
            </p:cNvSpPr>
            <p:nvPr/>
          </p:nvSpPr>
          <p:spPr bwMode="auto">
            <a:xfrm>
              <a:off x="6909571" y="4941094"/>
              <a:ext cx="634389" cy="2045494"/>
            </a:xfrm>
            <a:prstGeom prst="rect">
              <a:avLst/>
            </a:prstGeom>
            <a:solidFill>
              <a:srgbClr val="045BA6"/>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28"/>
            <p:cNvSpPr>
              <a:spLocks noChangeArrowheads="1"/>
            </p:cNvSpPr>
            <p:nvPr/>
          </p:nvSpPr>
          <p:spPr bwMode="auto">
            <a:xfrm>
              <a:off x="6990528" y="5019717"/>
              <a:ext cx="66359" cy="163242"/>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29"/>
            <p:cNvSpPr>
              <a:spLocks noChangeArrowheads="1"/>
            </p:cNvSpPr>
            <p:nvPr/>
          </p:nvSpPr>
          <p:spPr bwMode="auto">
            <a:xfrm>
              <a:off x="7125900" y="5019717"/>
              <a:ext cx="66359" cy="163242"/>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30"/>
            <p:cNvSpPr>
              <a:spLocks noChangeArrowheads="1"/>
            </p:cNvSpPr>
            <p:nvPr/>
          </p:nvSpPr>
          <p:spPr bwMode="auto">
            <a:xfrm>
              <a:off x="7261272" y="5019717"/>
              <a:ext cx="65032" cy="163242"/>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31"/>
            <p:cNvSpPr>
              <a:spLocks noChangeArrowheads="1"/>
            </p:cNvSpPr>
            <p:nvPr/>
          </p:nvSpPr>
          <p:spPr bwMode="auto">
            <a:xfrm>
              <a:off x="7395316" y="5019717"/>
              <a:ext cx="66359" cy="163242"/>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132"/>
            <p:cNvSpPr>
              <a:spLocks noChangeArrowheads="1"/>
            </p:cNvSpPr>
            <p:nvPr/>
          </p:nvSpPr>
          <p:spPr bwMode="auto">
            <a:xfrm>
              <a:off x="6990528" y="5255954"/>
              <a:ext cx="66359" cy="159261"/>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33"/>
            <p:cNvSpPr>
              <a:spLocks noChangeArrowheads="1"/>
            </p:cNvSpPr>
            <p:nvPr/>
          </p:nvSpPr>
          <p:spPr bwMode="auto">
            <a:xfrm>
              <a:off x="7125900" y="5255954"/>
              <a:ext cx="66359" cy="159261"/>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134"/>
            <p:cNvSpPr>
              <a:spLocks noChangeArrowheads="1"/>
            </p:cNvSpPr>
            <p:nvPr/>
          </p:nvSpPr>
          <p:spPr bwMode="auto">
            <a:xfrm>
              <a:off x="7261272" y="5255954"/>
              <a:ext cx="65032" cy="159261"/>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135"/>
            <p:cNvSpPr>
              <a:spLocks noChangeArrowheads="1"/>
            </p:cNvSpPr>
            <p:nvPr/>
          </p:nvSpPr>
          <p:spPr bwMode="auto">
            <a:xfrm>
              <a:off x="7395316" y="5255954"/>
              <a:ext cx="66359" cy="159261"/>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136"/>
            <p:cNvSpPr>
              <a:spLocks noChangeArrowheads="1"/>
            </p:cNvSpPr>
            <p:nvPr/>
          </p:nvSpPr>
          <p:spPr bwMode="auto">
            <a:xfrm>
              <a:off x="6990528" y="5488209"/>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Rectangle 137"/>
            <p:cNvSpPr>
              <a:spLocks noChangeArrowheads="1"/>
            </p:cNvSpPr>
            <p:nvPr/>
          </p:nvSpPr>
          <p:spPr bwMode="auto">
            <a:xfrm>
              <a:off x="7125900" y="5488209"/>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138"/>
            <p:cNvSpPr>
              <a:spLocks noChangeArrowheads="1"/>
            </p:cNvSpPr>
            <p:nvPr/>
          </p:nvSpPr>
          <p:spPr bwMode="auto">
            <a:xfrm>
              <a:off x="7261272" y="5488209"/>
              <a:ext cx="65032"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139"/>
            <p:cNvSpPr>
              <a:spLocks noChangeArrowheads="1"/>
            </p:cNvSpPr>
            <p:nvPr/>
          </p:nvSpPr>
          <p:spPr bwMode="auto">
            <a:xfrm>
              <a:off x="7395316" y="5488209"/>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140"/>
            <p:cNvSpPr>
              <a:spLocks noChangeArrowheads="1"/>
            </p:cNvSpPr>
            <p:nvPr/>
          </p:nvSpPr>
          <p:spPr bwMode="auto">
            <a:xfrm>
              <a:off x="6990528" y="5724446"/>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141"/>
            <p:cNvSpPr>
              <a:spLocks noChangeArrowheads="1"/>
            </p:cNvSpPr>
            <p:nvPr/>
          </p:nvSpPr>
          <p:spPr bwMode="auto">
            <a:xfrm>
              <a:off x="7125900" y="5724446"/>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42"/>
            <p:cNvSpPr>
              <a:spLocks noChangeArrowheads="1"/>
            </p:cNvSpPr>
            <p:nvPr/>
          </p:nvSpPr>
          <p:spPr bwMode="auto">
            <a:xfrm>
              <a:off x="7261272" y="5724446"/>
              <a:ext cx="65032"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43"/>
            <p:cNvSpPr>
              <a:spLocks noChangeArrowheads="1"/>
            </p:cNvSpPr>
            <p:nvPr/>
          </p:nvSpPr>
          <p:spPr bwMode="auto">
            <a:xfrm>
              <a:off x="7395316" y="5724446"/>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44"/>
            <p:cNvSpPr>
              <a:spLocks noChangeArrowheads="1"/>
            </p:cNvSpPr>
            <p:nvPr/>
          </p:nvSpPr>
          <p:spPr bwMode="auto">
            <a:xfrm>
              <a:off x="6990528" y="5960683"/>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45"/>
            <p:cNvSpPr>
              <a:spLocks noChangeArrowheads="1"/>
            </p:cNvSpPr>
            <p:nvPr/>
          </p:nvSpPr>
          <p:spPr bwMode="auto">
            <a:xfrm>
              <a:off x="7125900" y="5960683"/>
              <a:ext cx="66359" cy="164570"/>
            </a:xfrm>
            <a:prstGeom prst="rect">
              <a:avLst/>
            </a:pr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46"/>
            <p:cNvSpPr>
              <a:spLocks noChangeArrowheads="1"/>
            </p:cNvSpPr>
            <p:nvPr/>
          </p:nvSpPr>
          <p:spPr bwMode="auto">
            <a:xfrm>
              <a:off x="7261272" y="5960683"/>
              <a:ext cx="65032" cy="16457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47"/>
            <p:cNvSpPr>
              <a:spLocks noChangeArrowheads="1"/>
            </p:cNvSpPr>
            <p:nvPr/>
          </p:nvSpPr>
          <p:spPr bwMode="auto">
            <a:xfrm>
              <a:off x="7395316" y="5960683"/>
              <a:ext cx="66359" cy="16457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48"/>
            <p:cNvSpPr>
              <a:spLocks noChangeArrowheads="1"/>
            </p:cNvSpPr>
            <p:nvPr/>
          </p:nvSpPr>
          <p:spPr bwMode="auto">
            <a:xfrm>
              <a:off x="6990528" y="6198247"/>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49"/>
            <p:cNvSpPr>
              <a:spLocks noChangeArrowheads="1"/>
            </p:cNvSpPr>
            <p:nvPr/>
          </p:nvSpPr>
          <p:spPr bwMode="auto">
            <a:xfrm>
              <a:off x="7125900" y="6198247"/>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50"/>
            <p:cNvSpPr>
              <a:spLocks noChangeArrowheads="1"/>
            </p:cNvSpPr>
            <p:nvPr/>
          </p:nvSpPr>
          <p:spPr bwMode="auto">
            <a:xfrm>
              <a:off x="7261272" y="6198247"/>
              <a:ext cx="65032"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51"/>
            <p:cNvSpPr>
              <a:spLocks noChangeArrowheads="1"/>
            </p:cNvSpPr>
            <p:nvPr/>
          </p:nvSpPr>
          <p:spPr bwMode="auto">
            <a:xfrm>
              <a:off x="7395316" y="6198247"/>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52"/>
            <p:cNvSpPr>
              <a:spLocks noChangeArrowheads="1"/>
            </p:cNvSpPr>
            <p:nvPr/>
          </p:nvSpPr>
          <p:spPr bwMode="auto">
            <a:xfrm>
              <a:off x="6990528" y="6434484"/>
              <a:ext cx="66359" cy="15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53"/>
            <p:cNvSpPr>
              <a:spLocks noChangeArrowheads="1"/>
            </p:cNvSpPr>
            <p:nvPr/>
          </p:nvSpPr>
          <p:spPr bwMode="auto">
            <a:xfrm>
              <a:off x="7125900" y="6434484"/>
              <a:ext cx="66359" cy="15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54"/>
            <p:cNvSpPr>
              <a:spLocks noChangeArrowheads="1"/>
            </p:cNvSpPr>
            <p:nvPr/>
          </p:nvSpPr>
          <p:spPr bwMode="auto">
            <a:xfrm>
              <a:off x="7261272" y="6434484"/>
              <a:ext cx="65032" cy="15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55"/>
            <p:cNvSpPr>
              <a:spLocks noChangeArrowheads="1"/>
            </p:cNvSpPr>
            <p:nvPr/>
          </p:nvSpPr>
          <p:spPr bwMode="auto">
            <a:xfrm>
              <a:off x="7395316" y="6434484"/>
              <a:ext cx="66359" cy="15926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56"/>
            <p:cNvSpPr>
              <a:spLocks noChangeArrowheads="1"/>
            </p:cNvSpPr>
            <p:nvPr/>
          </p:nvSpPr>
          <p:spPr bwMode="auto">
            <a:xfrm>
              <a:off x="6990528" y="6666739"/>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57"/>
            <p:cNvSpPr>
              <a:spLocks noChangeArrowheads="1"/>
            </p:cNvSpPr>
            <p:nvPr/>
          </p:nvSpPr>
          <p:spPr bwMode="auto">
            <a:xfrm>
              <a:off x="7125900" y="6666739"/>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58"/>
            <p:cNvSpPr>
              <a:spLocks noChangeArrowheads="1"/>
            </p:cNvSpPr>
            <p:nvPr/>
          </p:nvSpPr>
          <p:spPr bwMode="auto">
            <a:xfrm>
              <a:off x="7261272" y="6666739"/>
              <a:ext cx="65032"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59"/>
            <p:cNvSpPr>
              <a:spLocks noChangeArrowheads="1"/>
            </p:cNvSpPr>
            <p:nvPr/>
          </p:nvSpPr>
          <p:spPr bwMode="auto">
            <a:xfrm>
              <a:off x="7395316" y="6666739"/>
              <a:ext cx="66359" cy="1632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9" name="Group 148"/>
            <p:cNvGrpSpPr/>
            <p:nvPr/>
          </p:nvGrpSpPr>
          <p:grpSpPr>
            <a:xfrm>
              <a:off x="8353060" y="4441068"/>
              <a:ext cx="424695" cy="2545519"/>
              <a:chOff x="8546306" y="746197"/>
              <a:chExt cx="424695" cy="2545519"/>
            </a:xfrm>
          </p:grpSpPr>
          <p:sp>
            <p:nvSpPr>
              <p:cNvPr id="150" name="Line 160"/>
              <p:cNvSpPr>
                <a:spLocks noChangeShapeType="1"/>
              </p:cNvSpPr>
              <p:nvPr/>
            </p:nvSpPr>
            <p:spPr bwMode="auto">
              <a:xfrm>
                <a:off x="8971001"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Line 161"/>
              <p:cNvSpPr>
                <a:spLocks noChangeShapeType="1"/>
              </p:cNvSpPr>
              <p:nvPr/>
            </p:nvSpPr>
            <p:spPr bwMode="auto">
              <a:xfrm>
                <a:off x="8866155"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Line 162"/>
              <p:cNvSpPr>
                <a:spLocks noChangeShapeType="1"/>
              </p:cNvSpPr>
              <p:nvPr/>
            </p:nvSpPr>
            <p:spPr bwMode="auto">
              <a:xfrm>
                <a:off x="8757327"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Line 163"/>
              <p:cNvSpPr>
                <a:spLocks noChangeShapeType="1"/>
              </p:cNvSpPr>
              <p:nvPr/>
            </p:nvSpPr>
            <p:spPr bwMode="auto">
              <a:xfrm>
                <a:off x="8651153"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Line 164"/>
              <p:cNvSpPr>
                <a:spLocks noChangeShapeType="1"/>
              </p:cNvSpPr>
              <p:nvPr/>
            </p:nvSpPr>
            <p:spPr bwMode="auto">
              <a:xfrm>
                <a:off x="8546306" y="746197"/>
                <a:ext cx="0" cy="2545519"/>
              </a:xfrm>
              <a:prstGeom prst="line">
                <a:avLst/>
              </a:prstGeom>
              <a:noFill/>
              <a:ln w="26988" cap="flat">
                <a:solidFill>
                  <a:srgbClr val="0093E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248" y="2166275"/>
            <a:ext cx="3397653" cy="3397847"/>
          </a:xfrm>
          <a:prstGeom prst="rect">
            <a:avLst/>
          </a:prstGeom>
        </p:spPr>
      </p:pic>
    </p:spTree>
    <p:extLst>
      <p:ext uri="{BB962C8B-B14F-4D97-AF65-F5344CB8AC3E}">
        <p14:creationId xmlns:p14="http://schemas.microsoft.com/office/powerpoint/2010/main" val="592946437"/>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The converged DevOps lifecycle</a:t>
            </a:r>
          </a:p>
        </p:txBody>
      </p:sp>
      <p:grpSp>
        <p:nvGrpSpPr>
          <p:cNvPr id="6" name="Group 5"/>
          <p:cNvGrpSpPr/>
          <p:nvPr/>
        </p:nvGrpSpPr>
        <p:grpSpPr>
          <a:xfrm>
            <a:off x="43550" y="1816894"/>
            <a:ext cx="12426903" cy="3829109"/>
            <a:chOff x="43550" y="1899446"/>
            <a:chExt cx="12426903" cy="3829109"/>
          </a:xfrm>
        </p:grpSpPr>
        <p:sp>
          <p:nvSpPr>
            <p:cNvPr id="7" name="AutoShape 63"/>
            <p:cNvSpPr>
              <a:spLocks noChangeAspect="1" noChangeArrowheads="1" noTextEdit="1"/>
            </p:cNvSpPr>
            <p:nvPr/>
          </p:nvSpPr>
          <p:spPr bwMode="auto">
            <a:xfrm>
              <a:off x="3370790" y="2363586"/>
              <a:ext cx="5807321" cy="288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8" name="Freeform 67"/>
            <p:cNvSpPr>
              <a:spLocks/>
            </p:cNvSpPr>
            <p:nvPr/>
          </p:nvSpPr>
          <p:spPr bwMode="auto">
            <a:xfrm>
              <a:off x="3370790" y="3584797"/>
              <a:ext cx="3039881" cy="1660944"/>
            </a:xfrm>
            <a:custGeom>
              <a:avLst/>
              <a:gdLst>
                <a:gd name="T0" fmla="*/ 2545 w 2545"/>
                <a:gd name="T1" fmla="*/ 365 h 1391"/>
                <a:gd name="T2" fmla="*/ 2464 w 2545"/>
                <a:gd name="T3" fmla="*/ 486 h 1391"/>
                <a:gd name="T4" fmla="*/ 2395 w 2545"/>
                <a:gd name="T5" fmla="*/ 587 h 1391"/>
                <a:gd name="T6" fmla="*/ 2333 w 2545"/>
                <a:gd name="T7" fmla="*/ 679 h 1391"/>
                <a:gd name="T8" fmla="*/ 2271 w 2545"/>
                <a:gd name="T9" fmla="*/ 767 h 1391"/>
                <a:gd name="T10" fmla="*/ 2203 w 2545"/>
                <a:gd name="T11" fmla="*/ 861 h 1391"/>
                <a:gd name="T12" fmla="*/ 2134 w 2545"/>
                <a:gd name="T13" fmla="*/ 951 h 1391"/>
                <a:gd name="T14" fmla="*/ 2059 w 2545"/>
                <a:gd name="T15" fmla="*/ 1033 h 1391"/>
                <a:gd name="T16" fmla="*/ 1968 w 2545"/>
                <a:gd name="T17" fmla="*/ 1114 h 1391"/>
                <a:gd name="T18" fmla="*/ 1859 w 2545"/>
                <a:gd name="T19" fmla="*/ 1192 h 1391"/>
                <a:gd name="T20" fmla="*/ 1733 w 2545"/>
                <a:gd name="T21" fmla="*/ 1263 h 1391"/>
                <a:gd name="T22" fmla="*/ 1591 w 2545"/>
                <a:gd name="T23" fmla="*/ 1322 h 1391"/>
                <a:gd name="T24" fmla="*/ 1430 w 2545"/>
                <a:gd name="T25" fmla="*/ 1366 h 1391"/>
                <a:gd name="T26" fmla="*/ 1250 w 2545"/>
                <a:gd name="T27" fmla="*/ 1390 h 1391"/>
                <a:gd name="T28" fmla="*/ 1250 w 2545"/>
                <a:gd name="T29" fmla="*/ 1390 h 1391"/>
                <a:gd name="T30" fmla="*/ 1100 w 2545"/>
                <a:gd name="T31" fmla="*/ 1387 h 1391"/>
                <a:gd name="T32" fmla="*/ 900 w 2545"/>
                <a:gd name="T33" fmla="*/ 1351 h 1391"/>
                <a:gd name="T34" fmla="*/ 713 w 2545"/>
                <a:gd name="T35" fmla="*/ 1287 h 1391"/>
                <a:gd name="T36" fmla="*/ 540 w 2545"/>
                <a:gd name="T37" fmla="*/ 1192 h 1391"/>
                <a:gd name="T38" fmla="*/ 387 w 2545"/>
                <a:gd name="T39" fmla="*/ 1072 h 1391"/>
                <a:gd name="T40" fmla="*/ 256 w 2545"/>
                <a:gd name="T41" fmla="*/ 929 h 1391"/>
                <a:gd name="T42" fmla="*/ 149 w 2545"/>
                <a:gd name="T43" fmla="*/ 766 h 1391"/>
                <a:gd name="T44" fmla="*/ 68 w 2545"/>
                <a:gd name="T45" fmla="*/ 586 h 1391"/>
                <a:gd name="T46" fmla="*/ 18 w 2545"/>
                <a:gd name="T47" fmla="*/ 392 h 1391"/>
                <a:gd name="T48" fmla="*/ 0 w 2545"/>
                <a:gd name="T49" fmla="*/ 187 h 1391"/>
                <a:gd name="T50" fmla="*/ 4 w 2545"/>
                <a:gd name="T51" fmla="*/ 125 h 1391"/>
                <a:gd name="T52" fmla="*/ 402 w 2545"/>
                <a:gd name="T53" fmla="*/ 187 h 1391"/>
                <a:gd name="T54" fmla="*/ 418 w 2545"/>
                <a:gd name="T55" fmla="*/ 349 h 1391"/>
                <a:gd name="T56" fmla="*/ 464 w 2545"/>
                <a:gd name="T57" fmla="*/ 499 h 1391"/>
                <a:gd name="T58" fmla="*/ 539 w 2545"/>
                <a:gd name="T59" fmla="*/ 636 h 1391"/>
                <a:gd name="T60" fmla="*/ 636 w 2545"/>
                <a:gd name="T61" fmla="*/ 754 h 1391"/>
                <a:gd name="T62" fmla="*/ 756 w 2545"/>
                <a:gd name="T63" fmla="*/ 852 h 1391"/>
                <a:gd name="T64" fmla="*/ 891 w 2545"/>
                <a:gd name="T65" fmla="*/ 926 h 1391"/>
                <a:gd name="T66" fmla="*/ 1043 w 2545"/>
                <a:gd name="T67" fmla="*/ 973 h 1391"/>
                <a:gd name="T68" fmla="*/ 1205 w 2545"/>
                <a:gd name="T69" fmla="*/ 989 h 1391"/>
                <a:gd name="T70" fmla="*/ 1250 w 2545"/>
                <a:gd name="T71" fmla="*/ 988 h 1391"/>
                <a:gd name="T72" fmla="*/ 1409 w 2545"/>
                <a:gd name="T73" fmla="*/ 963 h 1391"/>
                <a:gd name="T74" fmla="*/ 1558 w 2545"/>
                <a:gd name="T75" fmla="*/ 908 h 1391"/>
                <a:gd name="T76" fmla="*/ 1689 w 2545"/>
                <a:gd name="T77" fmla="*/ 829 h 1391"/>
                <a:gd name="T78" fmla="*/ 1801 w 2545"/>
                <a:gd name="T79" fmla="*/ 724 h 1391"/>
                <a:gd name="T80" fmla="*/ 1906 w 2545"/>
                <a:gd name="T81" fmla="*/ 583 h 1391"/>
                <a:gd name="T82" fmla="*/ 2031 w 2545"/>
                <a:gd name="T83" fmla="*/ 399 h 1391"/>
                <a:gd name="T84" fmla="*/ 2166 w 2545"/>
                <a:gd name="T85" fmla="*/ 202 h 1391"/>
                <a:gd name="T86" fmla="*/ 2306 w 2545"/>
                <a:gd name="T87"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5" h="1391">
                  <a:moveTo>
                    <a:pt x="2306" y="0"/>
                  </a:moveTo>
                  <a:lnTo>
                    <a:pt x="2545" y="365"/>
                  </a:lnTo>
                  <a:lnTo>
                    <a:pt x="2502" y="429"/>
                  </a:lnTo>
                  <a:lnTo>
                    <a:pt x="2464" y="486"/>
                  </a:lnTo>
                  <a:lnTo>
                    <a:pt x="2429" y="539"/>
                  </a:lnTo>
                  <a:lnTo>
                    <a:pt x="2395" y="587"/>
                  </a:lnTo>
                  <a:lnTo>
                    <a:pt x="2364" y="635"/>
                  </a:lnTo>
                  <a:lnTo>
                    <a:pt x="2333" y="679"/>
                  </a:lnTo>
                  <a:lnTo>
                    <a:pt x="2302" y="723"/>
                  </a:lnTo>
                  <a:lnTo>
                    <a:pt x="2271" y="767"/>
                  </a:lnTo>
                  <a:lnTo>
                    <a:pt x="2239" y="813"/>
                  </a:lnTo>
                  <a:lnTo>
                    <a:pt x="2203" y="861"/>
                  </a:lnTo>
                  <a:lnTo>
                    <a:pt x="2165" y="913"/>
                  </a:lnTo>
                  <a:lnTo>
                    <a:pt x="2134" y="951"/>
                  </a:lnTo>
                  <a:lnTo>
                    <a:pt x="2099" y="992"/>
                  </a:lnTo>
                  <a:lnTo>
                    <a:pt x="2059" y="1033"/>
                  </a:lnTo>
                  <a:lnTo>
                    <a:pt x="2015" y="1075"/>
                  </a:lnTo>
                  <a:lnTo>
                    <a:pt x="1968" y="1114"/>
                  </a:lnTo>
                  <a:lnTo>
                    <a:pt x="1915" y="1154"/>
                  </a:lnTo>
                  <a:lnTo>
                    <a:pt x="1859" y="1192"/>
                  </a:lnTo>
                  <a:lnTo>
                    <a:pt x="1798" y="1229"/>
                  </a:lnTo>
                  <a:lnTo>
                    <a:pt x="1733" y="1263"/>
                  </a:lnTo>
                  <a:lnTo>
                    <a:pt x="1664" y="1294"/>
                  </a:lnTo>
                  <a:lnTo>
                    <a:pt x="1591" y="1322"/>
                  </a:lnTo>
                  <a:lnTo>
                    <a:pt x="1512" y="1345"/>
                  </a:lnTo>
                  <a:lnTo>
                    <a:pt x="1430" y="1366"/>
                  </a:lnTo>
                  <a:lnTo>
                    <a:pt x="1342" y="1381"/>
                  </a:lnTo>
                  <a:lnTo>
                    <a:pt x="1250" y="1390"/>
                  </a:lnTo>
                  <a:lnTo>
                    <a:pt x="1250" y="1390"/>
                  </a:lnTo>
                  <a:lnTo>
                    <a:pt x="1250" y="1390"/>
                  </a:lnTo>
                  <a:lnTo>
                    <a:pt x="1205" y="1391"/>
                  </a:lnTo>
                  <a:lnTo>
                    <a:pt x="1100" y="1387"/>
                  </a:lnTo>
                  <a:lnTo>
                    <a:pt x="999" y="1373"/>
                  </a:lnTo>
                  <a:lnTo>
                    <a:pt x="900" y="1351"/>
                  </a:lnTo>
                  <a:lnTo>
                    <a:pt x="804" y="1323"/>
                  </a:lnTo>
                  <a:lnTo>
                    <a:pt x="713" y="1287"/>
                  </a:lnTo>
                  <a:lnTo>
                    <a:pt x="624" y="1242"/>
                  </a:lnTo>
                  <a:lnTo>
                    <a:pt x="540" y="1192"/>
                  </a:lnTo>
                  <a:lnTo>
                    <a:pt x="462" y="1135"/>
                  </a:lnTo>
                  <a:lnTo>
                    <a:pt x="387" y="1072"/>
                  </a:lnTo>
                  <a:lnTo>
                    <a:pt x="320" y="1002"/>
                  </a:lnTo>
                  <a:lnTo>
                    <a:pt x="256" y="929"/>
                  </a:lnTo>
                  <a:lnTo>
                    <a:pt x="199" y="849"/>
                  </a:lnTo>
                  <a:lnTo>
                    <a:pt x="149" y="766"/>
                  </a:lnTo>
                  <a:lnTo>
                    <a:pt x="105" y="679"/>
                  </a:lnTo>
                  <a:lnTo>
                    <a:pt x="68" y="586"/>
                  </a:lnTo>
                  <a:lnTo>
                    <a:pt x="38" y="490"/>
                  </a:lnTo>
                  <a:lnTo>
                    <a:pt x="18" y="392"/>
                  </a:lnTo>
                  <a:lnTo>
                    <a:pt x="4" y="292"/>
                  </a:lnTo>
                  <a:lnTo>
                    <a:pt x="0" y="187"/>
                  </a:lnTo>
                  <a:lnTo>
                    <a:pt x="1" y="156"/>
                  </a:lnTo>
                  <a:lnTo>
                    <a:pt x="4" y="125"/>
                  </a:lnTo>
                  <a:lnTo>
                    <a:pt x="404" y="125"/>
                  </a:lnTo>
                  <a:lnTo>
                    <a:pt x="402" y="187"/>
                  </a:lnTo>
                  <a:lnTo>
                    <a:pt x="405" y="270"/>
                  </a:lnTo>
                  <a:lnTo>
                    <a:pt x="418" y="349"/>
                  </a:lnTo>
                  <a:lnTo>
                    <a:pt x="437" y="426"/>
                  </a:lnTo>
                  <a:lnTo>
                    <a:pt x="464" y="499"/>
                  </a:lnTo>
                  <a:lnTo>
                    <a:pt x="498" y="570"/>
                  </a:lnTo>
                  <a:lnTo>
                    <a:pt x="539" y="636"/>
                  </a:lnTo>
                  <a:lnTo>
                    <a:pt x="585" y="698"/>
                  </a:lnTo>
                  <a:lnTo>
                    <a:pt x="636" y="754"/>
                  </a:lnTo>
                  <a:lnTo>
                    <a:pt x="694" y="807"/>
                  </a:lnTo>
                  <a:lnTo>
                    <a:pt x="756" y="852"/>
                  </a:lnTo>
                  <a:lnTo>
                    <a:pt x="822" y="892"/>
                  </a:lnTo>
                  <a:lnTo>
                    <a:pt x="891" y="926"/>
                  </a:lnTo>
                  <a:lnTo>
                    <a:pt x="965" y="954"/>
                  </a:lnTo>
                  <a:lnTo>
                    <a:pt x="1043" y="973"/>
                  </a:lnTo>
                  <a:lnTo>
                    <a:pt x="1122" y="985"/>
                  </a:lnTo>
                  <a:lnTo>
                    <a:pt x="1205" y="989"/>
                  </a:lnTo>
                  <a:lnTo>
                    <a:pt x="1250" y="988"/>
                  </a:lnTo>
                  <a:lnTo>
                    <a:pt x="1250" y="988"/>
                  </a:lnTo>
                  <a:lnTo>
                    <a:pt x="1331" y="979"/>
                  </a:lnTo>
                  <a:lnTo>
                    <a:pt x="1409" y="963"/>
                  </a:lnTo>
                  <a:lnTo>
                    <a:pt x="1486" y="939"/>
                  </a:lnTo>
                  <a:lnTo>
                    <a:pt x="1558" y="908"/>
                  </a:lnTo>
                  <a:lnTo>
                    <a:pt x="1626" y="872"/>
                  </a:lnTo>
                  <a:lnTo>
                    <a:pt x="1689" y="829"/>
                  </a:lnTo>
                  <a:lnTo>
                    <a:pt x="1748" y="779"/>
                  </a:lnTo>
                  <a:lnTo>
                    <a:pt x="1801" y="724"/>
                  </a:lnTo>
                  <a:lnTo>
                    <a:pt x="1848" y="665"/>
                  </a:lnTo>
                  <a:lnTo>
                    <a:pt x="1906" y="583"/>
                  </a:lnTo>
                  <a:lnTo>
                    <a:pt x="1966" y="493"/>
                  </a:lnTo>
                  <a:lnTo>
                    <a:pt x="2031" y="399"/>
                  </a:lnTo>
                  <a:lnTo>
                    <a:pt x="2097" y="302"/>
                  </a:lnTo>
                  <a:lnTo>
                    <a:pt x="2166" y="202"/>
                  </a:lnTo>
                  <a:lnTo>
                    <a:pt x="2236" y="102"/>
                  </a:lnTo>
                  <a:lnTo>
                    <a:pt x="2306" y="0"/>
                  </a:lnTo>
                  <a:close/>
                </a:path>
              </a:pathLst>
            </a:custGeom>
            <a:solidFill>
              <a:srgbClr val="CB262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9" name="Freeform 68"/>
            <p:cNvSpPr>
              <a:spLocks/>
            </p:cNvSpPr>
            <p:nvPr/>
          </p:nvSpPr>
          <p:spPr bwMode="auto">
            <a:xfrm>
              <a:off x="3748385" y="3018404"/>
              <a:ext cx="1687230" cy="1065871"/>
            </a:xfrm>
            <a:custGeom>
              <a:avLst/>
              <a:gdLst>
                <a:gd name="T0" fmla="*/ 161 w 1413"/>
                <a:gd name="T1" fmla="*/ 0 h 892"/>
                <a:gd name="T2" fmla="*/ 1413 w 1413"/>
                <a:gd name="T3" fmla="*/ 389 h 892"/>
                <a:gd name="T4" fmla="*/ 1252 w 1413"/>
                <a:gd name="T5" fmla="*/ 892 h 892"/>
                <a:gd name="T6" fmla="*/ 0 w 1413"/>
                <a:gd name="T7" fmla="*/ 504 h 892"/>
                <a:gd name="T8" fmla="*/ 161 w 1413"/>
                <a:gd name="T9" fmla="*/ 0 h 892"/>
              </a:gdLst>
              <a:ahLst/>
              <a:cxnLst>
                <a:cxn ang="0">
                  <a:pos x="T0" y="T1"/>
                </a:cxn>
                <a:cxn ang="0">
                  <a:pos x="T2" y="T3"/>
                </a:cxn>
                <a:cxn ang="0">
                  <a:pos x="T4" y="T5"/>
                </a:cxn>
                <a:cxn ang="0">
                  <a:pos x="T6" y="T7"/>
                </a:cxn>
                <a:cxn ang="0">
                  <a:pos x="T8" y="T9"/>
                </a:cxn>
              </a:cxnLst>
              <a:rect l="0" t="0" r="r" b="b"/>
              <a:pathLst>
                <a:path w="1413" h="892">
                  <a:moveTo>
                    <a:pt x="161" y="0"/>
                  </a:moveTo>
                  <a:lnTo>
                    <a:pt x="1413" y="389"/>
                  </a:lnTo>
                  <a:lnTo>
                    <a:pt x="1252" y="892"/>
                  </a:lnTo>
                  <a:lnTo>
                    <a:pt x="0" y="504"/>
                  </a:lnTo>
                  <a:lnTo>
                    <a:pt x="16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0" name="Freeform 69"/>
            <p:cNvSpPr>
              <a:spLocks/>
            </p:cNvSpPr>
            <p:nvPr/>
          </p:nvSpPr>
          <p:spPr bwMode="auto">
            <a:xfrm>
              <a:off x="3370790" y="2370756"/>
              <a:ext cx="3015983" cy="1646605"/>
            </a:xfrm>
            <a:custGeom>
              <a:avLst/>
              <a:gdLst>
                <a:gd name="T0" fmla="*/ 1404 w 2524"/>
                <a:gd name="T1" fmla="*/ 16 h 1377"/>
                <a:gd name="T2" fmla="*/ 1683 w 2524"/>
                <a:gd name="T3" fmla="*/ 103 h 1377"/>
                <a:gd name="T4" fmla="*/ 1931 w 2524"/>
                <a:gd name="T5" fmla="*/ 249 h 1377"/>
                <a:gd name="T6" fmla="*/ 2134 w 2524"/>
                <a:gd name="T7" fmla="*/ 441 h 1377"/>
                <a:gd name="T8" fmla="*/ 2216 w 2524"/>
                <a:gd name="T9" fmla="*/ 549 h 1377"/>
                <a:gd name="T10" fmla="*/ 2247 w 2524"/>
                <a:gd name="T11" fmla="*/ 591 h 1377"/>
                <a:gd name="T12" fmla="*/ 2268 w 2524"/>
                <a:gd name="T13" fmla="*/ 619 h 1377"/>
                <a:gd name="T14" fmla="*/ 2281 w 2524"/>
                <a:gd name="T15" fmla="*/ 637 h 1377"/>
                <a:gd name="T16" fmla="*/ 2287 w 2524"/>
                <a:gd name="T17" fmla="*/ 646 h 1377"/>
                <a:gd name="T18" fmla="*/ 2286 w 2524"/>
                <a:gd name="T19" fmla="*/ 644 h 1377"/>
                <a:gd name="T20" fmla="*/ 2281 w 2524"/>
                <a:gd name="T21" fmla="*/ 639 h 1377"/>
                <a:gd name="T22" fmla="*/ 2272 w 2524"/>
                <a:gd name="T23" fmla="*/ 625 h 1377"/>
                <a:gd name="T24" fmla="*/ 2261 w 2524"/>
                <a:gd name="T25" fmla="*/ 609 h 1377"/>
                <a:gd name="T26" fmla="*/ 2247 w 2524"/>
                <a:gd name="T27" fmla="*/ 591 h 1377"/>
                <a:gd name="T28" fmla="*/ 2233 w 2524"/>
                <a:gd name="T29" fmla="*/ 572 h 1377"/>
                <a:gd name="T30" fmla="*/ 2219 w 2524"/>
                <a:gd name="T31" fmla="*/ 553 h 1377"/>
                <a:gd name="T32" fmla="*/ 2208 w 2524"/>
                <a:gd name="T33" fmla="*/ 537 h 1377"/>
                <a:gd name="T34" fmla="*/ 2199 w 2524"/>
                <a:gd name="T35" fmla="*/ 524 h 1377"/>
                <a:gd name="T36" fmla="*/ 2193 w 2524"/>
                <a:gd name="T37" fmla="*/ 516 h 1377"/>
                <a:gd name="T38" fmla="*/ 2209 w 2524"/>
                <a:gd name="T39" fmla="*/ 536 h 1377"/>
                <a:gd name="T40" fmla="*/ 2278 w 2524"/>
                <a:gd name="T41" fmla="*/ 630 h 1377"/>
                <a:gd name="T42" fmla="*/ 2371 w 2524"/>
                <a:gd name="T43" fmla="*/ 765 h 1377"/>
                <a:gd name="T44" fmla="*/ 2483 w 2524"/>
                <a:gd name="T45" fmla="*/ 928 h 1377"/>
                <a:gd name="T46" fmla="*/ 2206 w 2524"/>
                <a:gd name="T47" fmla="*/ 1251 h 1377"/>
                <a:gd name="T48" fmla="*/ 1966 w 2524"/>
                <a:gd name="T49" fmla="*/ 902 h 1377"/>
                <a:gd name="T50" fmla="*/ 1804 w 2524"/>
                <a:gd name="T51" fmla="*/ 678 h 1377"/>
                <a:gd name="T52" fmla="*/ 1635 w 2524"/>
                <a:gd name="T53" fmla="*/ 533 h 1377"/>
                <a:gd name="T54" fmla="*/ 1433 w 2524"/>
                <a:gd name="T55" fmla="*/ 435 h 1377"/>
                <a:gd name="T56" fmla="*/ 1205 w 2524"/>
                <a:gd name="T57" fmla="*/ 400 h 1377"/>
                <a:gd name="T58" fmla="*/ 1118 w 2524"/>
                <a:gd name="T59" fmla="*/ 405 h 1377"/>
                <a:gd name="T60" fmla="*/ 950 w 2524"/>
                <a:gd name="T61" fmla="*/ 441 h 1377"/>
                <a:gd name="T62" fmla="*/ 745 w 2524"/>
                <a:gd name="T63" fmla="*/ 544 h 1377"/>
                <a:gd name="T64" fmla="*/ 580 w 2524"/>
                <a:gd name="T65" fmla="*/ 699 h 1377"/>
                <a:gd name="T66" fmla="*/ 465 w 2524"/>
                <a:gd name="T67" fmla="*/ 895 h 1377"/>
                <a:gd name="T68" fmla="*/ 408 w 2524"/>
                <a:gd name="T69" fmla="*/ 1118 h 1377"/>
                <a:gd name="T70" fmla="*/ 6 w 2524"/>
                <a:gd name="T71" fmla="*/ 1095 h 1377"/>
                <a:gd name="T72" fmla="*/ 71 w 2524"/>
                <a:gd name="T73" fmla="*/ 803 h 1377"/>
                <a:gd name="T74" fmla="*/ 202 w 2524"/>
                <a:gd name="T75" fmla="*/ 541 h 1377"/>
                <a:gd name="T76" fmla="*/ 387 w 2524"/>
                <a:gd name="T77" fmla="*/ 321 h 1377"/>
                <a:gd name="T78" fmla="*/ 623 w 2524"/>
                <a:gd name="T79" fmla="*/ 150 h 1377"/>
                <a:gd name="T80" fmla="*/ 898 w 2524"/>
                <a:gd name="T81" fmla="*/ 40 h 1377"/>
                <a:gd name="T82" fmla="*/ 1102 w 2524"/>
                <a:gd name="T83" fmla="*/ 4 h 1377"/>
                <a:gd name="T84" fmla="*/ 1158 w 2524"/>
                <a:gd name="T85" fmla="*/ 0 h 1377"/>
                <a:gd name="T86" fmla="*/ 1205 w 2524"/>
                <a:gd name="T87" fmla="*/ 0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4" h="1377">
                  <a:moveTo>
                    <a:pt x="1205" y="0"/>
                  </a:moveTo>
                  <a:lnTo>
                    <a:pt x="1305" y="4"/>
                  </a:lnTo>
                  <a:lnTo>
                    <a:pt x="1404" y="16"/>
                  </a:lnTo>
                  <a:lnTo>
                    <a:pt x="1501" y="38"/>
                  </a:lnTo>
                  <a:lnTo>
                    <a:pt x="1593" y="66"/>
                  </a:lnTo>
                  <a:lnTo>
                    <a:pt x="1683" y="103"/>
                  </a:lnTo>
                  <a:lnTo>
                    <a:pt x="1770" y="144"/>
                  </a:lnTo>
                  <a:lnTo>
                    <a:pt x="1853" y="194"/>
                  </a:lnTo>
                  <a:lnTo>
                    <a:pt x="1931" y="249"/>
                  </a:lnTo>
                  <a:lnTo>
                    <a:pt x="2003" y="307"/>
                  </a:lnTo>
                  <a:lnTo>
                    <a:pt x="2072" y="372"/>
                  </a:lnTo>
                  <a:lnTo>
                    <a:pt x="2134" y="441"/>
                  </a:lnTo>
                  <a:lnTo>
                    <a:pt x="2191" y="513"/>
                  </a:lnTo>
                  <a:lnTo>
                    <a:pt x="2205" y="533"/>
                  </a:lnTo>
                  <a:lnTo>
                    <a:pt x="2216" y="549"/>
                  </a:lnTo>
                  <a:lnTo>
                    <a:pt x="2228" y="565"/>
                  </a:lnTo>
                  <a:lnTo>
                    <a:pt x="2239" y="578"/>
                  </a:lnTo>
                  <a:lnTo>
                    <a:pt x="2247" y="591"/>
                  </a:lnTo>
                  <a:lnTo>
                    <a:pt x="2255" y="602"/>
                  </a:lnTo>
                  <a:lnTo>
                    <a:pt x="2262" y="612"/>
                  </a:lnTo>
                  <a:lnTo>
                    <a:pt x="2268" y="619"/>
                  </a:lnTo>
                  <a:lnTo>
                    <a:pt x="2272" y="627"/>
                  </a:lnTo>
                  <a:lnTo>
                    <a:pt x="2277" y="633"/>
                  </a:lnTo>
                  <a:lnTo>
                    <a:pt x="2281" y="637"/>
                  </a:lnTo>
                  <a:lnTo>
                    <a:pt x="2283" y="642"/>
                  </a:lnTo>
                  <a:lnTo>
                    <a:pt x="2286" y="643"/>
                  </a:lnTo>
                  <a:lnTo>
                    <a:pt x="2287" y="646"/>
                  </a:lnTo>
                  <a:lnTo>
                    <a:pt x="2287" y="646"/>
                  </a:lnTo>
                  <a:lnTo>
                    <a:pt x="2287" y="646"/>
                  </a:lnTo>
                  <a:lnTo>
                    <a:pt x="2286" y="644"/>
                  </a:lnTo>
                  <a:lnTo>
                    <a:pt x="2286" y="643"/>
                  </a:lnTo>
                  <a:lnTo>
                    <a:pt x="2283" y="642"/>
                  </a:lnTo>
                  <a:lnTo>
                    <a:pt x="2281" y="639"/>
                  </a:lnTo>
                  <a:lnTo>
                    <a:pt x="2278" y="634"/>
                  </a:lnTo>
                  <a:lnTo>
                    <a:pt x="2275" y="630"/>
                  </a:lnTo>
                  <a:lnTo>
                    <a:pt x="2272" y="625"/>
                  </a:lnTo>
                  <a:lnTo>
                    <a:pt x="2268" y="621"/>
                  </a:lnTo>
                  <a:lnTo>
                    <a:pt x="2265" y="615"/>
                  </a:lnTo>
                  <a:lnTo>
                    <a:pt x="2261" y="609"/>
                  </a:lnTo>
                  <a:lnTo>
                    <a:pt x="2256" y="603"/>
                  </a:lnTo>
                  <a:lnTo>
                    <a:pt x="2252" y="597"/>
                  </a:lnTo>
                  <a:lnTo>
                    <a:pt x="2247" y="591"/>
                  </a:lnTo>
                  <a:lnTo>
                    <a:pt x="2243" y="584"/>
                  </a:lnTo>
                  <a:lnTo>
                    <a:pt x="2239" y="578"/>
                  </a:lnTo>
                  <a:lnTo>
                    <a:pt x="2233" y="572"/>
                  </a:lnTo>
                  <a:lnTo>
                    <a:pt x="2228" y="565"/>
                  </a:lnTo>
                  <a:lnTo>
                    <a:pt x="2224" y="559"/>
                  </a:lnTo>
                  <a:lnTo>
                    <a:pt x="2219" y="553"/>
                  </a:lnTo>
                  <a:lnTo>
                    <a:pt x="2215" y="547"/>
                  </a:lnTo>
                  <a:lnTo>
                    <a:pt x="2212" y="541"/>
                  </a:lnTo>
                  <a:lnTo>
                    <a:pt x="2208" y="537"/>
                  </a:lnTo>
                  <a:lnTo>
                    <a:pt x="2205" y="531"/>
                  </a:lnTo>
                  <a:lnTo>
                    <a:pt x="2202" y="528"/>
                  </a:lnTo>
                  <a:lnTo>
                    <a:pt x="2199" y="524"/>
                  </a:lnTo>
                  <a:lnTo>
                    <a:pt x="2196" y="521"/>
                  </a:lnTo>
                  <a:lnTo>
                    <a:pt x="2194" y="518"/>
                  </a:lnTo>
                  <a:lnTo>
                    <a:pt x="2193" y="516"/>
                  </a:lnTo>
                  <a:lnTo>
                    <a:pt x="2193" y="515"/>
                  </a:lnTo>
                  <a:lnTo>
                    <a:pt x="2191" y="515"/>
                  </a:lnTo>
                  <a:lnTo>
                    <a:pt x="2209" y="536"/>
                  </a:lnTo>
                  <a:lnTo>
                    <a:pt x="2228" y="562"/>
                  </a:lnTo>
                  <a:lnTo>
                    <a:pt x="2252" y="594"/>
                  </a:lnTo>
                  <a:lnTo>
                    <a:pt x="2278" y="630"/>
                  </a:lnTo>
                  <a:lnTo>
                    <a:pt x="2306" y="671"/>
                  </a:lnTo>
                  <a:lnTo>
                    <a:pt x="2339" y="717"/>
                  </a:lnTo>
                  <a:lnTo>
                    <a:pt x="2371" y="765"/>
                  </a:lnTo>
                  <a:lnTo>
                    <a:pt x="2408" y="817"/>
                  </a:lnTo>
                  <a:lnTo>
                    <a:pt x="2445" y="873"/>
                  </a:lnTo>
                  <a:lnTo>
                    <a:pt x="2483" y="928"/>
                  </a:lnTo>
                  <a:lnTo>
                    <a:pt x="2524" y="987"/>
                  </a:lnTo>
                  <a:lnTo>
                    <a:pt x="2295" y="1377"/>
                  </a:lnTo>
                  <a:lnTo>
                    <a:pt x="2206" y="1251"/>
                  </a:lnTo>
                  <a:lnTo>
                    <a:pt x="2121" y="1130"/>
                  </a:lnTo>
                  <a:lnTo>
                    <a:pt x="2041" y="1014"/>
                  </a:lnTo>
                  <a:lnTo>
                    <a:pt x="1966" y="902"/>
                  </a:lnTo>
                  <a:lnTo>
                    <a:pt x="1895" y="796"/>
                  </a:lnTo>
                  <a:lnTo>
                    <a:pt x="1851" y="734"/>
                  </a:lnTo>
                  <a:lnTo>
                    <a:pt x="1804" y="678"/>
                  </a:lnTo>
                  <a:lnTo>
                    <a:pt x="1751" y="624"/>
                  </a:lnTo>
                  <a:lnTo>
                    <a:pt x="1695" y="575"/>
                  </a:lnTo>
                  <a:lnTo>
                    <a:pt x="1635" y="533"/>
                  </a:lnTo>
                  <a:lnTo>
                    <a:pt x="1571" y="494"/>
                  </a:lnTo>
                  <a:lnTo>
                    <a:pt x="1504" y="462"/>
                  </a:lnTo>
                  <a:lnTo>
                    <a:pt x="1433" y="435"/>
                  </a:lnTo>
                  <a:lnTo>
                    <a:pt x="1359" y="416"/>
                  </a:lnTo>
                  <a:lnTo>
                    <a:pt x="1283" y="405"/>
                  </a:lnTo>
                  <a:lnTo>
                    <a:pt x="1205" y="400"/>
                  </a:lnTo>
                  <a:lnTo>
                    <a:pt x="1194" y="400"/>
                  </a:lnTo>
                  <a:lnTo>
                    <a:pt x="1194" y="400"/>
                  </a:lnTo>
                  <a:lnTo>
                    <a:pt x="1118" y="405"/>
                  </a:lnTo>
                  <a:lnTo>
                    <a:pt x="1107" y="406"/>
                  </a:lnTo>
                  <a:lnTo>
                    <a:pt x="1026" y="419"/>
                  </a:lnTo>
                  <a:lnTo>
                    <a:pt x="950" y="441"/>
                  </a:lnTo>
                  <a:lnTo>
                    <a:pt x="878" y="469"/>
                  </a:lnTo>
                  <a:lnTo>
                    <a:pt x="810" y="503"/>
                  </a:lnTo>
                  <a:lnTo>
                    <a:pt x="745" y="544"/>
                  </a:lnTo>
                  <a:lnTo>
                    <a:pt x="685" y="590"/>
                  </a:lnTo>
                  <a:lnTo>
                    <a:pt x="630" y="643"/>
                  </a:lnTo>
                  <a:lnTo>
                    <a:pt x="580" y="699"/>
                  </a:lnTo>
                  <a:lnTo>
                    <a:pt x="536" y="759"/>
                  </a:lnTo>
                  <a:lnTo>
                    <a:pt x="498" y="825"/>
                  </a:lnTo>
                  <a:lnTo>
                    <a:pt x="465" y="895"/>
                  </a:lnTo>
                  <a:lnTo>
                    <a:pt x="440" y="967"/>
                  </a:lnTo>
                  <a:lnTo>
                    <a:pt x="420" y="1040"/>
                  </a:lnTo>
                  <a:lnTo>
                    <a:pt x="408" y="1118"/>
                  </a:lnTo>
                  <a:lnTo>
                    <a:pt x="402" y="1198"/>
                  </a:lnTo>
                  <a:lnTo>
                    <a:pt x="0" y="1198"/>
                  </a:lnTo>
                  <a:lnTo>
                    <a:pt x="6" y="1095"/>
                  </a:lnTo>
                  <a:lnTo>
                    <a:pt x="21" y="995"/>
                  </a:lnTo>
                  <a:lnTo>
                    <a:pt x="41" y="898"/>
                  </a:lnTo>
                  <a:lnTo>
                    <a:pt x="71" y="803"/>
                  </a:lnTo>
                  <a:lnTo>
                    <a:pt x="108" y="712"/>
                  </a:lnTo>
                  <a:lnTo>
                    <a:pt x="152" y="625"/>
                  </a:lnTo>
                  <a:lnTo>
                    <a:pt x="202" y="541"/>
                  </a:lnTo>
                  <a:lnTo>
                    <a:pt x="258" y="463"/>
                  </a:lnTo>
                  <a:lnTo>
                    <a:pt x="320" y="390"/>
                  </a:lnTo>
                  <a:lnTo>
                    <a:pt x="387" y="321"/>
                  </a:lnTo>
                  <a:lnTo>
                    <a:pt x="461" y="257"/>
                  </a:lnTo>
                  <a:lnTo>
                    <a:pt x="539" y="201"/>
                  </a:lnTo>
                  <a:lnTo>
                    <a:pt x="623" y="150"/>
                  </a:lnTo>
                  <a:lnTo>
                    <a:pt x="711" y="106"/>
                  </a:lnTo>
                  <a:lnTo>
                    <a:pt x="803" y="69"/>
                  </a:lnTo>
                  <a:lnTo>
                    <a:pt x="898" y="40"/>
                  </a:lnTo>
                  <a:lnTo>
                    <a:pt x="999" y="18"/>
                  </a:lnTo>
                  <a:lnTo>
                    <a:pt x="1102" y="4"/>
                  </a:lnTo>
                  <a:lnTo>
                    <a:pt x="1102" y="4"/>
                  </a:lnTo>
                  <a:lnTo>
                    <a:pt x="1102" y="3"/>
                  </a:lnTo>
                  <a:lnTo>
                    <a:pt x="1144" y="1"/>
                  </a:lnTo>
                  <a:lnTo>
                    <a:pt x="1158" y="0"/>
                  </a:lnTo>
                  <a:lnTo>
                    <a:pt x="1194" y="0"/>
                  </a:lnTo>
                  <a:lnTo>
                    <a:pt x="1194" y="0"/>
                  </a:lnTo>
                  <a:lnTo>
                    <a:pt x="1205" y="0"/>
                  </a:lnTo>
                  <a:close/>
                </a:path>
              </a:pathLst>
            </a:custGeom>
            <a:solidFill>
              <a:srgbClr val="B5359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1" name="Freeform 71"/>
            <p:cNvSpPr>
              <a:spLocks/>
            </p:cNvSpPr>
            <p:nvPr/>
          </p:nvSpPr>
          <p:spPr bwMode="auto">
            <a:xfrm>
              <a:off x="7139574" y="3011234"/>
              <a:ext cx="1634653" cy="1073041"/>
            </a:xfrm>
            <a:custGeom>
              <a:avLst/>
              <a:gdLst>
                <a:gd name="T0" fmla="*/ 1206 w 1366"/>
                <a:gd name="T1" fmla="*/ 0 h 897"/>
                <a:gd name="T2" fmla="*/ 1366 w 1366"/>
                <a:gd name="T3" fmla="*/ 503 h 897"/>
                <a:gd name="T4" fmla="*/ 160 w 1366"/>
                <a:gd name="T5" fmla="*/ 897 h 897"/>
                <a:gd name="T6" fmla="*/ 0 w 1366"/>
                <a:gd name="T7" fmla="*/ 394 h 897"/>
                <a:gd name="T8" fmla="*/ 1206 w 1366"/>
                <a:gd name="T9" fmla="*/ 0 h 897"/>
              </a:gdLst>
              <a:ahLst/>
              <a:cxnLst>
                <a:cxn ang="0">
                  <a:pos x="T0" y="T1"/>
                </a:cxn>
                <a:cxn ang="0">
                  <a:pos x="T2" y="T3"/>
                </a:cxn>
                <a:cxn ang="0">
                  <a:pos x="T4" y="T5"/>
                </a:cxn>
                <a:cxn ang="0">
                  <a:pos x="T6" y="T7"/>
                </a:cxn>
                <a:cxn ang="0">
                  <a:pos x="T8" y="T9"/>
                </a:cxn>
              </a:cxnLst>
              <a:rect l="0" t="0" r="r" b="b"/>
              <a:pathLst>
                <a:path w="1366" h="897">
                  <a:moveTo>
                    <a:pt x="1206" y="0"/>
                  </a:moveTo>
                  <a:lnTo>
                    <a:pt x="1366" y="503"/>
                  </a:lnTo>
                  <a:lnTo>
                    <a:pt x="160" y="897"/>
                  </a:lnTo>
                  <a:lnTo>
                    <a:pt x="0" y="394"/>
                  </a:lnTo>
                  <a:lnTo>
                    <a:pt x="120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2" name="Freeform 72"/>
            <p:cNvSpPr>
              <a:spLocks/>
            </p:cNvSpPr>
            <p:nvPr/>
          </p:nvSpPr>
          <p:spPr bwMode="auto">
            <a:xfrm>
              <a:off x="6099992" y="2370756"/>
              <a:ext cx="3068560" cy="1701570"/>
            </a:xfrm>
            <a:custGeom>
              <a:avLst/>
              <a:gdLst>
                <a:gd name="T0" fmla="*/ 1469 w 2569"/>
                <a:gd name="T1" fmla="*/ 4 h 1424"/>
                <a:gd name="T2" fmla="*/ 1667 w 2569"/>
                <a:gd name="T3" fmla="*/ 38 h 1424"/>
                <a:gd name="T4" fmla="*/ 1856 w 2569"/>
                <a:gd name="T5" fmla="*/ 103 h 1424"/>
                <a:gd name="T6" fmla="*/ 2027 w 2569"/>
                <a:gd name="T7" fmla="*/ 199 h 1424"/>
                <a:gd name="T8" fmla="*/ 2180 w 2569"/>
                <a:gd name="T9" fmla="*/ 318 h 1424"/>
                <a:gd name="T10" fmla="*/ 2312 w 2569"/>
                <a:gd name="T11" fmla="*/ 461 h 1424"/>
                <a:gd name="T12" fmla="*/ 2420 w 2569"/>
                <a:gd name="T13" fmla="*/ 624 h 1424"/>
                <a:gd name="T14" fmla="*/ 2501 w 2569"/>
                <a:gd name="T15" fmla="*/ 803 h 1424"/>
                <a:gd name="T16" fmla="*/ 2551 w 2569"/>
                <a:gd name="T17" fmla="*/ 998 h 1424"/>
                <a:gd name="T18" fmla="*/ 2569 w 2569"/>
                <a:gd name="T19" fmla="*/ 1202 h 1424"/>
                <a:gd name="T20" fmla="*/ 2162 w 2569"/>
                <a:gd name="T21" fmla="*/ 1285 h 1424"/>
                <a:gd name="T22" fmla="*/ 2162 w 2569"/>
                <a:gd name="T23" fmla="*/ 1120 h 1424"/>
                <a:gd name="T24" fmla="*/ 2131 w 2569"/>
                <a:gd name="T25" fmla="*/ 964 h 1424"/>
                <a:gd name="T26" fmla="*/ 2069 w 2569"/>
                <a:gd name="T27" fmla="*/ 820 h 1424"/>
                <a:gd name="T28" fmla="*/ 1984 w 2569"/>
                <a:gd name="T29" fmla="*/ 692 h 1424"/>
                <a:gd name="T30" fmla="*/ 1875 w 2569"/>
                <a:gd name="T31" fmla="*/ 583 h 1424"/>
                <a:gd name="T32" fmla="*/ 1747 w 2569"/>
                <a:gd name="T33" fmla="*/ 497 h 1424"/>
                <a:gd name="T34" fmla="*/ 1603 w 2569"/>
                <a:gd name="T35" fmla="*/ 437 h 1424"/>
                <a:gd name="T36" fmla="*/ 1446 w 2569"/>
                <a:gd name="T37" fmla="*/ 405 h 1424"/>
                <a:gd name="T38" fmla="*/ 1354 w 2569"/>
                <a:gd name="T39" fmla="*/ 400 h 1424"/>
                <a:gd name="T40" fmla="*/ 1305 w 2569"/>
                <a:gd name="T41" fmla="*/ 403 h 1424"/>
                <a:gd name="T42" fmla="*/ 1283 w 2569"/>
                <a:gd name="T43" fmla="*/ 405 h 1424"/>
                <a:gd name="T44" fmla="*/ 1187 w 2569"/>
                <a:gd name="T45" fmla="*/ 419 h 1424"/>
                <a:gd name="T46" fmla="*/ 1043 w 2569"/>
                <a:gd name="T47" fmla="*/ 468 h 1424"/>
                <a:gd name="T48" fmla="*/ 913 w 2569"/>
                <a:gd name="T49" fmla="*/ 540 h 1424"/>
                <a:gd name="T50" fmla="*/ 797 w 2569"/>
                <a:gd name="T51" fmla="*/ 637 h 1424"/>
                <a:gd name="T52" fmla="*/ 697 w 2569"/>
                <a:gd name="T53" fmla="*/ 756 h 1424"/>
                <a:gd name="T54" fmla="*/ 588 w 2569"/>
                <a:gd name="T55" fmla="*/ 911 h 1424"/>
                <a:gd name="T56" fmla="*/ 469 w 2569"/>
                <a:gd name="T57" fmla="*/ 1080 h 1424"/>
                <a:gd name="T58" fmla="*/ 348 w 2569"/>
                <a:gd name="T59" fmla="*/ 1254 h 1424"/>
                <a:gd name="T60" fmla="*/ 233 w 2569"/>
                <a:gd name="T61" fmla="*/ 1424 h 1424"/>
                <a:gd name="T62" fmla="*/ 30 w 2569"/>
                <a:gd name="T63" fmla="*/ 1004 h 1424"/>
                <a:gd name="T64" fmla="*/ 80 w 2569"/>
                <a:gd name="T65" fmla="*/ 934 h 1424"/>
                <a:gd name="T66" fmla="*/ 121 w 2569"/>
                <a:gd name="T67" fmla="*/ 874 h 1424"/>
                <a:gd name="T68" fmla="*/ 159 w 2569"/>
                <a:gd name="T69" fmla="*/ 820 h 1424"/>
                <a:gd name="T70" fmla="*/ 200 w 2569"/>
                <a:gd name="T71" fmla="*/ 761 h 1424"/>
                <a:gd name="T72" fmla="*/ 249 w 2569"/>
                <a:gd name="T73" fmla="*/ 694 h 1424"/>
                <a:gd name="T74" fmla="*/ 308 w 2569"/>
                <a:gd name="T75" fmla="*/ 612 h 1424"/>
                <a:gd name="T76" fmla="*/ 382 w 2569"/>
                <a:gd name="T77" fmla="*/ 513 h 1424"/>
                <a:gd name="T78" fmla="*/ 464 w 2569"/>
                <a:gd name="T79" fmla="*/ 415 h 1424"/>
                <a:gd name="T80" fmla="*/ 561 w 2569"/>
                <a:gd name="T81" fmla="*/ 318 h 1424"/>
                <a:gd name="T82" fmla="*/ 670 w 2569"/>
                <a:gd name="T83" fmla="*/ 228 h 1424"/>
                <a:gd name="T84" fmla="*/ 794 w 2569"/>
                <a:gd name="T85" fmla="*/ 149 h 1424"/>
                <a:gd name="T86" fmla="*/ 934 w 2569"/>
                <a:gd name="T87" fmla="*/ 82 h 1424"/>
                <a:gd name="T88" fmla="*/ 1089 w 2569"/>
                <a:gd name="T89" fmla="*/ 32 h 1424"/>
                <a:gd name="T90" fmla="*/ 1261 w 2569"/>
                <a:gd name="T91" fmla="*/ 4 h 1424"/>
                <a:gd name="T92" fmla="*/ 1267 w 2569"/>
                <a:gd name="T93" fmla="*/ 3 h 1424"/>
                <a:gd name="T94" fmla="*/ 1320 w 2569"/>
                <a:gd name="T95" fmla="*/ 0 h 1424"/>
                <a:gd name="T96" fmla="*/ 1354 w 2569"/>
                <a:gd name="T97"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9" h="1424">
                  <a:moveTo>
                    <a:pt x="1364" y="0"/>
                  </a:moveTo>
                  <a:lnTo>
                    <a:pt x="1469" y="4"/>
                  </a:lnTo>
                  <a:lnTo>
                    <a:pt x="1569" y="16"/>
                  </a:lnTo>
                  <a:lnTo>
                    <a:pt x="1667" y="38"/>
                  </a:lnTo>
                  <a:lnTo>
                    <a:pt x="1763" y="68"/>
                  </a:lnTo>
                  <a:lnTo>
                    <a:pt x="1856" y="103"/>
                  </a:lnTo>
                  <a:lnTo>
                    <a:pt x="1943" y="147"/>
                  </a:lnTo>
                  <a:lnTo>
                    <a:pt x="2027" y="199"/>
                  </a:lnTo>
                  <a:lnTo>
                    <a:pt x="2106" y="254"/>
                  </a:lnTo>
                  <a:lnTo>
                    <a:pt x="2180" y="318"/>
                  </a:lnTo>
                  <a:lnTo>
                    <a:pt x="2249" y="387"/>
                  </a:lnTo>
                  <a:lnTo>
                    <a:pt x="2312" y="461"/>
                  </a:lnTo>
                  <a:lnTo>
                    <a:pt x="2370" y="540"/>
                  </a:lnTo>
                  <a:lnTo>
                    <a:pt x="2420" y="624"/>
                  </a:lnTo>
                  <a:lnTo>
                    <a:pt x="2464" y="711"/>
                  </a:lnTo>
                  <a:lnTo>
                    <a:pt x="2501" y="803"/>
                  </a:lnTo>
                  <a:lnTo>
                    <a:pt x="2529" y="899"/>
                  </a:lnTo>
                  <a:lnTo>
                    <a:pt x="2551" y="998"/>
                  </a:lnTo>
                  <a:lnTo>
                    <a:pt x="2564" y="1098"/>
                  </a:lnTo>
                  <a:lnTo>
                    <a:pt x="2569" y="1202"/>
                  </a:lnTo>
                  <a:lnTo>
                    <a:pt x="2566" y="1285"/>
                  </a:lnTo>
                  <a:lnTo>
                    <a:pt x="2162" y="1285"/>
                  </a:lnTo>
                  <a:lnTo>
                    <a:pt x="2167" y="1202"/>
                  </a:lnTo>
                  <a:lnTo>
                    <a:pt x="2162" y="1120"/>
                  </a:lnTo>
                  <a:lnTo>
                    <a:pt x="2150" y="1040"/>
                  </a:lnTo>
                  <a:lnTo>
                    <a:pt x="2131" y="964"/>
                  </a:lnTo>
                  <a:lnTo>
                    <a:pt x="2103" y="890"/>
                  </a:lnTo>
                  <a:lnTo>
                    <a:pt x="2069" y="820"/>
                  </a:lnTo>
                  <a:lnTo>
                    <a:pt x="2030" y="753"/>
                  </a:lnTo>
                  <a:lnTo>
                    <a:pt x="1984" y="692"/>
                  </a:lnTo>
                  <a:lnTo>
                    <a:pt x="1931" y="636"/>
                  </a:lnTo>
                  <a:lnTo>
                    <a:pt x="1875" y="583"/>
                  </a:lnTo>
                  <a:lnTo>
                    <a:pt x="1813" y="537"/>
                  </a:lnTo>
                  <a:lnTo>
                    <a:pt x="1747" y="497"/>
                  </a:lnTo>
                  <a:lnTo>
                    <a:pt x="1676" y="463"/>
                  </a:lnTo>
                  <a:lnTo>
                    <a:pt x="1603" y="437"/>
                  </a:lnTo>
                  <a:lnTo>
                    <a:pt x="1526" y="416"/>
                  </a:lnTo>
                  <a:lnTo>
                    <a:pt x="1446" y="405"/>
                  </a:lnTo>
                  <a:lnTo>
                    <a:pt x="1364" y="400"/>
                  </a:lnTo>
                  <a:lnTo>
                    <a:pt x="1354" y="400"/>
                  </a:lnTo>
                  <a:lnTo>
                    <a:pt x="1354" y="400"/>
                  </a:lnTo>
                  <a:lnTo>
                    <a:pt x="1305" y="403"/>
                  </a:lnTo>
                  <a:lnTo>
                    <a:pt x="1296" y="403"/>
                  </a:lnTo>
                  <a:lnTo>
                    <a:pt x="1283" y="405"/>
                  </a:lnTo>
                  <a:lnTo>
                    <a:pt x="1265" y="406"/>
                  </a:lnTo>
                  <a:lnTo>
                    <a:pt x="1187" y="419"/>
                  </a:lnTo>
                  <a:lnTo>
                    <a:pt x="1114" y="440"/>
                  </a:lnTo>
                  <a:lnTo>
                    <a:pt x="1043" y="468"/>
                  </a:lnTo>
                  <a:lnTo>
                    <a:pt x="977" y="500"/>
                  </a:lnTo>
                  <a:lnTo>
                    <a:pt x="913" y="540"/>
                  </a:lnTo>
                  <a:lnTo>
                    <a:pt x="853" y="586"/>
                  </a:lnTo>
                  <a:lnTo>
                    <a:pt x="797" y="637"/>
                  </a:lnTo>
                  <a:lnTo>
                    <a:pt x="745" y="694"/>
                  </a:lnTo>
                  <a:lnTo>
                    <a:pt x="697" y="756"/>
                  </a:lnTo>
                  <a:lnTo>
                    <a:pt x="644" y="831"/>
                  </a:lnTo>
                  <a:lnTo>
                    <a:pt x="588" y="911"/>
                  </a:lnTo>
                  <a:lnTo>
                    <a:pt x="529" y="995"/>
                  </a:lnTo>
                  <a:lnTo>
                    <a:pt x="469" y="1080"/>
                  </a:lnTo>
                  <a:lnTo>
                    <a:pt x="408" y="1167"/>
                  </a:lnTo>
                  <a:lnTo>
                    <a:pt x="348" y="1254"/>
                  </a:lnTo>
                  <a:lnTo>
                    <a:pt x="289" y="1341"/>
                  </a:lnTo>
                  <a:lnTo>
                    <a:pt x="233" y="1424"/>
                  </a:lnTo>
                  <a:lnTo>
                    <a:pt x="0" y="1046"/>
                  </a:lnTo>
                  <a:lnTo>
                    <a:pt x="30" y="1004"/>
                  </a:lnTo>
                  <a:lnTo>
                    <a:pt x="56" y="967"/>
                  </a:lnTo>
                  <a:lnTo>
                    <a:pt x="80" y="934"/>
                  </a:lnTo>
                  <a:lnTo>
                    <a:pt x="100" y="903"/>
                  </a:lnTo>
                  <a:lnTo>
                    <a:pt x="121" y="874"/>
                  </a:lnTo>
                  <a:lnTo>
                    <a:pt x="140" y="846"/>
                  </a:lnTo>
                  <a:lnTo>
                    <a:pt x="159" y="820"/>
                  </a:lnTo>
                  <a:lnTo>
                    <a:pt x="180" y="790"/>
                  </a:lnTo>
                  <a:lnTo>
                    <a:pt x="200" y="761"/>
                  </a:lnTo>
                  <a:lnTo>
                    <a:pt x="224" y="730"/>
                  </a:lnTo>
                  <a:lnTo>
                    <a:pt x="249" y="694"/>
                  </a:lnTo>
                  <a:lnTo>
                    <a:pt x="277" y="655"/>
                  </a:lnTo>
                  <a:lnTo>
                    <a:pt x="308" y="612"/>
                  </a:lnTo>
                  <a:lnTo>
                    <a:pt x="345" y="562"/>
                  </a:lnTo>
                  <a:lnTo>
                    <a:pt x="382" y="513"/>
                  </a:lnTo>
                  <a:lnTo>
                    <a:pt x="421" y="463"/>
                  </a:lnTo>
                  <a:lnTo>
                    <a:pt x="464" y="415"/>
                  </a:lnTo>
                  <a:lnTo>
                    <a:pt x="511" y="366"/>
                  </a:lnTo>
                  <a:lnTo>
                    <a:pt x="561" y="318"/>
                  </a:lnTo>
                  <a:lnTo>
                    <a:pt x="614" y="272"/>
                  </a:lnTo>
                  <a:lnTo>
                    <a:pt x="670" y="228"/>
                  </a:lnTo>
                  <a:lnTo>
                    <a:pt x="731" y="187"/>
                  </a:lnTo>
                  <a:lnTo>
                    <a:pt x="794" y="149"/>
                  </a:lnTo>
                  <a:lnTo>
                    <a:pt x="862" y="113"/>
                  </a:lnTo>
                  <a:lnTo>
                    <a:pt x="934" y="82"/>
                  </a:lnTo>
                  <a:lnTo>
                    <a:pt x="1009" y="54"/>
                  </a:lnTo>
                  <a:lnTo>
                    <a:pt x="1089" y="32"/>
                  </a:lnTo>
                  <a:lnTo>
                    <a:pt x="1172" y="15"/>
                  </a:lnTo>
                  <a:lnTo>
                    <a:pt x="1261" y="4"/>
                  </a:lnTo>
                  <a:lnTo>
                    <a:pt x="1261" y="4"/>
                  </a:lnTo>
                  <a:lnTo>
                    <a:pt x="1267" y="3"/>
                  </a:lnTo>
                  <a:lnTo>
                    <a:pt x="1302" y="1"/>
                  </a:lnTo>
                  <a:lnTo>
                    <a:pt x="1320" y="0"/>
                  </a:lnTo>
                  <a:lnTo>
                    <a:pt x="1354" y="0"/>
                  </a:lnTo>
                  <a:lnTo>
                    <a:pt x="1354" y="0"/>
                  </a:lnTo>
                  <a:lnTo>
                    <a:pt x="1364" y="0"/>
                  </a:lnTo>
                  <a:close/>
                </a:path>
              </a:pathLst>
            </a:custGeom>
            <a:solidFill>
              <a:srgbClr val="4185C6"/>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3" name="Freeform 73"/>
            <p:cNvSpPr>
              <a:spLocks/>
            </p:cNvSpPr>
            <p:nvPr/>
          </p:nvSpPr>
          <p:spPr bwMode="auto">
            <a:xfrm>
              <a:off x="6143009" y="3620646"/>
              <a:ext cx="3025542" cy="1625095"/>
            </a:xfrm>
            <a:custGeom>
              <a:avLst/>
              <a:gdLst>
                <a:gd name="T0" fmla="*/ 337 w 2533"/>
                <a:gd name="T1" fmla="*/ 139 h 1360"/>
                <a:gd name="T2" fmla="*/ 524 w 2533"/>
                <a:gd name="T3" fmla="*/ 415 h 1360"/>
                <a:gd name="T4" fmla="*/ 714 w 2533"/>
                <a:gd name="T5" fmla="*/ 673 h 1360"/>
                <a:gd name="T6" fmla="*/ 764 w 2533"/>
                <a:gd name="T7" fmla="*/ 727 h 1360"/>
                <a:gd name="T8" fmla="*/ 880 w 2533"/>
                <a:gd name="T9" fmla="*/ 823 h 1360"/>
                <a:gd name="T10" fmla="*/ 1014 w 2533"/>
                <a:gd name="T11" fmla="*/ 895 h 1360"/>
                <a:gd name="T12" fmla="*/ 1160 w 2533"/>
                <a:gd name="T13" fmla="*/ 941 h 1360"/>
                <a:gd name="T14" fmla="*/ 1318 w 2533"/>
                <a:gd name="T15" fmla="*/ 958 h 1360"/>
                <a:gd name="T16" fmla="*/ 1328 w 2533"/>
                <a:gd name="T17" fmla="*/ 958 h 1360"/>
                <a:gd name="T18" fmla="*/ 1374 w 2533"/>
                <a:gd name="T19" fmla="*/ 957 h 1360"/>
                <a:gd name="T20" fmla="*/ 1537 w 2533"/>
                <a:gd name="T21" fmla="*/ 930 h 1360"/>
                <a:gd name="T22" fmla="*/ 1689 w 2533"/>
                <a:gd name="T23" fmla="*/ 873 h 1360"/>
                <a:gd name="T24" fmla="*/ 1823 w 2533"/>
                <a:gd name="T25" fmla="*/ 786 h 1360"/>
                <a:gd name="T26" fmla="*/ 1938 w 2533"/>
                <a:gd name="T27" fmla="*/ 676 h 1360"/>
                <a:gd name="T28" fmla="*/ 2029 w 2533"/>
                <a:gd name="T29" fmla="*/ 545 h 1360"/>
                <a:gd name="T30" fmla="*/ 2092 w 2533"/>
                <a:gd name="T31" fmla="*/ 398 h 1360"/>
                <a:gd name="T32" fmla="*/ 2126 w 2533"/>
                <a:gd name="T33" fmla="*/ 236 h 1360"/>
                <a:gd name="T34" fmla="*/ 2533 w 2533"/>
                <a:gd name="T35" fmla="*/ 152 h 1360"/>
                <a:gd name="T36" fmla="*/ 2515 w 2533"/>
                <a:gd name="T37" fmla="*/ 356 h 1360"/>
                <a:gd name="T38" fmla="*/ 2463 w 2533"/>
                <a:gd name="T39" fmla="*/ 551 h 1360"/>
                <a:gd name="T40" fmla="*/ 2384 w 2533"/>
                <a:gd name="T41" fmla="*/ 732 h 1360"/>
                <a:gd name="T42" fmla="*/ 2276 w 2533"/>
                <a:gd name="T43" fmla="*/ 895 h 1360"/>
                <a:gd name="T44" fmla="*/ 2144 w 2533"/>
                <a:gd name="T45" fmla="*/ 1039 h 1360"/>
                <a:gd name="T46" fmla="*/ 1991 w 2533"/>
                <a:gd name="T47" fmla="*/ 1160 h 1360"/>
                <a:gd name="T48" fmla="*/ 1820 w 2533"/>
                <a:gd name="T49" fmla="*/ 1254 h 1360"/>
                <a:gd name="T50" fmla="*/ 1631 w 2533"/>
                <a:gd name="T51" fmla="*/ 1320 h 1360"/>
                <a:gd name="T52" fmla="*/ 1433 w 2533"/>
                <a:gd name="T53" fmla="*/ 1356 h 1360"/>
                <a:gd name="T54" fmla="*/ 1318 w 2533"/>
                <a:gd name="T55" fmla="*/ 1359 h 1360"/>
                <a:gd name="T56" fmla="*/ 1220 w 2533"/>
                <a:gd name="T57" fmla="*/ 1354 h 1360"/>
                <a:gd name="T58" fmla="*/ 1032 w 2533"/>
                <a:gd name="T59" fmla="*/ 1322 h 1360"/>
                <a:gd name="T60" fmla="*/ 854 w 2533"/>
                <a:gd name="T61" fmla="*/ 1261 h 1360"/>
                <a:gd name="T62" fmla="*/ 690 w 2533"/>
                <a:gd name="T63" fmla="*/ 1178 h 1360"/>
                <a:gd name="T64" fmla="*/ 543 w 2533"/>
                <a:gd name="T65" fmla="*/ 1070 h 1360"/>
                <a:gd name="T66" fmla="*/ 418 w 2533"/>
                <a:gd name="T67" fmla="*/ 945 h 1360"/>
                <a:gd name="T68" fmla="*/ 237 w 2533"/>
                <a:gd name="T69" fmla="*/ 717 h 1360"/>
                <a:gd name="T70" fmla="*/ 72 w 2533"/>
                <a:gd name="T71" fmla="*/ 484 h 1360"/>
                <a:gd name="T72" fmla="*/ 244 w 2533"/>
                <a:gd name="T73"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3" h="1360">
                  <a:moveTo>
                    <a:pt x="244" y="0"/>
                  </a:moveTo>
                  <a:lnTo>
                    <a:pt x="337" y="139"/>
                  </a:lnTo>
                  <a:lnTo>
                    <a:pt x="430" y="278"/>
                  </a:lnTo>
                  <a:lnTo>
                    <a:pt x="524" y="415"/>
                  </a:lnTo>
                  <a:lnTo>
                    <a:pt x="618" y="548"/>
                  </a:lnTo>
                  <a:lnTo>
                    <a:pt x="714" y="673"/>
                  </a:lnTo>
                  <a:lnTo>
                    <a:pt x="714" y="673"/>
                  </a:lnTo>
                  <a:lnTo>
                    <a:pt x="764" y="727"/>
                  </a:lnTo>
                  <a:lnTo>
                    <a:pt x="820" y="777"/>
                  </a:lnTo>
                  <a:lnTo>
                    <a:pt x="880" y="823"/>
                  </a:lnTo>
                  <a:lnTo>
                    <a:pt x="945" y="861"/>
                  </a:lnTo>
                  <a:lnTo>
                    <a:pt x="1014" y="895"/>
                  </a:lnTo>
                  <a:lnTo>
                    <a:pt x="1085" y="921"/>
                  </a:lnTo>
                  <a:lnTo>
                    <a:pt x="1160" y="941"/>
                  </a:lnTo>
                  <a:lnTo>
                    <a:pt x="1238" y="954"/>
                  </a:lnTo>
                  <a:lnTo>
                    <a:pt x="1318" y="958"/>
                  </a:lnTo>
                  <a:lnTo>
                    <a:pt x="1318" y="958"/>
                  </a:lnTo>
                  <a:lnTo>
                    <a:pt x="1328" y="958"/>
                  </a:lnTo>
                  <a:lnTo>
                    <a:pt x="1362" y="957"/>
                  </a:lnTo>
                  <a:lnTo>
                    <a:pt x="1374" y="957"/>
                  </a:lnTo>
                  <a:lnTo>
                    <a:pt x="1458" y="948"/>
                  </a:lnTo>
                  <a:lnTo>
                    <a:pt x="1537" y="930"/>
                  </a:lnTo>
                  <a:lnTo>
                    <a:pt x="1615" y="905"/>
                  </a:lnTo>
                  <a:lnTo>
                    <a:pt x="1689" y="873"/>
                  </a:lnTo>
                  <a:lnTo>
                    <a:pt x="1758" y="833"/>
                  </a:lnTo>
                  <a:lnTo>
                    <a:pt x="1823" y="786"/>
                  </a:lnTo>
                  <a:lnTo>
                    <a:pt x="1883" y="733"/>
                  </a:lnTo>
                  <a:lnTo>
                    <a:pt x="1938" y="676"/>
                  </a:lnTo>
                  <a:lnTo>
                    <a:pt x="1986" y="612"/>
                  </a:lnTo>
                  <a:lnTo>
                    <a:pt x="2029" y="545"/>
                  </a:lnTo>
                  <a:lnTo>
                    <a:pt x="2064" y="473"/>
                  </a:lnTo>
                  <a:lnTo>
                    <a:pt x="2092" y="398"/>
                  </a:lnTo>
                  <a:lnTo>
                    <a:pt x="2113" y="318"/>
                  </a:lnTo>
                  <a:lnTo>
                    <a:pt x="2126" y="236"/>
                  </a:lnTo>
                  <a:lnTo>
                    <a:pt x="2131" y="152"/>
                  </a:lnTo>
                  <a:lnTo>
                    <a:pt x="2533" y="152"/>
                  </a:lnTo>
                  <a:lnTo>
                    <a:pt x="2528" y="255"/>
                  </a:lnTo>
                  <a:lnTo>
                    <a:pt x="2515" y="356"/>
                  </a:lnTo>
                  <a:lnTo>
                    <a:pt x="2493" y="455"/>
                  </a:lnTo>
                  <a:lnTo>
                    <a:pt x="2463" y="551"/>
                  </a:lnTo>
                  <a:lnTo>
                    <a:pt x="2428" y="643"/>
                  </a:lnTo>
                  <a:lnTo>
                    <a:pt x="2384" y="732"/>
                  </a:lnTo>
                  <a:lnTo>
                    <a:pt x="2334" y="815"/>
                  </a:lnTo>
                  <a:lnTo>
                    <a:pt x="2276" y="895"/>
                  </a:lnTo>
                  <a:lnTo>
                    <a:pt x="2213" y="970"/>
                  </a:lnTo>
                  <a:lnTo>
                    <a:pt x="2144" y="1039"/>
                  </a:lnTo>
                  <a:lnTo>
                    <a:pt x="2070" y="1102"/>
                  </a:lnTo>
                  <a:lnTo>
                    <a:pt x="1991" y="1160"/>
                  </a:lnTo>
                  <a:lnTo>
                    <a:pt x="1907" y="1210"/>
                  </a:lnTo>
                  <a:lnTo>
                    <a:pt x="1820" y="1254"/>
                  </a:lnTo>
                  <a:lnTo>
                    <a:pt x="1727" y="1291"/>
                  </a:lnTo>
                  <a:lnTo>
                    <a:pt x="1631" y="1320"/>
                  </a:lnTo>
                  <a:lnTo>
                    <a:pt x="1533" y="1342"/>
                  </a:lnTo>
                  <a:lnTo>
                    <a:pt x="1433" y="1356"/>
                  </a:lnTo>
                  <a:lnTo>
                    <a:pt x="1328" y="1360"/>
                  </a:lnTo>
                  <a:lnTo>
                    <a:pt x="1318" y="1359"/>
                  </a:lnTo>
                  <a:lnTo>
                    <a:pt x="1318" y="1359"/>
                  </a:lnTo>
                  <a:lnTo>
                    <a:pt x="1220" y="1354"/>
                  </a:lnTo>
                  <a:lnTo>
                    <a:pt x="1125" y="1342"/>
                  </a:lnTo>
                  <a:lnTo>
                    <a:pt x="1032" y="1322"/>
                  </a:lnTo>
                  <a:lnTo>
                    <a:pt x="941" y="1295"/>
                  </a:lnTo>
                  <a:lnTo>
                    <a:pt x="854" y="1261"/>
                  </a:lnTo>
                  <a:lnTo>
                    <a:pt x="770" y="1223"/>
                  </a:lnTo>
                  <a:lnTo>
                    <a:pt x="690" y="1178"/>
                  </a:lnTo>
                  <a:lnTo>
                    <a:pt x="614" y="1126"/>
                  </a:lnTo>
                  <a:lnTo>
                    <a:pt x="543" y="1070"/>
                  </a:lnTo>
                  <a:lnTo>
                    <a:pt x="478" y="1010"/>
                  </a:lnTo>
                  <a:lnTo>
                    <a:pt x="418" y="945"/>
                  </a:lnTo>
                  <a:lnTo>
                    <a:pt x="326" y="832"/>
                  </a:lnTo>
                  <a:lnTo>
                    <a:pt x="237" y="717"/>
                  </a:lnTo>
                  <a:lnTo>
                    <a:pt x="151" y="601"/>
                  </a:lnTo>
                  <a:lnTo>
                    <a:pt x="72" y="484"/>
                  </a:lnTo>
                  <a:lnTo>
                    <a:pt x="0" y="367"/>
                  </a:lnTo>
                  <a:lnTo>
                    <a:pt x="244" y="0"/>
                  </a:lnTo>
                  <a:close/>
                </a:path>
              </a:pathLst>
            </a:custGeom>
            <a:solidFill>
              <a:srgbClr val="F6941E"/>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4" name="Freeform 74"/>
            <p:cNvSpPr>
              <a:spLocks noEditPoints="1"/>
            </p:cNvSpPr>
            <p:nvPr/>
          </p:nvSpPr>
          <p:spPr bwMode="auto">
            <a:xfrm>
              <a:off x="5997228" y="3807053"/>
              <a:ext cx="86034" cy="344137"/>
            </a:xfrm>
            <a:custGeom>
              <a:avLst/>
              <a:gdLst>
                <a:gd name="T0" fmla="*/ 9 w 70"/>
                <a:gd name="T1" fmla="*/ 249 h 289"/>
                <a:gd name="T2" fmla="*/ 38 w 70"/>
                <a:gd name="T3" fmla="*/ 259 h 289"/>
                <a:gd name="T4" fmla="*/ 29 w 70"/>
                <a:gd name="T5" fmla="*/ 289 h 289"/>
                <a:gd name="T6" fmla="*/ 0 w 70"/>
                <a:gd name="T7" fmla="*/ 278 h 289"/>
                <a:gd name="T8" fmla="*/ 9 w 70"/>
                <a:gd name="T9" fmla="*/ 249 h 289"/>
                <a:gd name="T10" fmla="*/ 22 w 70"/>
                <a:gd name="T11" fmla="*/ 189 h 289"/>
                <a:gd name="T12" fmla="*/ 53 w 70"/>
                <a:gd name="T13" fmla="*/ 194 h 289"/>
                <a:gd name="T14" fmla="*/ 45 w 70"/>
                <a:gd name="T15" fmla="*/ 225 h 289"/>
                <a:gd name="T16" fmla="*/ 15 w 70"/>
                <a:gd name="T17" fmla="*/ 219 h 289"/>
                <a:gd name="T18" fmla="*/ 22 w 70"/>
                <a:gd name="T19" fmla="*/ 189 h 289"/>
                <a:gd name="T20" fmla="*/ 31 w 70"/>
                <a:gd name="T21" fmla="*/ 125 h 289"/>
                <a:gd name="T22" fmla="*/ 62 w 70"/>
                <a:gd name="T23" fmla="*/ 130 h 289"/>
                <a:gd name="T24" fmla="*/ 59 w 70"/>
                <a:gd name="T25" fmla="*/ 162 h 289"/>
                <a:gd name="T26" fmla="*/ 28 w 70"/>
                <a:gd name="T27" fmla="*/ 158 h 289"/>
                <a:gd name="T28" fmla="*/ 31 w 70"/>
                <a:gd name="T29" fmla="*/ 125 h 289"/>
                <a:gd name="T30" fmla="*/ 37 w 70"/>
                <a:gd name="T31" fmla="*/ 63 h 289"/>
                <a:gd name="T32" fmla="*/ 68 w 70"/>
                <a:gd name="T33" fmla="*/ 65 h 289"/>
                <a:gd name="T34" fmla="*/ 68 w 70"/>
                <a:gd name="T35" fmla="*/ 81 h 289"/>
                <a:gd name="T36" fmla="*/ 66 w 70"/>
                <a:gd name="T37" fmla="*/ 97 h 289"/>
                <a:gd name="T38" fmla="*/ 35 w 70"/>
                <a:gd name="T39" fmla="*/ 94 h 289"/>
                <a:gd name="T40" fmla="*/ 35 w 70"/>
                <a:gd name="T41" fmla="*/ 81 h 289"/>
                <a:gd name="T42" fmla="*/ 37 w 70"/>
                <a:gd name="T43" fmla="*/ 63 h 289"/>
                <a:gd name="T44" fmla="*/ 38 w 70"/>
                <a:gd name="T45" fmla="*/ 0 h 289"/>
                <a:gd name="T46" fmla="*/ 70 w 70"/>
                <a:gd name="T47" fmla="*/ 0 h 289"/>
                <a:gd name="T48" fmla="*/ 70 w 70"/>
                <a:gd name="T49" fmla="*/ 33 h 289"/>
                <a:gd name="T50" fmla="*/ 38 w 70"/>
                <a:gd name="T51" fmla="*/ 33 h 289"/>
                <a:gd name="T52" fmla="*/ 38 w 70"/>
                <a:gd name="T5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289">
                  <a:moveTo>
                    <a:pt x="9" y="249"/>
                  </a:moveTo>
                  <a:lnTo>
                    <a:pt x="38" y="259"/>
                  </a:lnTo>
                  <a:lnTo>
                    <a:pt x="29" y="289"/>
                  </a:lnTo>
                  <a:lnTo>
                    <a:pt x="0" y="278"/>
                  </a:lnTo>
                  <a:lnTo>
                    <a:pt x="9" y="249"/>
                  </a:lnTo>
                  <a:close/>
                  <a:moveTo>
                    <a:pt x="22" y="189"/>
                  </a:moveTo>
                  <a:lnTo>
                    <a:pt x="53" y="194"/>
                  </a:lnTo>
                  <a:lnTo>
                    <a:pt x="45" y="225"/>
                  </a:lnTo>
                  <a:lnTo>
                    <a:pt x="15" y="219"/>
                  </a:lnTo>
                  <a:lnTo>
                    <a:pt x="22" y="189"/>
                  </a:lnTo>
                  <a:close/>
                  <a:moveTo>
                    <a:pt x="31" y="125"/>
                  </a:moveTo>
                  <a:lnTo>
                    <a:pt x="62" y="130"/>
                  </a:lnTo>
                  <a:lnTo>
                    <a:pt x="59" y="162"/>
                  </a:lnTo>
                  <a:lnTo>
                    <a:pt x="28" y="158"/>
                  </a:lnTo>
                  <a:lnTo>
                    <a:pt x="31" y="125"/>
                  </a:lnTo>
                  <a:close/>
                  <a:moveTo>
                    <a:pt x="37" y="63"/>
                  </a:moveTo>
                  <a:lnTo>
                    <a:pt x="68" y="65"/>
                  </a:lnTo>
                  <a:lnTo>
                    <a:pt x="68" y="81"/>
                  </a:lnTo>
                  <a:lnTo>
                    <a:pt x="66" y="97"/>
                  </a:lnTo>
                  <a:lnTo>
                    <a:pt x="35" y="94"/>
                  </a:lnTo>
                  <a:lnTo>
                    <a:pt x="35" y="81"/>
                  </a:lnTo>
                  <a:lnTo>
                    <a:pt x="37" y="63"/>
                  </a:lnTo>
                  <a:close/>
                  <a:moveTo>
                    <a:pt x="38" y="0"/>
                  </a:moveTo>
                  <a:lnTo>
                    <a:pt x="70" y="0"/>
                  </a:lnTo>
                  <a:lnTo>
                    <a:pt x="70" y="33"/>
                  </a:lnTo>
                  <a:lnTo>
                    <a:pt x="38" y="33"/>
                  </a:lnTo>
                  <a:lnTo>
                    <a:pt x="38" y="0"/>
                  </a:lnTo>
                  <a:close/>
                </a:path>
              </a:pathLst>
            </a:custGeom>
            <a:solidFill>
              <a:srgbClr val="4206F8"/>
            </a:solidFill>
            <a:ln w="0">
              <a:solidFill>
                <a:srgbClr val="4206F8"/>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5" name="Freeform 75"/>
            <p:cNvSpPr>
              <a:spLocks/>
            </p:cNvSpPr>
            <p:nvPr/>
          </p:nvSpPr>
          <p:spPr bwMode="auto">
            <a:xfrm>
              <a:off x="5504921" y="3465305"/>
              <a:ext cx="860344" cy="795820"/>
            </a:xfrm>
            <a:custGeom>
              <a:avLst/>
              <a:gdLst>
                <a:gd name="T0" fmla="*/ 626 w 721"/>
                <a:gd name="T1" fmla="*/ 0 h 667"/>
                <a:gd name="T2" fmla="*/ 651 w 721"/>
                <a:gd name="T3" fmla="*/ 2 h 667"/>
                <a:gd name="T4" fmla="*/ 679 w 721"/>
                <a:gd name="T5" fmla="*/ 9 h 667"/>
                <a:gd name="T6" fmla="*/ 709 w 721"/>
                <a:gd name="T7" fmla="*/ 24 h 667"/>
                <a:gd name="T8" fmla="*/ 715 w 721"/>
                <a:gd name="T9" fmla="*/ 31 h 667"/>
                <a:gd name="T10" fmla="*/ 719 w 721"/>
                <a:gd name="T11" fmla="*/ 44 h 667"/>
                <a:gd name="T12" fmla="*/ 721 w 721"/>
                <a:gd name="T13" fmla="*/ 61 h 667"/>
                <a:gd name="T14" fmla="*/ 721 w 721"/>
                <a:gd name="T15" fmla="*/ 77 h 667"/>
                <a:gd name="T16" fmla="*/ 719 w 721"/>
                <a:gd name="T17" fmla="*/ 93 h 667"/>
                <a:gd name="T18" fmla="*/ 718 w 721"/>
                <a:gd name="T19" fmla="*/ 108 h 667"/>
                <a:gd name="T20" fmla="*/ 716 w 721"/>
                <a:gd name="T21" fmla="*/ 116 h 667"/>
                <a:gd name="T22" fmla="*/ 716 w 721"/>
                <a:gd name="T23" fmla="*/ 121 h 667"/>
                <a:gd name="T24" fmla="*/ 563 w 721"/>
                <a:gd name="T25" fmla="*/ 667 h 667"/>
                <a:gd name="T26" fmla="*/ 559 w 721"/>
                <a:gd name="T27" fmla="*/ 665 h 667"/>
                <a:gd name="T28" fmla="*/ 545 w 721"/>
                <a:gd name="T29" fmla="*/ 664 h 667"/>
                <a:gd name="T30" fmla="*/ 525 w 721"/>
                <a:gd name="T31" fmla="*/ 661 h 667"/>
                <a:gd name="T32" fmla="*/ 498 w 721"/>
                <a:gd name="T33" fmla="*/ 657 h 667"/>
                <a:gd name="T34" fmla="*/ 466 w 721"/>
                <a:gd name="T35" fmla="*/ 651 h 667"/>
                <a:gd name="T36" fmla="*/ 430 w 721"/>
                <a:gd name="T37" fmla="*/ 645 h 667"/>
                <a:gd name="T38" fmla="*/ 392 w 721"/>
                <a:gd name="T39" fmla="*/ 637 h 667"/>
                <a:gd name="T40" fmla="*/ 352 w 721"/>
                <a:gd name="T41" fmla="*/ 630 h 667"/>
                <a:gd name="T42" fmla="*/ 314 w 721"/>
                <a:gd name="T43" fmla="*/ 621 h 667"/>
                <a:gd name="T44" fmla="*/ 276 w 721"/>
                <a:gd name="T45" fmla="*/ 612 h 667"/>
                <a:gd name="T46" fmla="*/ 239 w 721"/>
                <a:gd name="T47" fmla="*/ 604 h 667"/>
                <a:gd name="T48" fmla="*/ 208 w 721"/>
                <a:gd name="T49" fmla="*/ 595 h 667"/>
                <a:gd name="T50" fmla="*/ 180 w 721"/>
                <a:gd name="T51" fmla="*/ 584 h 667"/>
                <a:gd name="T52" fmla="*/ 159 w 721"/>
                <a:gd name="T53" fmla="*/ 574 h 667"/>
                <a:gd name="T54" fmla="*/ 115 w 721"/>
                <a:gd name="T55" fmla="*/ 548 h 667"/>
                <a:gd name="T56" fmla="*/ 81 w 721"/>
                <a:gd name="T57" fmla="*/ 523 h 667"/>
                <a:gd name="T58" fmla="*/ 53 w 721"/>
                <a:gd name="T59" fmla="*/ 501 h 667"/>
                <a:gd name="T60" fmla="*/ 33 w 721"/>
                <a:gd name="T61" fmla="*/ 480 h 667"/>
                <a:gd name="T62" fmla="*/ 20 w 721"/>
                <a:gd name="T63" fmla="*/ 462 h 667"/>
                <a:gd name="T64" fmla="*/ 9 w 721"/>
                <a:gd name="T65" fmla="*/ 448 h 667"/>
                <a:gd name="T66" fmla="*/ 3 w 721"/>
                <a:gd name="T67" fmla="*/ 436 h 667"/>
                <a:gd name="T68" fmla="*/ 0 w 721"/>
                <a:gd name="T69" fmla="*/ 430 h 667"/>
                <a:gd name="T70" fmla="*/ 0 w 721"/>
                <a:gd name="T71" fmla="*/ 427 h 667"/>
                <a:gd name="T72" fmla="*/ 59 w 721"/>
                <a:gd name="T73" fmla="*/ 75 h 667"/>
                <a:gd name="T74" fmla="*/ 64 w 721"/>
                <a:gd name="T75" fmla="*/ 77 h 667"/>
                <a:gd name="T76" fmla="*/ 76 w 721"/>
                <a:gd name="T77" fmla="*/ 80 h 667"/>
                <a:gd name="T78" fmla="*/ 95 w 721"/>
                <a:gd name="T79" fmla="*/ 86 h 667"/>
                <a:gd name="T80" fmla="*/ 121 w 721"/>
                <a:gd name="T81" fmla="*/ 91 h 667"/>
                <a:gd name="T82" fmla="*/ 152 w 721"/>
                <a:gd name="T83" fmla="*/ 100 h 667"/>
                <a:gd name="T84" fmla="*/ 187 w 721"/>
                <a:gd name="T85" fmla="*/ 109 h 667"/>
                <a:gd name="T86" fmla="*/ 226 w 721"/>
                <a:gd name="T87" fmla="*/ 118 h 667"/>
                <a:gd name="T88" fmla="*/ 267 w 721"/>
                <a:gd name="T89" fmla="*/ 128 h 667"/>
                <a:gd name="T90" fmla="*/ 289 w 721"/>
                <a:gd name="T91" fmla="*/ 130 h 667"/>
                <a:gd name="T92" fmla="*/ 310 w 721"/>
                <a:gd name="T93" fmla="*/ 128 h 667"/>
                <a:gd name="T94" fmla="*/ 327 w 721"/>
                <a:gd name="T95" fmla="*/ 124 h 667"/>
                <a:gd name="T96" fmla="*/ 342 w 721"/>
                <a:gd name="T97" fmla="*/ 118 h 667"/>
                <a:gd name="T98" fmla="*/ 386 w 721"/>
                <a:gd name="T99" fmla="*/ 100 h 667"/>
                <a:gd name="T100" fmla="*/ 430 w 721"/>
                <a:gd name="T101" fmla="*/ 83 h 667"/>
                <a:gd name="T102" fmla="*/ 472 w 721"/>
                <a:gd name="T103" fmla="*/ 64 h 667"/>
                <a:gd name="T104" fmla="*/ 511 w 721"/>
                <a:gd name="T105" fmla="*/ 44 h 667"/>
                <a:gd name="T106" fmla="*/ 547 w 721"/>
                <a:gd name="T107" fmla="*/ 27 h 667"/>
                <a:gd name="T108" fmla="*/ 576 w 721"/>
                <a:gd name="T109" fmla="*/ 13 h 667"/>
                <a:gd name="T110" fmla="*/ 601 w 721"/>
                <a:gd name="T111" fmla="*/ 5 h 667"/>
                <a:gd name="T112" fmla="*/ 626 w 721"/>
                <a:gd name="T11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7">
                  <a:moveTo>
                    <a:pt x="626" y="0"/>
                  </a:moveTo>
                  <a:lnTo>
                    <a:pt x="651" y="2"/>
                  </a:lnTo>
                  <a:lnTo>
                    <a:pt x="679" y="9"/>
                  </a:lnTo>
                  <a:lnTo>
                    <a:pt x="709" y="24"/>
                  </a:lnTo>
                  <a:lnTo>
                    <a:pt x="715" y="31"/>
                  </a:lnTo>
                  <a:lnTo>
                    <a:pt x="719" y="44"/>
                  </a:lnTo>
                  <a:lnTo>
                    <a:pt x="721" y="61"/>
                  </a:lnTo>
                  <a:lnTo>
                    <a:pt x="721" y="77"/>
                  </a:lnTo>
                  <a:lnTo>
                    <a:pt x="719" y="93"/>
                  </a:lnTo>
                  <a:lnTo>
                    <a:pt x="718" y="108"/>
                  </a:lnTo>
                  <a:lnTo>
                    <a:pt x="716" y="116"/>
                  </a:lnTo>
                  <a:lnTo>
                    <a:pt x="716" y="121"/>
                  </a:lnTo>
                  <a:lnTo>
                    <a:pt x="563" y="667"/>
                  </a:lnTo>
                  <a:lnTo>
                    <a:pt x="559" y="665"/>
                  </a:lnTo>
                  <a:lnTo>
                    <a:pt x="545" y="664"/>
                  </a:lnTo>
                  <a:lnTo>
                    <a:pt x="525" y="661"/>
                  </a:lnTo>
                  <a:lnTo>
                    <a:pt x="498" y="657"/>
                  </a:lnTo>
                  <a:lnTo>
                    <a:pt x="466" y="651"/>
                  </a:lnTo>
                  <a:lnTo>
                    <a:pt x="430" y="645"/>
                  </a:lnTo>
                  <a:lnTo>
                    <a:pt x="392" y="637"/>
                  </a:lnTo>
                  <a:lnTo>
                    <a:pt x="352" y="630"/>
                  </a:lnTo>
                  <a:lnTo>
                    <a:pt x="314" y="621"/>
                  </a:lnTo>
                  <a:lnTo>
                    <a:pt x="276" y="612"/>
                  </a:lnTo>
                  <a:lnTo>
                    <a:pt x="239" y="604"/>
                  </a:lnTo>
                  <a:lnTo>
                    <a:pt x="208" y="595"/>
                  </a:lnTo>
                  <a:lnTo>
                    <a:pt x="180" y="584"/>
                  </a:lnTo>
                  <a:lnTo>
                    <a:pt x="159" y="574"/>
                  </a:lnTo>
                  <a:lnTo>
                    <a:pt x="115" y="548"/>
                  </a:lnTo>
                  <a:lnTo>
                    <a:pt x="81" y="523"/>
                  </a:lnTo>
                  <a:lnTo>
                    <a:pt x="53" y="501"/>
                  </a:lnTo>
                  <a:lnTo>
                    <a:pt x="33" y="480"/>
                  </a:lnTo>
                  <a:lnTo>
                    <a:pt x="20" y="462"/>
                  </a:lnTo>
                  <a:lnTo>
                    <a:pt x="9" y="448"/>
                  </a:lnTo>
                  <a:lnTo>
                    <a:pt x="3" y="436"/>
                  </a:lnTo>
                  <a:lnTo>
                    <a:pt x="0" y="430"/>
                  </a:lnTo>
                  <a:lnTo>
                    <a:pt x="0" y="427"/>
                  </a:lnTo>
                  <a:lnTo>
                    <a:pt x="59" y="75"/>
                  </a:lnTo>
                  <a:lnTo>
                    <a:pt x="64" y="77"/>
                  </a:lnTo>
                  <a:lnTo>
                    <a:pt x="76" y="80"/>
                  </a:lnTo>
                  <a:lnTo>
                    <a:pt x="95" y="86"/>
                  </a:lnTo>
                  <a:lnTo>
                    <a:pt x="121" y="91"/>
                  </a:lnTo>
                  <a:lnTo>
                    <a:pt x="152" y="100"/>
                  </a:lnTo>
                  <a:lnTo>
                    <a:pt x="187" y="109"/>
                  </a:lnTo>
                  <a:lnTo>
                    <a:pt x="226" y="118"/>
                  </a:lnTo>
                  <a:lnTo>
                    <a:pt x="267" y="128"/>
                  </a:lnTo>
                  <a:lnTo>
                    <a:pt x="289" y="130"/>
                  </a:lnTo>
                  <a:lnTo>
                    <a:pt x="310" y="128"/>
                  </a:lnTo>
                  <a:lnTo>
                    <a:pt x="327" y="124"/>
                  </a:lnTo>
                  <a:lnTo>
                    <a:pt x="342" y="118"/>
                  </a:lnTo>
                  <a:lnTo>
                    <a:pt x="386" y="100"/>
                  </a:lnTo>
                  <a:lnTo>
                    <a:pt x="430" y="83"/>
                  </a:lnTo>
                  <a:lnTo>
                    <a:pt x="472" y="64"/>
                  </a:lnTo>
                  <a:lnTo>
                    <a:pt x="511" y="44"/>
                  </a:lnTo>
                  <a:lnTo>
                    <a:pt x="547" y="27"/>
                  </a:lnTo>
                  <a:lnTo>
                    <a:pt x="576" y="13"/>
                  </a:lnTo>
                  <a:lnTo>
                    <a:pt x="601" y="5"/>
                  </a:lnTo>
                  <a:lnTo>
                    <a:pt x="626" y="0"/>
                  </a:lnTo>
                  <a:close/>
                </a:path>
              </a:pathLst>
            </a:custGeom>
            <a:solidFill>
              <a:srgbClr val="CD9F5E"/>
            </a:solidFill>
            <a:ln w="0">
              <a:solidFill>
                <a:srgbClr val="CD9F5E"/>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6" name="Freeform 76"/>
            <p:cNvSpPr>
              <a:spLocks/>
            </p:cNvSpPr>
            <p:nvPr/>
          </p:nvSpPr>
          <p:spPr bwMode="auto">
            <a:xfrm>
              <a:off x="5239648" y="3482035"/>
              <a:ext cx="451681" cy="683496"/>
            </a:xfrm>
            <a:custGeom>
              <a:avLst/>
              <a:gdLst>
                <a:gd name="T0" fmla="*/ 161 w 379"/>
                <a:gd name="T1" fmla="*/ 0 h 572"/>
                <a:gd name="T2" fmla="*/ 379 w 379"/>
                <a:gd name="T3" fmla="*/ 69 h 572"/>
                <a:gd name="T4" fmla="*/ 217 w 379"/>
                <a:gd name="T5" fmla="*/ 572 h 572"/>
                <a:gd name="T6" fmla="*/ 0 w 379"/>
                <a:gd name="T7" fmla="*/ 503 h 572"/>
                <a:gd name="T8" fmla="*/ 161 w 379"/>
                <a:gd name="T9" fmla="*/ 0 h 572"/>
              </a:gdLst>
              <a:ahLst/>
              <a:cxnLst>
                <a:cxn ang="0">
                  <a:pos x="T0" y="T1"/>
                </a:cxn>
                <a:cxn ang="0">
                  <a:pos x="T2" y="T3"/>
                </a:cxn>
                <a:cxn ang="0">
                  <a:pos x="T4" y="T5"/>
                </a:cxn>
                <a:cxn ang="0">
                  <a:pos x="T6" y="T7"/>
                </a:cxn>
                <a:cxn ang="0">
                  <a:pos x="T8" y="T9"/>
                </a:cxn>
              </a:cxnLst>
              <a:rect l="0" t="0" r="r" b="b"/>
              <a:pathLst>
                <a:path w="379" h="572">
                  <a:moveTo>
                    <a:pt x="161" y="0"/>
                  </a:moveTo>
                  <a:lnTo>
                    <a:pt x="379" y="69"/>
                  </a:lnTo>
                  <a:lnTo>
                    <a:pt x="217" y="572"/>
                  </a:lnTo>
                  <a:lnTo>
                    <a:pt x="0" y="503"/>
                  </a:lnTo>
                  <a:lnTo>
                    <a:pt x="161" y="0"/>
                  </a:lnTo>
                  <a:close/>
                </a:path>
              </a:pathLst>
            </a:custGeom>
            <a:solidFill>
              <a:srgbClr val="D2C8BE"/>
            </a:solidFill>
            <a:ln w="0">
              <a:solidFill>
                <a:srgbClr val="D2C8BE"/>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7" name="Freeform 77"/>
            <p:cNvSpPr>
              <a:spLocks/>
            </p:cNvSpPr>
            <p:nvPr/>
          </p:nvSpPr>
          <p:spPr bwMode="auto">
            <a:xfrm>
              <a:off x="5361530" y="3916986"/>
              <a:ext cx="102764" cy="105153"/>
            </a:xfrm>
            <a:custGeom>
              <a:avLst/>
              <a:gdLst>
                <a:gd name="T0" fmla="*/ 39 w 87"/>
                <a:gd name="T1" fmla="*/ 0 h 87"/>
                <a:gd name="T2" fmla="*/ 57 w 87"/>
                <a:gd name="T3" fmla="*/ 3 h 87"/>
                <a:gd name="T4" fmla="*/ 72 w 87"/>
                <a:gd name="T5" fmla="*/ 10 h 87"/>
                <a:gd name="T6" fmla="*/ 82 w 87"/>
                <a:gd name="T7" fmla="*/ 23 h 87"/>
                <a:gd name="T8" fmla="*/ 87 w 87"/>
                <a:gd name="T9" fmla="*/ 40 h 87"/>
                <a:gd name="T10" fmla="*/ 85 w 87"/>
                <a:gd name="T11" fmla="*/ 57 h 87"/>
                <a:gd name="T12" fmla="*/ 76 w 87"/>
                <a:gd name="T13" fmla="*/ 72 h 87"/>
                <a:gd name="T14" fmla="*/ 63 w 87"/>
                <a:gd name="T15" fmla="*/ 82 h 87"/>
                <a:gd name="T16" fmla="*/ 47 w 87"/>
                <a:gd name="T17" fmla="*/ 87 h 87"/>
                <a:gd name="T18" fmla="*/ 31 w 87"/>
                <a:gd name="T19" fmla="*/ 85 h 87"/>
                <a:gd name="T20" fmla="*/ 14 w 87"/>
                <a:gd name="T21" fmla="*/ 76 h 87"/>
                <a:gd name="T22" fmla="*/ 4 w 87"/>
                <a:gd name="T23" fmla="*/ 63 h 87"/>
                <a:gd name="T24" fmla="*/ 0 w 87"/>
                <a:gd name="T25" fmla="*/ 47 h 87"/>
                <a:gd name="T26" fmla="*/ 3 w 87"/>
                <a:gd name="T27" fmla="*/ 31 h 87"/>
                <a:gd name="T28" fmla="*/ 10 w 87"/>
                <a:gd name="T29" fmla="*/ 15 h 87"/>
                <a:gd name="T30" fmla="*/ 23 w 87"/>
                <a:gd name="T31" fmla="*/ 4 h 87"/>
                <a:gd name="T32" fmla="*/ 39 w 87"/>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39" y="0"/>
                  </a:moveTo>
                  <a:lnTo>
                    <a:pt x="57" y="3"/>
                  </a:lnTo>
                  <a:lnTo>
                    <a:pt x="72" y="10"/>
                  </a:lnTo>
                  <a:lnTo>
                    <a:pt x="82" y="23"/>
                  </a:lnTo>
                  <a:lnTo>
                    <a:pt x="87" y="40"/>
                  </a:lnTo>
                  <a:lnTo>
                    <a:pt x="85" y="57"/>
                  </a:lnTo>
                  <a:lnTo>
                    <a:pt x="76" y="72"/>
                  </a:lnTo>
                  <a:lnTo>
                    <a:pt x="63" y="82"/>
                  </a:lnTo>
                  <a:lnTo>
                    <a:pt x="47" y="87"/>
                  </a:lnTo>
                  <a:lnTo>
                    <a:pt x="31" y="85"/>
                  </a:lnTo>
                  <a:lnTo>
                    <a:pt x="14" y="76"/>
                  </a:lnTo>
                  <a:lnTo>
                    <a:pt x="4" y="63"/>
                  </a:lnTo>
                  <a:lnTo>
                    <a:pt x="0" y="47"/>
                  </a:lnTo>
                  <a:lnTo>
                    <a:pt x="3" y="31"/>
                  </a:lnTo>
                  <a:lnTo>
                    <a:pt x="10" y="15"/>
                  </a:lnTo>
                  <a:lnTo>
                    <a:pt x="23" y="4"/>
                  </a:lnTo>
                  <a:lnTo>
                    <a:pt x="3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8" name="Freeform 78"/>
            <p:cNvSpPr>
              <a:spLocks/>
            </p:cNvSpPr>
            <p:nvPr/>
          </p:nvSpPr>
          <p:spPr bwMode="auto">
            <a:xfrm>
              <a:off x="5884906" y="3465305"/>
              <a:ext cx="1168633" cy="795820"/>
            </a:xfrm>
            <a:custGeom>
              <a:avLst/>
              <a:gdLst>
                <a:gd name="T0" fmla="*/ 377 w 979"/>
                <a:gd name="T1" fmla="*/ 5 h 667"/>
                <a:gd name="T2" fmla="*/ 432 w 979"/>
                <a:gd name="T3" fmla="*/ 27 h 667"/>
                <a:gd name="T4" fmla="*/ 507 w 979"/>
                <a:gd name="T5" fmla="*/ 64 h 667"/>
                <a:gd name="T6" fmla="*/ 592 w 979"/>
                <a:gd name="T7" fmla="*/ 100 h 667"/>
                <a:gd name="T8" fmla="*/ 652 w 979"/>
                <a:gd name="T9" fmla="*/ 124 h 667"/>
                <a:gd name="T10" fmla="*/ 689 w 979"/>
                <a:gd name="T11" fmla="*/ 130 h 667"/>
                <a:gd name="T12" fmla="*/ 753 w 979"/>
                <a:gd name="T13" fmla="*/ 118 h 667"/>
                <a:gd name="T14" fmla="*/ 826 w 979"/>
                <a:gd name="T15" fmla="*/ 100 h 667"/>
                <a:gd name="T16" fmla="*/ 884 w 979"/>
                <a:gd name="T17" fmla="*/ 86 h 667"/>
                <a:gd name="T18" fmla="*/ 915 w 979"/>
                <a:gd name="T19" fmla="*/ 77 h 667"/>
                <a:gd name="T20" fmla="*/ 979 w 979"/>
                <a:gd name="T21" fmla="*/ 427 h 667"/>
                <a:gd name="T22" fmla="*/ 971 w 979"/>
                <a:gd name="T23" fmla="*/ 437 h 667"/>
                <a:gd name="T24" fmla="*/ 947 w 979"/>
                <a:gd name="T25" fmla="*/ 465 h 667"/>
                <a:gd name="T26" fmla="*/ 912 w 979"/>
                <a:gd name="T27" fmla="*/ 502 h 667"/>
                <a:gd name="T28" fmla="*/ 862 w 979"/>
                <a:gd name="T29" fmla="*/ 540 h 667"/>
                <a:gd name="T30" fmla="*/ 803 w 979"/>
                <a:gd name="T31" fmla="*/ 571 h 667"/>
                <a:gd name="T32" fmla="*/ 745 w 979"/>
                <a:gd name="T33" fmla="*/ 590 h 667"/>
                <a:gd name="T34" fmla="*/ 683 w 979"/>
                <a:gd name="T35" fmla="*/ 605 h 667"/>
                <a:gd name="T36" fmla="*/ 611 w 979"/>
                <a:gd name="T37" fmla="*/ 623 h 667"/>
                <a:gd name="T38" fmla="*/ 541 w 979"/>
                <a:gd name="T39" fmla="*/ 639 h 667"/>
                <a:gd name="T40" fmla="*/ 477 w 979"/>
                <a:gd name="T41" fmla="*/ 654 h 667"/>
                <a:gd name="T42" fmla="*/ 433 w 979"/>
                <a:gd name="T43" fmla="*/ 662 h 667"/>
                <a:gd name="T44" fmla="*/ 415 w 979"/>
                <a:gd name="T45" fmla="*/ 667 h 667"/>
                <a:gd name="T46" fmla="*/ 321 w 979"/>
                <a:gd name="T47" fmla="*/ 161 h 667"/>
                <a:gd name="T48" fmla="*/ 296 w 979"/>
                <a:gd name="T49" fmla="*/ 174 h 667"/>
                <a:gd name="T50" fmla="*/ 250 w 979"/>
                <a:gd name="T51" fmla="*/ 194 h 667"/>
                <a:gd name="T52" fmla="*/ 194 w 979"/>
                <a:gd name="T53" fmla="*/ 221 h 667"/>
                <a:gd name="T54" fmla="*/ 133 w 979"/>
                <a:gd name="T55" fmla="*/ 247 h 667"/>
                <a:gd name="T56" fmla="*/ 87 w 979"/>
                <a:gd name="T57" fmla="*/ 255 h 667"/>
                <a:gd name="T58" fmla="*/ 50 w 979"/>
                <a:gd name="T59" fmla="*/ 242 h 667"/>
                <a:gd name="T60" fmla="*/ 25 w 979"/>
                <a:gd name="T61" fmla="*/ 218 h 667"/>
                <a:gd name="T62" fmla="*/ 9 w 979"/>
                <a:gd name="T63" fmla="*/ 192 h 667"/>
                <a:gd name="T64" fmla="*/ 2 w 979"/>
                <a:gd name="T65" fmla="*/ 174 h 667"/>
                <a:gd name="T66" fmla="*/ 3 w 979"/>
                <a:gd name="T67" fmla="*/ 169 h 667"/>
                <a:gd name="T68" fmla="*/ 27 w 979"/>
                <a:gd name="T69" fmla="*/ 156 h 667"/>
                <a:gd name="T70" fmla="*/ 68 w 979"/>
                <a:gd name="T71" fmla="*/ 134 h 667"/>
                <a:gd name="T72" fmla="*/ 121 w 979"/>
                <a:gd name="T73" fmla="*/ 106 h 667"/>
                <a:gd name="T74" fmla="*/ 175 w 979"/>
                <a:gd name="T75" fmla="*/ 77 h 667"/>
                <a:gd name="T76" fmla="*/ 227 w 979"/>
                <a:gd name="T77" fmla="*/ 47 h 667"/>
                <a:gd name="T78" fmla="*/ 270 w 979"/>
                <a:gd name="T79" fmla="*/ 24 h 667"/>
                <a:gd name="T80" fmla="*/ 327 w 979"/>
                <a:gd name="T81" fmla="*/ 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9" h="667">
                  <a:moveTo>
                    <a:pt x="354" y="0"/>
                  </a:moveTo>
                  <a:lnTo>
                    <a:pt x="377" y="5"/>
                  </a:lnTo>
                  <a:lnTo>
                    <a:pt x="402" y="13"/>
                  </a:lnTo>
                  <a:lnTo>
                    <a:pt x="432" y="27"/>
                  </a:lnTo>
                  <a:lnTo>
                    <a:pt x="467" y="44"/>
                  </a:lnTo>
                  <a:lnTo>
                    <a:pt x="507" y="64"/>
                  </a:lnTo>
                  <a:lnTo>
                    <a:pt x="549" y="83"/>
                  </a:lnTo>
                  <a:lnTo>
                    <a:pt x="592" y="100"/>
                  </a:lnTo>
                  <a:lnTo>
                    <a:pt x="636" y="118"/>
                  </a:lnTo>
                  <a:lnTo>
                    <a:pt x="652" y="124"/>
                  </a:lnTo>
                  <a:lnTo>
                    <a:pt x="669" y="128"/>
                  </a:lnTo>
                  <a:lnTo>
                    <a:pt x="689" y="130"/>
                  </a:lnTo>
                  <a:lnTo>
                    <a:pt x="711" y="128"/>
                  </a:lnTo>
                  <a:lnTo>
                    <a:pt x="753" y="118"/>
                  </a:lnTo>
                  <a:lnTo>
                    <a:pt x="791" y="109"/>
                  </a:lnTo>
                  <a:lnTo>
                    <a:pt x="826" y="100"/>
                  </a:lnTo>
                  <a:lnTo>
                    <a:pt x="857" y="91"/>
                  </a:lnTo>
                  <a:lnTo>
                    <a:pt x="884" y="86"/>
                  </a:lnTo>
                  <a:lnTo>
                    <a:pt x="903" y="80"/>
                  </a:lnTo>
                  <a:lnTo>
                    <a:pt x="915" y="77"/>
                  </a:lnTo>
                  <a:lnTo>
                    <a:pt x="919" y="75"/>
                  </a:lnTo>
                  <a:lnTo>
                    <a:pt x="979" y="427"/>
                  </a:lnTo>
                  <a:lnTo>
                    <a:pt x="976" y="430"/>
                  </a:lnTo>
                  <a:lnTo>
                    <a:pt x="971" y="437"/>
                  </a:lnTo>
                  <a:lnTo>
                    <a:pt x="960" y="449"/>
                  </a:lnTo>
                  <a:lnTo>
                    <a:pt x="947" y="465"/>
                  </a:lnTo>
                  <a:lnTo>
                    <a:pt x="931" y="483"/>
                  </a:lnTo>
                  <a:lnTo>
                    <a:pt x="912" y="502"/>
                  </a:lnTo>
                  <a:lnTo>
                    <a:pt x="888" y="521"/>
                  </a:lnTo>
                  <a:lnTo>
                    <a:pt x="862" y="540"/>
                  </a:lnTo>
                  <a:lnTo>
                    <a:pt x="834" y="557"/>
                  </a:lnTo>
                  <a:lnTo>
                    <a:pt x="803" y="571"/>
                  </a:lnTo>
                  <a:lnTo>
                    <a:pt x="770" y="583"/>
                  </a:lnTo>
                  <a:lnTo>
                    <a:pt x="745" y="590"/>
                  </a:lnTo>
                  <a:lnTo>
                    <a:pt x="716" y="598"/>
                  </a:lnTo>
                  <a:lnTo>
                    <a:pt x="683" y="605"/>
                  </a:lnTo>
                  <a:lnTo>
                    <a:pt x="648" y="614"/>
                  </a:lnTo>
                  <a:lnTo>
                    <a:pt x="611" y="623"/>
                  </a:lnTo>
                  <a:lnTo>
                    <a:pt x="576" y="630"/>
                  </a:lnTo>
                  <a:lnTo>
                    <a:pt x="541" y="639"/>
                  </a:lnTo>
                  <a:lnTo>
                    <a:pt x="507" y="646"/>
                  </a:lnTo>
                  <a:lnTo>
                    <a:pt x="477" y="654"/>
                  </a:lnTo>
                  <a:lnTo>
                    <a:pt x="452" y="658"/>
                  </a:lnTo>
                  <a:lnTo>
                    <a:pt x="433" y="662"/>
                  </a:lnTo>
                  <a:lnTo>
                    <a:pt x="420" y="665"/>
                  </a:lnTo>
                  <a:lnTo>
                    <a:pt x="415" y="667"/>
                  </a:lnTo>
                  <a:lnTo>
                    <a:pt x="324" y="159"/>
                  </a:lnTo>
                  <a:lnTo>
                    <a:pt x="321" y="161"/>
                  </a:lnTo>
                  <a:lnTo>
                    <a:pt x="311" y="165"/>
                  </a:lnTo>
                  <a:lnTo>
                    <a:pt x="296" y="174"/>
                  </a:lnTo>
                  <a:lnTo>
                    <a:pt x="275" y="184"/>
                  </a:lnTo>
                  <a:lnTo>
                    <a:pt x="250" y="194"/>
                  </a:lnTo>
                  <a:lnTo>
                    <a:pt x="224" y="208"/>
                  </a:lnTo>
                  <a:lnTo>
                    <a:pt x="194" y="221"/>
                  </a:lnTo>
                  <a:lnTo>
                    <a:pt x="164" y="234"/>
                  </a:lnTo>
                  <a:lnTo>
                    <a:pt x="133" y="247"/>
                  </a:lnTo>
                  <a:lnTo>
                    <a:pt x="108" y="255"/>
                  </a:lnTo>
                  <a:lnTo>
                    <a:pt x="87" y="255"/>
                  </a:lnTo>
                  <a:lnTo>
                    <a:pt x="68" y="250"/>
                  </a:lnTo>
                  <a:lnTo>
                    <a:pt x="50" y="242"/>
                  </a:lnTo>
                  <a:lnTo>
                    <a:pt x="37" y="230"/>
                  </a:lnTo>
                  <a:lnTo>
                    <a:pt x="25" y="218"/>
                  </a:lnTo>
                  <a:lnTo>
                    <a:pt x="16" y="205"/>
                  </a:lnTo>
                  <a:lnTo>
                    <a:pt x="9" y="192"/>
                  </a:lnTo>
                  <a:lnTo>
                    <a:pt x="4" y="181"/>
                  </a:lnTo>
                  <a:lnTo>
                    <a:pt x="2" y="174"/>
                  </a:lnTo>
                  <a:lnTo>
                    <a:pt x="0" y="171"/>
                  </a:lnTo>
                  <a:lnTo>
                    <a:pt x="3" y="169"/>
                  </a:lnTo>
                  <a:lnTo>
                    <a:pt x="13" y="165"/>
                  </a:lnTo>
                  <a:lnTo>
                    <a:pt x="27" y="156"/>
                  </a:lnTo>
                  <a:lnTo>
                    <a:pt x="46" y="147"/>
                  </a:lnTo>
                  <a:lnTo>
                    <a:pt x="68" y="134"/>
                  </a:lnTo>
                  <a:lnTo>
                    <a:pt x="93" y="121"/>
                  </a:lnTo>
                  <a:lnTo>
                    <a:pt x="121" y="106"/>
                  </a:lnTo>
                  <a:lnTo>
                    <a:pt x="147" y="91"/>
                  </a:lnTo>
                  <a:lnTo>
                    <a:pt x="175" y="77"/>
                  </a:lnTo>
                  <a:lnTo>
                    <a:pt x="202" y="62"/>
                  </a:lnTo>
                  <a:lnTo>
                    <a:pt x="227" y="47"/>
                  </a:lnTo>
                  <a:lnTo>
                    <a:pt x="250" y="36"/>
                  </a:lnTo>
                  <a:lnTo>
                    <a:pt x="270" y="24"/>
                  </a:lnTo>
                  <a:lnTo>
                    <a:pt x="299" y="9"/>
                  </a:lnTo>
                  <a:lnTo>
                    <a:pt x="327" y="2"/>
                  </a:lnTo>
                  <a:lnTo>
                    <a:pt x="354"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19" name="Freeform 79"/>
            <p:cNvSpPr>
              <a:spLocks/>
            </p:cNvSpPr>
            <p:nvPr/>
          </p:nvSpPr>
          <p:spPr bwMode="auto">
            <a:xfrm>
              <a:off x="5674600" y="3654103"/>
              <a:ext cx="1209261" cy="900973"/>
            </a:xfrm>
            <a:custGeom>
              <a:avLst/>
              <a:gdLst>
                <a:gd name="T0" fmla="*/ 501 w 1012"/>
                <a:gd name="T1" fmla="*/ 0 h 754"/>
                <a:gd name="T2" fmla="*/ 979 w 1012"/>
                <a:gd name="T3" fmla="*/ 350 h 754"/>
                <a:gd name="T4" fmla="*/ 995 w 1012"/>
                <a:gd name="T5" fmla="*/ 365 h 754"/>
                <a:gd name="T6" fmla="*/ 1007 w 1012"/>
                <a:gd name="T7" fmla="*/ 384 h 754"/>
                <a:gd name="T8" fmla="*/ 1012 w 1012"/>
                <a:gd name="T9" fmla="*/ 406 h 754"/>
                <a:gd name="T10" fmla="*/ 1010 w 1012"/>
                <a:gd name="T11" fmla="*/ 428 h 754"/>
                <a:gd name="T12" fmla="*/ 1001 w 1012"/>
                <a:gd name="T13" fmla="*/ 449 h 754"/>
                <a:gd name="T14" fmla="*/ 994 w 1012"/>
                <a:gd name="T15" fmla="*/ 459 h 754"/>
                <a:gd name="T16" fmla="*/ 978 w 1012"/>
                <a:gd name="T17" fmla="*/ 473 h 754"/>
                <a:gd name="T18" fmla="*/ 960 w 1012"/>
                <a:gd name="T19" fmla="*/ 480 h 754"/>
                <a:gd name="T20" fmla="*/ 939 w 1012"/>
                <a:gd name="T21" fmla="*/ 483 h 754"/>
                <a:gd name="T22" fmla="*/ 920 w 1012"/>
                <a:gd name="T23" fmla="*/ 480 h 754"/>
                <a:gd name="T24" fmla="*/ 920 w 1012"/>
                <a:gd name="T25" fmla="*/ 480 h 754"/>
                <a:gd name="T26" fmla="*/ 938 w 1012"/>
                <a:gd name="T27" fmla="*/ 495 h 754"/>
                <a:gd name="T28" fmla="*/ 948 w 1012"/>
                <a:gd name="T29" fmla="*/ 514 h 754"/>
                <a:gd name="T30" fmla="*/ 954 w 1012"/>
                <a:gd name="T31" fmla="*/ 536 h 754"/>
                <a:gd name="T32" fmla="*/ 951 w 1012"/>
                <a:gd name="T33" fmla="*/ 558 h 754"/>
                <a:gd name="T34" fmla="*/ 942 w 1012"/>
                <a:gd name="T35" fmla="*/ 579 h 754"/>
                <a:gd name="T36" fmla="*/ 939 w 1012"/>
                <a:gd name="T37" fmla="*/ 583 h 754"/>
                <a:gd name="T38" fmla="*/ 935 w 1012"/>
                <a:gd name="T39" fmla="*/ 589 h 754"/>
                <a:gd name="T40" fmla="*/ 920 w 1012"/>
                <a:gd name="T41" fmla="*/ 601 h 754"/>
                <a:gd name="T42" fmla="*/ 901 w 1012"/>
                <a:gd name="T43" fmla="*/ 609 h 754"/>
                <a:gd name="T44" fmla="*/ 882 w 1012"/>
                <a:gd name="T45" fmla="*/ 612 h 754"/>
                <a:gd name="T46" fmla="*/ 863 w 1012"/>
                <a:gd name="T47" fmla="*/ 609 h 754"/>
                <a:gd name="T48" fmla="*/ 844 w 1012"/>
                <a:gd name="T49" fmla="*/ 601 h 754"/>
                <a:gd name="T50" fmla="*/ 801 w 1012"/>
                <a:gd name="T51" fmla="*/ 574 h 754"/>
                <a:gd name="T52" fmla="*/ 814 w 1012"/>
                <a:gd name="T53" fmla="*/ 590 h 754"/>
                <a:gd name="T54" fmla="*/ 823 w 1012"/>
                <a:gd name="T55" fmla="*/ 608 h 754"/>
                <a:gd name="T56" fmla="*/ 826 w 1012"/>
                <a:gd name="T57" fmla="*/ 627 h 754"/>
                <a:gd name="T58" fmla="*/ 823 w 1012"/>
                <a:gd name="T59" fmla="*/ 648 h 754"/>
                <a:gd name="T60" fmla="*/ 814 w 1012"/>
                <a:gd name="T61" fmla="*/ 667 h 754"/>
                <a:gd name="T62" fmla="*/ 811 w 1012"/>
                <a:gd name="T63" fmla="*/ 671 h 754"/>
                <a:gd name="T64" fmla="*/ 807 w 1012"/>
                <a:gd name="T65" fmla="*/ 676 h 754"/>
                <a:gd name="T66" fmla="*/ 792 w 1012"/>
                <a:gd name="T67" fmla="*/ 689 h 754"/>
                <a:gd name="T68" fmla="*/ 773 w 1012"/>
                <a:gd name="T69" fmla="*/ 698 h 754"/>
                <a:gd name="T70" fmla="*/ 754 w 1012"/>
                <a:gd name="T71" fmla="*/ 699 h 754"/>
                <a:gd name="T72" fmla="*/ 735 w 1012"/>
                <a:gd name="T73" fmla="*/ 696 h 754"/>
                <a:gd name="T74" fmla="*/ 716 w 1012"/>
                <a:gd name="T75" fmla="*/ 689 h 754"/>
                <a:gd name="T76" fmla="*/ 642 w 1012"/>
                <a:gd name="T77" fmla="*/ 643 h 754"/>
                <a:gd name="T78" fmla="*/ 651 w 1012"/>
                <a:gd name="T79" fmla="*/ 661 h 754"/>
                <a:gd name="T80" fmla="*/ 654 w 1012"/>
                <a:gd name="T81" fmla="*/ 682 h 754"/>
                <a:gd name="T82" fmla="*/ 651 w 1012"/>
                <a:gd name="T83" fmla="*/ 702 h 754"/>
                <a:gd name="T84" fmla="*/ 643 w 1012"/>
                <a:gd name="T85" fmla="*/ 721 h 754"/>
                <a:gd name="T86" fmla="*/ 635 w 1012"/>
                <a:gd name="T87" fmla="*/ 730 h 754"/>
                <a:gd name="T88" fmla="*/ 620 w 1012"/>
                <a:gd name="T89" fmla="*/ 743 h 754"/>
                <a:gd name="T90" fmla="*/ 602 w 1012"/>
                <a:gd name="T91" fmla="*/ 751 h 754"/>
                <a:gd name="T92" fmla="*/ 582 w 1012"/>
                <a:gd name="T93" fmla="*/ 754 h 754"/>
                <a:gd name="T94" fmla="*/ 562 w 1012"/>
                <a:gd name="T95" fmla="*/ 751 h 754"/>
                <a:gd name="T96" fmla="*/ 543 w 1012"/>
                <a:gd name="T97" fmla="*/ 742 h 754"/>
                <a:gd name="T98" fmla="*/ 0 w 1012"/>
                <a:gd name="T99" fmla="*/ 405 h 754"/>
                <a:gd name="T100" fmla="*/ 341 w 1012"/>
                <a:gd name="T101" fmla="*/ 141 h 754"/>
                <a:gd name="T102" fmla="*/ 334 w 1012"/>
                <a:gd name="T103" fmla="*/ 105 h 754"/>
                <a:gd name="T104" fmla="*/ 501 w 1012"/>
                <a:gd name="T10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2" h="754">
                  <a:moveTo>
                    <a:pt x="501" y="0"/>
                  </a:moveTo>
                  <a:lnTo>
                    <a:pt x="979" y="350"/>
                  </a:lnTo>
                  <a:lnTo>
                    <a:pt x="995" y="365"/>
                  </a:lnTo>
                  <a:lnTo>
                    <a:pt x="1007" y="384"/>
                  </a:lnTo>
                  <a:lnTo>
                    <a:pt x="1012" y="406"/>
                  </a:lnTo>
                  <a:lnTo>
                    <a:pt x="1010" y="428"/>
                  </a:lnTo>
                  <a:lnTo>
                    <a:pt x="1001" y="449"/>
                  </a:lnTo>
                  <a:lnTo>
                    <a:pt x="994" y="459"/>
                  </a:lnTo>
                  <a:lnTo>
                    <a:pt x="978" y="473"/>
                  </a:lnTo>
                  <a:lnTo>
                    <a:pt x="960" y="480"/>
                  </a:lnTo>
                  <a:lnTo>
                    <a:pt x="939" y="483"/>
                  </a:lnTo>
                  <a:lnTo>
                    <a:pt x="920" y="480"/>
                  </a:lnTo>
                  <a:lnTo>
                    <a:pt x="920" y="480"/>
                  </a:lnTo>
                  <a:lnTo>
                    <a:pt x="938" y="495"/>
                  </a:lnTo>
                  <a:lnTo>
                    <a:pt x="948" y="514"/>
                  </a:lnTo>
                  <a:lnTo>
                    <a:pt x="954" y="536"/>
                  </a:lnTo>
                  <a:lnTo>
                    <a:pt x="951" y="558"/>
                  </a:lnTo>
                  <a:lnTo>
                    <a:pt x="942" y="579"/>
                  </a:lnTo>
                  <a:lnTo>
                    <a:pt x="939" y="583"/>
                  </a:lnTo>
                  <a:lnTo>
                    <a:pt x="935" y="589"/>
                  </a:lnTo>
                  <a:lnTo>
                    <a:pt x="920" y="601"/>
                  </a:lnTo>
                  <a:lnTo>
                    <a:pt x="901" y="609"/>
                  </a:lnTo>
                  <a:lnTo>
                    <a:pt x="882" y="612"/>
                  </a:lnTo>
                  <a:lnTo>
                    <a:pt x="863" y="609"/>
                  </a:lnTo>
                  <a:lnTo>
                    <a:pt x="844" y="601"/>
                  </a:lnTo>
                  <a:lnTo>
                    <a:pt x="801" y="574"/>
                  </a:lnTo>
                  <a:lnTo>
                    <a:pt x="814" y="590"/>
                  </a:lnTo>
                  <a:lnTo>
                    <a:pt x="823" y="608"/>
                  </a:lnTo>
                  <a:lnTo>
                    <a:pt x="826" y="627"/>
                  </a:lnTo>
                  <a:lnTo>
                    <a:pt x="823" y="648"/>
                  </a:lnTo>
                  <a:lnTo>
                    <a:pt x="814" y="667"/>
                  </a:lnTo>
                  <a:lnTo>
                    <a:pt x="811" y="671"/>
                  </a:lnTo>
                  <a:lnTo>
                    <a:pt x="807" y="676"/>
                  </a:lnTo>
                  <a:lnTo>
                    <a:pt x="792" y="689"/>
                  </a:lnTo>
                  <a:lnTo>
                    <a:pt x="773" y="698"/>
                  </a:lnTo>
                  <a:lnTo>
                    <a:pt x="754" y="699"/>
                  </a:lnTo>
                  <a:lnTo>
                    <a:pt x="735" y="696"/>
                  </a:lnTo>
                  <a:lnTo>
                    <a:pt x="716" y="689"/>
                  </a:lnTo>
                  <a:lnTo>
                    <a:pt x="642" y="643"/>
                  </a:lnTo>
                  <a:lnTo>
                    <a:pt x="651" y="661"/>
                  </a:lnTo>
                  <a:lnTo>
                    <a:pt x="654" y="682"/>
                  </a:lnTo>
                  <a:lnTo>
                    <a:pt x="651" y="702"/>
                  </a:lnTo>
                  <a:lnTo>
                    <a:pt x="643" y="721"/>
                  </a:lnTo>
                  <a:lnTo>
                    <a:pt x="635" y="730"/>
                  </a:lnTo>
                  <a:lnTo>
                    <a:pt x="620" y="743"/>
                  </a:lnTo>
                  <a:lnTo>
                    <a:pt x="602" y="751"/>
                  </a:lnTo>
                  <a:lnTo>
                    <a:pt x="582" y="754"/>
                  </a:lnTo>
                  <a:lnTo>
                    <a:pt x="562" y="751"/>
                  </a:lnTo>
                  <a:lnTo>
                    <a:pt x="543" y="742"/>
                  </a:lnTo>
                  <a:lnTo>
                    <a:pt x="0" y="405"/>
                  </a:lnTo>
                  <a:lnTo>
                    <a:pt x="341" y="141"/>
                  </a:lnTo>
                  <a:lnTo>
                    <a:pt x="334" y="105"/>
                  </a:lnTo>
                  <a:lnTo>
                    <a:pt x="501" y="0"/>
                  </a:lnTo>
                  <a:close/>
                </a:path>
              </a:pathLst>
            </a:custGeom>
            <a:solidFill>
              <a:srgbClr val="CD9F5E"/>
            </a:solidFill>
            <a:ln w="0">
              <a:solidFill>
                <a:srgbClr val="CD9F5E"/>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0" name="Freeform 80"/>
            <p:cNvSpPr>
              <a:spLocks/>
            </p:cNvSpPr>
            <p:nvPr/>
          </p:nvSpPr>
          <p:spPr bwMode="auto">
            <a:xfrm>
              <a:off x="6886251" y="3482035"/>
              <a:ext cx="449290" cy="683496"/>
            </a:xfrm>
            <a:custGeom>
              <a:avLst/>
              <a:gdLst>
                <a:gd name="T0" fmla="*/ 217 w 377"/>
                <a:gd name="T1" fmla="*/ 0 h 572"/>
                <a:gd name="T2" fmla="*/ 377 w 377"/>
                <a:gd name="T3" fmla="*/ 503 h 572"/>
                <a:gd name="T4" fmla="*/ 161 w 377"/>
                <a:gd name="T5" fmla="*/ 572 h 572"/>
                <a:gd name="T6" fmla="*/ 0 w 377"/>
                <a:gd name="T7" fmla="*/ 69 h 572"/>
                <a:gd name="T8" fmla="*/ 217 w 377"/>
                <a:gd name="T9" fmla="*/ 0 h 572"/>
              </a:gdLst>
              <a:ahLst/>
              <a:cxnLst>
                <a:cxn ang="0">
                  <a:pos x="T0" y="T1"/>
                </a:cxn>
                <a:cxn ang="0">
                  <a:pos x="T2" y="T3"/>
                </a:cxn>
                <a:cxn ang="0">
                  <a:pos x="T4" y="T5"/>
                </a:cxn>
                <a:cxn ang="0">
                  <a:pos x="T6" y="T7"/>
                </a:cxn>
                <a:cxn ang="0">
                  <a:pos x="T8" y="T9"/>
                </a:cxn>
              </a:cxnLst>
              <a:rect l="0" t="0" r="r" b="b"/>
              <a:pathLst>
                <a:path w="377" h="572">
                  <a:moveTo>
                    <a:pt x="217" y="0"/>
                  </a:moveTo>
                  <a:lnTo>
                    <a:pt x="377" y="503"/>
                  </a:lnTo>
                  <a:lnTo>
                    <a:pt x="161" y="572"/>
                  </a:lnTo>
                  <a:lnTo>
                    <a:pt x="0" y="69"/>
                  </a:lnTo>
                  <a:lnTo>
                    <a:pt x="217" y="0"/>
                  </a:lnTo>
                  <a:close/>
                </a:path>
              </a:pathLst>
            </a:custGeom>
            <a:solidFill>
              <a:srgbClr val="857E79"/>
            </a:solidFill>
            <a:ln w="0">
              <a:solidFill>
                <a:srgbClr val="857E79"/>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1" name="Freeform 81"/>
            <p:cNvSpPr>
              <a:spLocks/>
            </p:cNvSpPr>
            <p:nvPr/>
          </p:nvSpPr>
          <p:spPr bwMode="auto">
            <a:xfrm>
              <a:off x="7110896" y="3916986"/>
              <a:ext cx="102764" cy="105153"/>
            </a:xfrm>
            <a:custGeom>
              <a:avLst/>
              <a:gdLst>
                <a:gd name="T0" fmla="*/ 47 w 86"/>
                <a:gd name="T1" fmla="*/ 0 h 87"/>
                <a:gd name="T2" fmla="*/ 63 w 86"/>
                <a:gd name="T3" fmla="*/ 4 h 87"/>
                <a:gd name="T4" fmla="*/ 76 w 86"/>
                <a:gd name="T5" fmla="*/ 15 h 87"/>
                <a:gd name="T6" fmla="*/ 85 w 86"/>
                <a:gd name="T7" fmla="*/ 31 h 87"/>
                <a:gd name="T8" fmla="*/ 86 w 86"/>
                <a:gd name="T9" fmla="*/ 47 h 87"/>
                <a:gd name="T10" fmla="*/ 82 w 86"/>
                <a:gd name="T11" fmla="*/ 63 h 87"/>
                <a:gd name="T12" fmla="*/ 72 w 86"/>
                <a:gd name="T13" fmla="*/ 76 h 87"/>
                <a:gd name="T14" fmla="*/ 57 w 86"/>
                <a:gd name="T15" fmla="*/ 85 h 87"/>
                <a:gd name="T16" fmla="*/ 39 w 86"/>
                <a:gd name="T17" fmla="*/ 87 h 87"/>
                <a:gd name="T18" fmla="*/ 23 w 86"/>
                <a:gd name="T19" fmla="*/ 82 h 87"/>
                <a:gd name="T20" fmla="*/ 10 w 86"/>
                <a:gd name="T21" fmla="*/ 72 h 87"/>
                <a:gd name="T22" fmla="*/ 2 w 86"/>
                <a:gd name="T23" fmla="*/ 57 h 87"/>
                <a:gd name="T24" fmla="*/ 0 w 86"/>
                <a:gd name="T25" fmla="*/ 40 h 87"/>
                <a:gd name="T26" fmla="*/ 4 w 86"/>
                <a:gd name="T27" fmla="*/ 23 h 87"/>
                <a:gd name="T28" fmla="*/ 14 w 86"/>
                <a:gd name="T29" fmla="*/ 10 h 87"/>
                <a:gd name="T30" fmla="*/ 30 w 86"/>
                <a:gd name="T31" fmla="*/ 3 h 87"/>
                <a:gd name="T32" fmla="*/ 47 w 86"/>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7">
                  <a:moveTo>
                    <a:pt x="47" y="0"/>
                  </a:moveTo>
                  <a:lnTo>
                    <a:pt x="63" y="4"/>
                  </a:lnTo>
                  <a:lnTo>
                    <a:pt x="76" y="15"/>
                  </a:lnTo>
                  <a:lnTo>
                    <a:pt x="85" y="31"/>
                  </a:lnTo>
                  <a:lnTo>
                    <a:pt x="86" y="47"/>
                  </a:lnTo>
                  <a:lnTo>
                    <a:pt x="82" y="63"/>
                  </a:lnTo>
                  <a:lnTo>
                    <a:pt x="72" y="76"/>
                  </a:lnTo>
                  <a:lnTo>
                    <a:pt x="57" y="85"/>
                  </a:lnTo>
                  <a:lnTo>
                    <a:pt x="39" y="87"/>
                  </a:lnTo>
                  <a:lnTo>
                    <a:pt x="23" y="82"/>
                  </a:lnTo>
                  <a:lnTo>
                    <a:pt x="10" y="72"/>
                  </a:lnTo>
                  <a:lnTo>
                    <a:pt x="2" y="57"/>
                  </a:lnTo>
                  <a:lnTo>
                    <a:pt x="0" y="40"/>
                  </a:lnTo>
                  <a:lnTo>
                    <a:pt x="4" y="23"/>
                  </a:lnTo>
                  <a:lnTo>
                    <a:pt x="14" y="10"/>
                  </a:lnTo>
                  <a:lnTo>
                    <a:pt x="30" y="3"/>
                  </a:lnTo>
                  <a:lnTo>
                    <a:pt x="4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2" name="Freeform 82"/>
            <p:cNvSpPr>
              <a:spLocks/>
            </p:cNvSpPr>
            <p:nvPr/>
          </p:nvSpPr>
          <p:spPr bwMode="auto">
            <a:xfrm>
              <a:off x="5997228" y="3819003"/>
              <a:ext cx="886632" cy="736073"/>
            </a:xfrm>
            <a:custGeom>
              <a:avLst/>
              <a:gdLst>
                <a:gd name="T0" fmla="*/ 417 w 741"/>
                <a:gd name="T1" fmla="*/ 0 h 617"/>
                <a:gd name="T2" fmla="*/ 708 w 741"/>
                <a:gd name="T3" fmla="*/ 213 h 617"/>
                <a:gd name="T4" fmla="*/ 724 w 741"/>
                <a:gd name="T5" fmla="*/ 228 h 617"/>
                <a:gd name="T6" fmla="*/ 736 w 741"/>
                <a:gd name="T7" fmla="*/ 247 h 617"/>
                <a:gd name="T8" fmla="*/ 741 w 741"/>
                <a:gd name="T9" fmla="*/ 269 h 617"/>
                <a:gd name="T10" fmla="*/ 739 w 741"/>
                <a:gd name="T11" fmla="*/ 291 h 617"/>
                <a:gd name="T12" fmla="*/ 730 w 741"/>
                <a:gd name="T13" fmla="*/ 312 h 617"/>
                <a:gd name="T14" fmla="*/ 723 w 741"/>
                <a:gd name="T15" fmla="*/ 322 h 617"/>
                <a:gd name="T16" fmla="*/ 707 w 741"/>
                <a:gd name="T17" fmla="*/ 336 h 617"/>
                <a:gd name="T18" fmla="*/ 689 w 741"/>
                <a:gd name="T19" fmla="*/ 343 h 617"/>
                <a:gd name="T20" fmla="*/ 668 w 741"/>
                <a:gd name="T21" fmla="*/ 346 h 617"/>
                <a:gd name="T22" fmla="*/ 649 w 741"/>
                <a:gd name="T23" fmla="*/ 343 h 617"/>
                <a:gd name="T24" fmla="*/ 649 w 741"/>
                <a:gd name="T25" fmla="*/ 343 h 617"/>
                <a:gd name="T26" fmla="*/ 667 w 741"/>
                <a:gd name="T27" fmla="*/ 358 h 617"/>
                <a:gd name="T28" fmla="*/ 677 w 741"/>
                <a:gd name="T29" fmla="*/ 377 h 617"/>
                <a:gd name="T30" fmla="*/ 683 w 741"/>
                <a:gd name="T31" fmla="*/ 399 h 617"/>
                <a:gd name="T32" fmla="*/ 680 w 741"/>
                <a:gd name="T33" fmla="*/ 421 h 617"/>
                <a:gd name="T34" fmla="*/ 671 w 741"/>
                <a:gd name="T35" fmla="*/ 442 h 617"/>
                <a:gd name="T36" fmla="*/ 668 w 741"/>
                <a:gd name="T37" fmla="*/ 446 h 617"/>
                <a:gd name="T38" fmla="*/ 664 w 741"/>
                <a:gd name="T39" fmla="*/ 452 h 617"/>
                <a:gd name="T40" fmla="*/ 649 w 741"/>
                <a:gd name="T41" fmla="*/ 464 h 617"/>
                <a:gd name="T42" fmla="*/ 630 w 741"/>
                <a:gd name="T43" fmla="*/ 472 h 617"/>
                <a:gd name="T44" fmla="*/ 611 w 741"/>
                <a:gd name="T45" fmla="*/ 475 h 617"/>
                <a:gd name="T46" fmla="*/ 592 w 741"/>
                <a:gd name="T47" fmla="*/ 472 h 617"/>
                <a:gd name="T48" fmla="*/ 573 w 741"/>
                <a:gd name="T49" fmla="*/ 464 h 617"/>
                <a:gd name="T50" fmla="*/ 530 w 741"/>
                <a:gd name="T51" fmla="*/ 437 h 617"/>
                <a:gd name="T52" fmla="*/ 543 w 741"/>
                <a:gd name="T53" fmla="*/ 453 h 617"/>
                <a:gd name="T54" fmla="*/ 552 w 741"/>
                <a:gd name="T55" fmla="*/ 471 h 617"/>
                <a:gd name="T56" fmla="*/ 555 w 741"/>
                <a:gd name="T57" fmla="*/ 490 h 617"/>
                <a:gd name="T58" fmla="*/ 552 w 741"/>
                <a:gd name="T59" fmla="*/ 511 h 617"/>
                <a:gd name="T60" fmla="*/ 543 w 741"/>
                <a:gd name="T61" fmla="*/ 530 h 617"/>
                <a:gd name="T62" fmla="*/ 540 w 741"/>
                <a:gd name="T63" fmla="*/ 534 h 617"/>
                <a:gd name="T64" fmla="*/ 536 w 741"/>
                <a:gd name="T65" fmla="*/ 539 h 617"/>
                <a:gd name="T66" fmla="*/ 521 w 741"/>
                <a:gd name="T67" fmla="*/ 552 h 617"/>
                <a:gd name="T68" fmla="*/ 502 w 741"/>
                <a:gd name="T69" fmla="*/ 561 h 617"/>
                <a:gd name="T70" fmla="*/ 483 w 741"/>
                <a:gd name="T71" fmla="*/ 562 h 617"/>
                <a:gd name="T72" fmla="*/ 464 w 741"/>
                <a:gd name="T73" fmla="*/ 559 h 617"/>
                <a:gd name="T74" fmla="*/ 445 w 741"/>
                <a:gd name="T75" fmla="*/ 552 h 617"/>
                <a:gd name="T76" fmla="*/ 371 w 741"/>
                <a:gd name="T77" fmla="*/ 506 h 617"/>
                <a:gd name="T78" fmla="*/ 380 w 741"/>
                <a:gd name="T79" fmla="*/ 524 h 617"/>
                <a:gd name="T80" fmla="*/ 383 w 741"/>
                <a:gd name="T81" fmla="*/ 545 h 617"/>
                <a:gd name="T82" fmla="*/ 380 w 741"/>
                <a:gd name="T83" fmla="*/ 565 h 617"/>
                <a:gd name="T84" fmla="*/ 372 w 741"/>
                <a:gd name="T85" fmla="*/ 584 h 617"/>
                <a:gd name="T86" fmla="*/ 364 w 741"/>
                <a:gd name="T87" fmla="*/ 593 h 617"/>
                <a:gd name="T88" fmla="*/ 349 w 741"/>
                <a:gd name="T89" fmla="*/ 606 h 617"/>
                <a:gd name="T90" fmla="*/ 331 w 741"/>
                <a:gd name="T91" fmla="*/ 614 h 617"/>
                <a:gd name="T92" fmla="*/ 311 w 741"/>
                <a:gd name="T93" fmla="*/ 617 h 617"/>
                <a:gd name="T94" fmla="*/ 291 w 741"/>
                <a:gd name="T95" fmla="*/ 614 h 617"/>
                <a:gd name="T96" fmla="*/ 272 w 741"/>
                <a:gd name="T97" fmla="*/ 605 h 617"/>
                <a:gd name="T98" fmla="*/ 0 w 741"/>
                <a:gd name="T99" fmla="*/ 437 h 617"/>
                <a:gd name="T100" fmla="*/ 417 w 741"/>
                <a:gd name="T101"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1" h="617">
                  <a:moveTo>
                    <a:pt x="417" y="0"/>
                  </a:moveTo>
                  <a:lnTo>
                    <a:pt x="708" y="213"/>
                  </a:lnTo>
                  <a:lnTo>
                    <a:pt x="724" y="228"/>
                  </a:lnTo>
                  <a:lnTo>
                    <a:pt x="736" y="247"/>
                  </a:lnTo>
                  <a:lnTo>
                    <a:pt x="741" y="269"/>
                  </a:lnTo>
                  <a:lnTo>
                    <a:pt x="739" y="291"/>
                  </a:lnTo>
                  <a:lnTo>
                    <a:pt x="730" y="312"/>
                  </a:lnTo>
                  <a:lnTo>
                    <a:pt x="723" y="322"/>
                  </a:lnTo>
                  <a:lnTo>
                    <a:pt x="707" y="336"/>
                  </a:lnTo>
                  <a:lnTo>
                    <a:pt x="689" y="343"/>
                  </a:lnTo>
                  <a:lnTo>
                    <a:pt x="668" y="346"/>
                  </a:lnTo>
                  <a:lnTo>
                    <a:pt x="649" y="343"/>
                  </a:lnTo>
                  <a:lnTo>
                    <a:pt x="649" y="343"/>
                  </a:lnTo>
                  <a:lnTo>
                    <a:pt x="667" y="358"/>
                  </a:lnTo>
                  <a:lnTo>
                    <a:pt x="677" y="377"/>
                  </a:lnTo>
                  <a:lnTo>
                    <a:pt x="683" y="399"/>
                  </a:lnTo>
                  <a:lnTo>
                    <a:pt x="680" y="421"/>
                  </a:lnTo>
                  <a:lnTo>
                    <a:pt x="671" y="442"/>
                  </a:lnTo>
                  <a:lnTo>
                    <a:pt x="668" y="446"/>
                  </a:lnTo>
                  <a:lnTo>
                    <a:pt x="664" y="452"/>
                  </a:lnTo>
                  <a:lnTo>
                    <a:pt x="649" y="464"/>
                  </a:lnTo>
                  <a:lnTo>
                    <a:pt x="630" y="472"/>
                  </a:lnTo>
                  <a:lnTo>
                    <a:pt x="611" y="475"/>
                  </a:lnTo>
                  <a:lnTo>
                    <a:pt x="592" y="472"/>
                  </a:lnTo>
                  <a:lnTo>
                    <a:pt x="573" y="464"/>
                  </a:lnTo>
                  <a:lnTo>
                    <a:pt x="530" y="437"/>
                  </a:lnTo>
                  <a:lnTo>
                    <a:pt x="543" y="453"/>
                  </a:lnTo>
                  <a:lnTo>
                    <a:pt x="552" y="471"/>
                  </a:lnTo>
                  <a:lnTo>
                    <a:pt x="555" y="490"/>
                  </a:lnTo>
                  <a:lnTo>
                    <a:pt x="552" y="511"/>
                  </a:lnTo>
                  <a:lnTo>
                    <a:pt x="543" y="530"/>
                  </a:lnTo>
                  <a:lnTo>
                    <a:pt x="540" y="534"/>
                  </a:lnTo>
                  <a:lnTo>
                    <a:pt x="536" y="539"/>
                  </a:lnTo>
                  <a:lnTo>
                    <a:pt x="521" y="552"/>
                  </a:lnTo>
                  <a:lnTo>
                    <a:pt x="502" y="561"/>
                  </a:lnTo>
                  <a:lnTo>
                    <a:pt x="483" y="562"/>
                  </a:lnTo>
                  <a:lnTo>
                    <a:pt x="464" y="559"/>
                  </a:lnTo>
                  <a:lnTo>
                    <a:pt x="445" y="552"/>
                  </a:lnTo>
                  <a:lnTo>
                    <a:pt x="371" y="506"/>
                  </a:lnTo>
                  <a:lnTo>
                    <a:pt x="380" y="524"/>
                  </a:lnTo>
                  <a:lnTo>
                    <a:pt x="383" y="545"/>
                  </a:lnTo>
                  <a:lnTo>
                    <a:pt x="380" y="565"/>
                  </a:lnTo>
                  <a:lnTo>
                    <a:pt x="372" y="584"/>
                  </a:lnTo>
                  <a:lnTo>
                    <a:pt x="364" y="593"/>
                  </a:lnTo>
                  <a:lnTo>
                    <a:pt x="349" y="606"/>
                  </a:lnTo>
                  <a:lnTo>
                    <a:pt x="331" y="614"/>
                  </a:lnTo>
                  <a:lnTo>
                    <a:pt x="311" y="617"/>
                  </a:lnTo>
                  <a:lnTo>
                    <a:pt x="291" y="614"/>
                  </a:lnTo>
                  <a:lnTo>
                    <a:pt x="272" y="605"/>
                  </a:lnTo>
                  <a:lnTo>
                    <a:pt x="0" y="437"/>
                  </a:lnTo>
                  <a:lnTo>
                    <a:pt x="417" y="0"/>
                  </a:lnTo>
                  <a:close/>
                </a:path>
              </a:pathLst>
            </a:custGeom>
            <a:solidFill>
              <a:srgbClr val="BF8848"/>
            </a:solidFill>
            <a:ln w="0">
              <a:solidFill>
                <a:srgbClr val="BF8848"/>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3" name="Freeform 83"/>
            <p:cNvSpPr>
              <a:spLocks/>
            </p:cNvSpPr>
            <p:nvPr/>
          </p:nvSpPr>
          <p:spPr bwMode="auto">
            <a:xfrm>
              <a:off x="5851449" y="4043648"/>
              <a:ext cx="212697" cy="394325"/>
            </a:xfrm>
            <a:custGeom>
              <a:avLst/>
              <a:gdLst>
                <a:gd name="T0" fmla="*/ 99 w 178"/>
                <a:gd name="T1" fmla="*/ 0 h 330"/>
                <a:gd name="T2" fmla="*/ 121 w 178"/>
                <a:gd name="T3" fmla="*/ 2 h 330"/>
                <a:gd name="T4" fmla="*/ 143 w 178"/>
                <a:gd name="T5" fmla="*/ 9 h 330"/>
                <a:gd name="T6" fmla="*/ 159 w 178"/>
                <a:gd name="T7" fmla="*/ 24 h 330"/>
                <a:gd name="T8" fmla="*/ 171 w 178"/>
                <a:gd name="T9" fmla="*/ 42 h 330"/>
                <a:gd name="T10" fmla="*/ 178 w 178"/>
                <a:gd name="T11" fmla="*/ 64 h 330"/>
                <a:gd name="T12" fmla="*/ 177 w 178"/>
                <a:gd name="T13" fmla="*/ 86 h 330"/>
                <a:gd name="T14" fmla="*/ 141 w 178"/>
                <a:gd name="T15" fmla="*/ 274 h 330"/>
                <a:gd name="T16" fmla="*/ 133 w 178"/>
                <a:gd name="T17" fmla="*/ 295 h 330"/>
                <a:gd name="T18" fmla="*/ 119 w 178"/>
                <a:gd name="T19" fmla="*/ 312 h 330"/>
                <a:gd name="T20" fmla="*/ 100 w 178"/>
                <a:gd name="T21" fmla="*/ 324 h 330"/>
                <a:gd name="T22" fmla="*/ 80 w 178"/>
                <a:gd name="T23" fmla="*/ 330 h 330"/>
                <a:gd name="T24" fmla="*/ 56 w 178"/>
                <a:gd name="T25" fmla="*/ 330 h 330"/>
                <a:gd name="T26" fmla="*/ 50 w 178"/>
                <a:gd name="T27" fmla="*/ 327 h 330"/>
                <a:gd name="T28" fmla="*/ 44 w 178"/>
                <a:gd name="T29" fmla="*/ 326 h 330"/>
                <a:gd name="T30" fmla="*/ 28 w 178"/>
                <a:gd name="T31" fmla="*/ 315 h 330"/>
                <a:gd name="T32" fmla="*/ 13 w 178"/>
                <a:gd name="T33" fmla="*/ 302 h 330"/>
                <a:gd name="T34" fmla="*/ 4 w 178"/>
                <a:gd name="T35" fmla="*/ 284 h 330"/>
                <a:gd name="T36" fmla="*/ 0 w 178"/>
                <a:gd name="T37" fmla="*/ 265 h 330"/>
                <a:gd name="T38" fmla="*/ 2 w 178"/>
                <a:gd name="T39" fmla="*/ 245 h 330"/>
                <a:gd name="T40" fmla="*/ 35 w 178"/>
                <a:gd name="T41" fmla="*/ 56 h 330"/>
                <a:gd name="T42" fmla="*/ 44 w 178"/>
                <a:gd name="T43" fmla="*/ 36 h 330"/>
                <a:gd name="T44" fmla="*/ 59 w 178"/>
                <a:gd name="T45" fmla="*/ 18 h 330"/>
                <a:gd name="T46" fmla="*/ 77 w 178"/>
                <a:gd name="T47" fmla="*/ 6 h 330"/>
                <a:gd name="T48" fmla="*/ 99 w 178"/>
                <a:gd name="T4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30">
                  <a:moveTo>
                    <a:pt x="99" y="0"/>
                  </a:moveTo>
                  <a:lnTo>
                    <a:pt x="121" y="2"/>
                  </a:lnTo>
                  <a:lnTo>
                    <a:pt x="143" y="9"/>
                  </a:lnTo>
                  <a:lnTo>
                    <a:pt x="159" y="24"/>
                  </a:lnTo>
                  <a:lnTo>
                    <a:pt x="171" y="42"/>
                  </a:lnTo>
                  <a:lnTo>
                    <a:pt x="178" y="64"/>
                  </a:lnTo>
                  <a:lnTo>
                    <a:pt x="177" y="86"/>
                  </a:lnTo>
                  <a:lnTo>
                    <a:pt x="141" y="274"/>
                  </a:lnTo>
                  <a:lnTo>
                    <a:pt x="133" y="295"/>
                  </a:lnTo>
                  <a:lnTo>
                    <a:pt x="119" y="312"/>
                  </a:lnTo>
                  <a:lnTo>
                    <a:pt x="100" y="324"/>
                  </a:lnTo>
                  <a:lnTo>
                    <a:pt x="80" y="330"/>
                  </a:lnTo>
                  <a:lnTo>
                    <a:pt x="56" y="330"/>
                  </a:lnTo>
                  <a:lnTo>
                    <a:pt x="50" y="327"/>
                  </a:lnTo>
                  <a:lnTo>
                    <a:pt x="44" y="326"/>
                  </a:lnTo>
                  <a:lnTo>
                    <a:pt x="28" y="315"/>
                  </a:lnTo>
                  <a:lnTo>
                    <a:pt x="13" y="302"/>
                  </a:lnTo>
                  <a:lnTo>
                    <a:pt x="4" y="284"/>
                  </a:lnTo>
                  <a:lnTo>
                    <a:pt x="0" y="265"/>
                  </a:lnTo>
                  <a:lnTo>
                    <a:pt x="2" y="245"/>
                  </a:lnTo>
                  <a:lnTo>
                    <a:pt x="35" y="56"/>
                  </a:lnTo>
                  <a:lnTo>
                    <a:pt x="44" y="36"/>
                  </a:lnTo>
                  <a:lnTo>
                    <a:pt x="59" y="18"/>
                  </a:lnTo>
                  <a:lnTo>
                    <a:pt x="77" y="6"/>
                  </a:lnTo>
                  <a:lnTo>
                    <a:pt x="99"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4" name="Freeform 84"/>
            <p:cNvSpPr>
              <a:spLocks/>
            </p:cNvSpPr>
            <p:nvPr/>
          </p:nvSpPr>
          <p:spPr bwMode="auto">
            <a:xfrm>
              <a:off x="6004398" y="4132072"/>
              <a:ext cx="205526" cy="377596"/>
            </a:xfrm>
            <a:custGeom>
              <a:avLst/>
              <a:gdLst>
                <a:gd name="T0" fmla="*/ 94 w 171"/>
                <a:gd name="T1" fmla="*/ 0 h 317"/>
                <a:gd name="T2" fmla="*/ 116 w 171"/>
                <a:gd name="T3" fmla="*/ 0 h 317"/>
                <a:gd name="T4" fmla="*/ 137 w 171"/>
                <a:gd name="T5" fmla="*/ 9 h 317"/>
                <a:gd name="T6" fmla="*/ 154 w 171"/>
                <a:gd name="T7" fmla="*/ 23 h 317"/>
                <a:gd name="T8" fmla="*/ 165 w 171"/>
                <a:gd name="T9" fmla="*/ 40 h 317"/>
                <a:gd name="T10" fmla="*/ 171 w 171"/>
                <a:gd name="T11" fmla="*/ 61 h 317"/>
                <a:gd name="T12" fmla="*/ 171 w 171"/>
                <a:gd name="T13" fmla="*/ 83 h 317"/>
                <a:gd name="T14" fmla="*/ 137 w 171"/>
                <a:gd name="T15" fmla="*/ 262 h 317"/>
                <a:gd name="T16" fmla="*/ 128 w 171"/>
                <a:gd name="T17" fmla="*/ 283 h 317"/>
                <a:gd name="T18" fmla="*/ 115 w 171"/>
                <a:gd name="T19" fmla="*/ 301 h 317"/>
                <a:gd name="T20" fmla="*/ 97 w 171"/>
                <a:gd name="T21" fmla="*/ 311 h 317"/>
                <a:gd name="T22" fmla="*/ 76 w 171"/>
                <a:gd name="T23" fmla="*/ 317 h 317"/>
                <a:gd name="T24" fmla="*/ 54 w 171"/>
                <a:gd name="T25" fmla="*/ 317 h 317"/>
                <a:gd name="T26" fmla="*/ 44 w 171"/>
                <a:gd name="T27" fmla="*/ 312 h 317"/>
                <a:gd name="T28" fmla="*/ 26 w 171"/>
                <a:gd name="T29" fmla="*/ 304 h 317"/>
                <a:gd name="T30" fmla="*/ 13 w 171"/>
                <a:gd name="T31" fmla="*/ 290 h 317"/>
                <a:gd name="T32" fmla="*/ 4 w 171"/>
                <a:gd name="T33" fmla="*/ 273 h 317"/>
                <a:gd name="T34" fmla="*/ 0 w 171"/>
                <a:gd name="T35" fmla="*/ 255 h 317"/>
                <a:gd name="T36" fmla="*/ 1 w 171"/>
                <a:gd name="T37" fmla="*/ 234 h 317"/>
                <a:gd name="T38" fmla="*/ 35 w 171"/>
                <a:gd name="T39" fmla="*/ 55 h 317"/>
                <a:gd name="T40" fmla="*/ 42 w 171"/>
                <a:gd name="T41" fmla="*/ 34 h 317"/>
                <a:gd name="T42" fmla="*/ 57 w 171"/>
                <a:gd name="T43" fmla="*/ 17 h 317"/>
                <a:gd name="T44" fmla="*/ 75 w 171"/>
                <a:gd name="T45" fmla="*/ 6 h 317"/>
                <a:gd name="T46" fmla="*/ 94 w 171"/>
                <a:gd name="T4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317">
                  <a:moveTo>
                    <a:pt x="94" y="0"/>
                  </a:moveTo>
                  <a:lnTo>
                    <a:pt x="116" y="0"/>
                  </a:lnTo>
                  <a:lnTo>
                    <a:pt x="137" y="9"/>
                  </a:lnTo>
                  <a:lnTo>
                    <a:pt x="154" y="23"/>
                  </a:lnTo>
                  <a:lnTo>
                    <a:pt x="165" y="40"/>
                  </a:lnTo>
                  <a:lnTo>
                    <a:pt x="171" y="61"/>
                  </a:lnTo>
                  <a:lnTo>
                    <a:pt x="171" y="83"/>
                  </a:lnTo>
                  <a:lnTo>
                    <a:pt x="137" y="262"/>
                  </a:lnTo>
                  <a:lnTo>
                    <a:pt x="128" y="283"/>
                  </a:lnTo>
                  <a:lnTo>
                    <a:pt x="115" y="301"/>
                  </a:lnTo>
                  <a:lnTo>
                    <a:pt x="97" y="311"/>
                  </a:lnTo>
                  <a:lnTo>
                    <a:pt x="76" y="317"/>
                  </a:lnTo>
                  <a:lnTo>
                    <a:pt x="54" y="317"/>
                  </a:lnTo>
                  <a:lnTo>
                    <a:pt x="44" y="312"/>
                  </a:lnTo>
                  <a:lnTo>
                    <a:pt x="26" y="304"/>
                  </a:lnTo>
                  <a:lnTo>
                    <a:pt x="13" y="290"/>
                  </a:lnTo>
                  <a:lnTo>
                    <a:pt x="4" y="273"/>
                  </a:lnTo>
                  <a:lnTo>
                    <a:pt x="0" y="255"/>
                  </a:lnTo>
                  <a:lnTo>
                    <a:pt x="1" y="234"/>
                  </a:lnTo>
                  <a:lnTo>
                    <a:pt x="35" y="55"/>
                  </a:lnTo>
                  <a:lnTo>
                    <a:pt x="42" y="34"/>
                  </a:lnTo>
                  <a:lnTo>
                    <a:pt x="57" y="17"/>
                  </a:lnTo>
                  <a:lnTo>
                    <a:pt x="75" y="6"/>
                  </a:lnTo>
                  <a:lnTo>
                    <a:pt x="94"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5" name="Freeform 85"/>
            <p:cNvSpPr>
              <a:spLocks/>
            </p:cNvSpPr>
            <p:nvPr/>
          </p:nvSpPr>
          <p:spPr bwMode="auto">
            <a:xfrm>
              <a:off x="6143009" y="4218108"/>
              <a:ext cx="184019" cy="341748"/>
            </a:xfrm>
            <a:custGeom>
              <a:avLst/>
              <a:gdLst>
                <a:gd name="T0" fmla="*/ 85 w 154"/>
                <a:gd name="T1" fmla="*/ 0 h 285"/>
                <a:gd name="T2" fmla="*/ 104 w 154"/>
                <a:gd name="T3" fmla="*/ 0 h 285"/>
                <a:gd name="T4" fmla="*/ 123 w 154"/>
                <a:gd name="T5" fmla="*/ 7 h 285"/>
                <a:gd name="T6" fmla="*/ 138 w 154"/>
                <a:gd name="T7" fmla="*/ 20 h 285"/>
                <a:gd name="T8" fmla="*/ 148 w 154"/>
                <a:gd name="T9" fmla="*/ 35 h 285"/>
                <a:gd name="T10" fmla="*/ 154 w 154"/>
                <a:gd name="T11" fmla="*/ 54 h 285"/>
                <a:gd name="T12" fmla="*/ 153 w 154"/>
                <a:gd name="T13" fmla="*/ 73 h 285"/>
                <a:gd name="T14" fmla="*/ 122 w 154"/>
                <a:gd name="T15" fmla="*/ 237 h 285"/>
                <a:gd name="T16" fmla="*/ 116 w 154"/>
                <a:gd name="T17" fmla="*/ 256 h 285"/>
                <a:gd name="T18" fmla="*/ 103 w 154"/>
                <a:gd name="T19" fmla="*/ 270 h 285"/>
                <a:gd name="T20" fmla="*/ 88 w 154"/>
                <a:gd name="T21" fmla="*/ 281 h 285"/>
                <a:gd name="T22" fmla="*/ 69 w 154"/>
                <a:gd name="T23" fmla="*/ 285 h 285"/>
                <a:gd name="T24" fmla="*/ 48 w 154"/>
                <a:gd name="T25" fmla="*/ 285 h 285"/>
                <a:gd name="T26" fmla="*/ 39 w 154"/>
                <a:gd name="T27" fmla="*/ 282 h 285"/>
                <a:gd name="T28" fmla="*/ 20 w 154"/>
                <a:gd name="T29" fmla="*/ 270 h 285"/>
                <a:gd name="T30" fmla="*/ 7 w 154"/>
                <a:gd name="T31" fmla="*/ 254 h 285"/>
                <a:gd name="T32" fmla="*/ 0 w 154"/>
                <a:gd name="T33" fmla="*/ 234 h 285"/>
                <a:gd name="T34" fmla="*/ 1 w 154"/>
                <a:gd name="T35" fmla="*/ 211 h 285"/>
                <a:gd name="T36" fmla="*/ 30 w 154"/>
                <a:gd name="T37" fmla="*/ 48 h 285"/>
                <a:gd name="T38" fmla="*/ 38 w 154"/>
                <a:gd name="T39" fmla="*/ 30 h 285"/>
                <a:gd name="T40" fmla="*/ 50 w 154"/>
                <a:gd name="T41" fmla="*/ 14 h 285"/>
                <a:gd name="T42" fmla="*/ 66 w 154"/>
                <a:gd name="T43" fmla="*/ 4 h 285"/>
                <a:gd name="T44" fmla="*/ 85 w 154"/>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285">
                  <a:moveTo>
                    <a:pt x="85" y="0"/>
                  </a:moveTo>
                  <a:lnTo>
                    <a:pt x="104" y="0"/>
                  </a:lnTo>
                  <a:lnTo>
                    <a:pt x="123" y="7"/>
                  </a:lnTo>
                  <a:lnTo>
                    <a:pt x="138" y="20"/>
                  </a:lnTo>
                  <a:lnTo>
                    <a:pt x="148" y="35"/>
                  </a:lnTo>
                  <a:lnTo>
                    <a:pt x="154" y="54"/>
                  </a:lnTo>
                  <a:lnTo>
                    <a:pt x="153" y="73"/>
                  </a:lnTo>
                  <a:lnTo>
                    <a:pt x="122" y="237"/>
                  </a:lnTo>
                  <a:lnTo>
                    <a:pt x="116" y="256"/>
                  </a:lnTo>
                  <a:lnTo>
                    <a:pt x="103" y="270"/>
                  </a:lnTo>
                  <a:lnTo>
                    <a:pt x="88" y="281"/>
                  </a:lnTo>
                  <a:lnTo>
                    <a:pt x="69" y="285"/>
                  </a:lnTo>
                  <a:lnTo>
                    <a:pt x="48" y="285"/>
                  </a:lnTo>
                  <a:lnTo>
                    <a:pt x="39" y="282"/>
                  </a:lnTo>
                  <a:lnTo>
                    <a:pt x="20" y="270"/>
                  </a:lnTo>
                  <a:lnTo>
                    <a:pt x="7" y="254"/>
                  </a:lnTo>
                  <a:lnTo>
                    <a:pt x="0" y="234"/>
                  </a:lnTo>
                  <a:lnTo>
                    <a:pt x="1" y="211"/>
                  </a:lnTo>
                  <a:lnTo>
                    <a:pt x="30" y="48"/>
                  </a:lnTo>
                  <a:lnTo>
                    <a:pt x="38" y="30"/>
                  </a:lnTo>
                  <a:lnTo>
                    <a:pt x="50" y="14"/>
                  </a:lnTo>
                  <a:lnTo>
                    <a:pt x="66" y="4"/>
                  </a:lnTo>
                  <a:lnTo>
                    <a:pt x="85"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6" name="Freeform 86"/>
            <p:cNvSpPr>
              <a:spLocks/>
            </p:cNvSpPr>
            <p:nvPr/>
          </p:nvSpPr>
          <p:spPr bwMode="auto">
            <a:xfrm>
              <a:off x="5717617" y="4012580"/>
              <a:ext cx="181628" cy="344137"/>
            </a:xfrm>
            <a:custGeom>
              <a:avLst/>
              <a:gdLst>
                <a:gd name="T0" fmla="*/ 84 w 153"/>
                <a:gd name="T1" fmla="*/ 0 h 287"/>
                <a:gd name="T2" fmla="*/ 105 w 153"/>
                <a:gd name="T3" fmla="*/ 2 h 287"/>
                <a:gd name="T4" fmla="*/ 122 w 153"/>
                <a:gd name="T5" fmla="*/ 8 h 287"/>
                <a:gd name="T6" fmla="*/ 139 w 153"/>
                <a:gd name="T7" fmla="*/ 21 h 287"/>
                <a:gd name="T8" fmla="*/ 149 w 153"/>
                <a:gd name="T9" fmla="*/ 37 h 287"/>
                <a:gd name="T10" fmla="*/ 153 w 153"/>
                <a:gd name="T11" fmla="*/ 55 h 287"/>
                <a:gd name="T12" fmla="*/ 153 w 153"/>
                <a:gd name="T13" fmla="*/ 75 h 287"/>
                <a:gd name="T14" fmla="*/ 122 w 153"/>
                <a:gd name="T15" fmla="*/ 237 h 287"/>
                <a:gd name="T16" fmla="*/ 115 w 153"/>
                <a:gd name="T17" fmla="*/ 256 h 287"/>
                <a:gd name="T18" fmla="*/ 103 w 153"/>
                <a:gd name="T19" fmla="*/ 271 h 287"/>
                <a:gd name="T20" fmla="*/ 87 w 153"/>
                <a:gd name="T21" fmla="*/ 281 h 287"/>
                <a:gd name="T22" fmla="*/ 68 w 153"/>
                <a:gd name="T23" fmla="*/ 287 h 287"/>
                <a:gd name="T24" fmla="*/ 49 w 153"/>
                <a:gd name="T25" fmla="*/ 286 h 287"/>
                <a:gd name="T26" fmla="*/ 38 w 153"/>
                <a:gd name="T27" fmla="*/ 283 h 287"/>
                <a:gd name="T28" fmla="*/ 19 w 153"/>
                <a:gd name="T29" fmla="*/ 271 h 287"/>
                <a:gd name="T30" fmla="*/ 6 w 153"/>
                <a:gd name="T31" fmla="*/ 255 h 287"/>
                <a:gd name="T32" fmla="*/ 0 w 153"/>
                <a:gd name="T33" fmla="*/ 234 h 287"/>
                <a:gd name="T34" fmla="*/ 0 w 153"/>
                <a:gd name="T35" fmla="*/ 212 h 287"/>
                <a:gd name="T36" fmla="*/ 31 w 153"/>
                <a:gd name="T37" fmla="*/ 49 h 287"/>
                <a:gd name="T38" fmla="*/ 38 w 153"/>
                <a:gd name="T39" fmla="*/ 31 h 287"/>
                <a:gd name="T40" fmla="*/ 50 w 153"/>
                <a:gd name="T41" fmla="*/ 17 h 287"/>
                <a:gd name="T42" fmla="*/ 66 w 153"/>
                <a:gd name="T43" fmla="*/ 5 h 287"/>
                <a:gd name="T44" fmla="*/ 84 w 153"/>
                <a:gd name="T4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87">
                  <a:moveTo>
                    <a:pt x="84" y="0"/>
                  </a:moveTo>
                  <a:lnTo>
                    <a:pt x="105" y="2"/>
                  </a:lnTo>
                  <a:lnTo>
                    <a:pt x="122" y="8"/>
                  </a:lnTo>
                  <a:lnTo>
                    <a:pt x="139" y="21"/>
                  </a:lnTo>
                  <a:lnTo>
                    <a:pt x="149" y="37"/>
                  </a:lnTo>
                  <a:lnTo>
                    <a:pt x="153" y="55"/>
                  </a:lnTo>
                  <a:lnTo>
                    <a:pt x="153" y="75"/>
                  </a:lnTo>
                  <a:lnTo>
                    <a:pt x="122" y="237"/>
                  </a:lnTo>
                  <a:lnTo>
                    <a:pt x="115" y="256"/>
                  </a:lnTo>
                  <a:lnTo>
                    <a:pt x="103" y="271"/>
                  </a:lnTo>
                  <a:lnTo>
                    <a:pt x="87" y="281"/>
                  </a:lnTo>
                  <a:lnTo>
                    <a:pt x="68" y="287"/>
                  </a:lnTo>
                  <a:lnTo>
                    <a:pt x="49" y="286"/>
                  </a:lnTo>
                  <a:lnTo>
                    <a:pt x="38" y="283"/>
                  </a:lnTo>
                  <a:lnTo>
                    <a:pt x="19" y="271"/>
                  </a:lnTo>
                  <a:lnTo>
                    <a:pt x="6" y="255"/>
                  </a:lnTo>
                  <a:lnTo>
                    <a:pt x="0" y="234"/>
                  </a:lnTo>
                  <a:lnTo>
                    <a:pt x="0" y="212"/>
                  </a:lnTo>
                  <a:lnTo>
                    <a:pt x="31" y="49"/>
                  </a:lnTo>
                  <a:lnTo>
                    <a:pt x="38" y="31"/>
                  </a:lnTo>
                  <a:lnTo>
                    <a:pt x="50" y="17"/>
                  </a:lnTo>
                  <a:lnTo>
                    <a:pt x="66" y="5"/>
                  </a:lnTo>
                  <a:lnTo>
                    <a:pt x="84"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7" name="Freeform 87"/>
            <p:cNvSpPr>
              <a:spLocks noEditPoints="1"/>
            </p:cNvSpPr>
            <p:nvPr/>
          </p:nvSpPr>
          <p:spPr bwMode="auto">
            <a:xfrm>
              <a:off x="5459513" y="2798539"/>
              <a:ext cx="272442" cy="265273"/>
            </a:xfrm>
            <a:custGeom>
              <a:avLst/>
              <a:gdLst>
                <a:gd name="T0" fmla="*/ 208 w 228"/>
                <a:gd name="T1" fmla="*/ 179 h 223"/>
                <a:gd name="T2" fmla="*/ 228 w 228"/>
                <a:gd name="T3" fmla="*/ 204 h 223"/>
                <a:gd name="T4" fmla="*/ 203 w 228"/>
                <a:gd name="T5" fmla="*/ 223 h 223"/>
                <a:gd name="T6" fmla="*/ 183 w 228"/>
                <a:gd name="T7" fmla="*/ 198 h 223"/>
                <a:gd name="T8" fmla="*/ 208 w 228"/>
                <a:gd name="T9" fmla="*/ 179 h 223"/>
                <a:gd name="T10" fmla="*/ 165 w 228"/>
                <a:gd name="T11" fmla="*/ 129 h 223"/>
                <a:gd name="T12" fmla="*/ 181 w 228"/>
                <a:gd name="T13" fmla="*/ 146 h 223"/>
                <a:gd name="T14" fmla="*/ 187 w 228"/>
                <a:gd name="T15" fmla="*/ 154 h 223"/>
                <a:gd name="T16" fmla="*/ 162 w 228"/>
                <a:gd name="T17" fmla="*/ 173 h 223"/>
                <a:gd name="T18" fmla="*/ 159 w 228"/>
                <a:gd name="T19" fmla="*/ 168 h 223"/>
                <a:gd name="T20" fmla="*/ 142 w 228"/>
                <a:gd name="T21" fmla="*/ 151 h 223"/>
                <a:gd name="T22" fmla="*/ 165 w 228"/>
                <a:gd name="T23" fmla="*/ 129 h 223"/>
                <a:gd name="T24" fmla="*/ 118 w 228"/>
                <a:gd name="T25" fmla="*/ 83 h 223"/>
                <a:gd name="T26" fmla="*/ 133 w 228"/>
                <a:gd name="T27" fmla="*/ 95 h 223"/>
                <a:gd name="T28" fmla="*/ 143 w 228"/>
                <a:gd name="T29" fmla="*/ 105 h 223"/>
                <a:gd name="T30" fmla="*/ 119 w 228"/>
                <a:gd name="T31" fmla="*/ 127 h 223"/>
                <a:gd name="T32" fmla="*/ 111 w 228"/>
                <a:gd name="T33" fmla="*/ 117 h 223"/>
                <a:gd name="T34" fmla="*/ 97 w 228"/>
                <a:gd name="T35" fmla="*/ 106 h 223"/>
                <a:gd name="T36" fmla="*/ 118 w 228"/>
                <a:gd name="T37" fmla="*/ 83 h 223"/>
                <a:gd name="T38" fmla="*/ 69 w 228"/>
                <a:gd name="T39" fmla="*/ 39 h 223"/>
                <a:gd name="T40" fmla="*/ 78 w 228"/>
                <a:gd name="T41" fmla="*/ 46 h 223"/>
                <a:gd name="T42" fmla="*/ 94 w 228"/>
                <a:gd name="T43" fmla="*/ 61 h 223"/>
                <a:gd name="T44" fmla="*/ 74 w 228"/>
                <a:gd name="T45" fmla="*/ 84 h 223"/>
                <a:gd name="T46" fmla="*/ 56 w 228"/>
                <a:gd name="T47" fmla="*/ 68 h 223"/>
                <a:gd name="T48" fmla="*/ 52 w 228"/>
                <a:gd name="T49" fmla="*/ 65 h 223"/>
                <a:gd name="T50" fmla="*/ 69 w 228"/>
                <a:gd name="T51" fmla="*/ 39 h 223"/>
                <a:gd name="T52" fmla="*/ 18 w 228"/>
                <a:gd name="T53" fmla="*/ 0 h 223"/>
                <a:gd name="T54" fmla="*/ 43 w 228"/>
                <a:gd name="T55" fmla="*/ 20 h 223"/>
                <a:gd name="T56" fmla="*/ 25 w 228"/>
                <a:gd name="T57" fmla="*/ 46 h 223"/>
                <a:gd name="T58" fmla="*/ 0 w 228"/>
                <a:gd name="T59" fmla="*/ 27 h 223"/>
                <a:gd name="T60" fmla="*/ 18 w 228"/>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3">
                  <a:moveTo>
                    <a:pt x="208" y="179"/>
                  </a:moveTo>
                  <a:lnTo>
                    <a:pt x="228" y="204"/>
                  </a:lnTo>
                  <a:lnTo>
                    <a:pt x="203" y="223"/>
                  </a:lnTo>
                  <a:lnTo>
                    <a:pt x="183" y="198"/>
                  </a:lnTo>
                  <a:lnTo>
                    <a:pt x="208" y="179"/>
                  </a:lnTo>
                  <a:close/>
                  <a:moveTo>
                    <a:pt x="165" y="129"/>
                  </a:moveTo>
                  <a:lnTo>
                    <a:pt x="181" y="146"/>
                  </a:lnTo>
                  <a:lnTo>
                    <a:pt x="187" y="154"/>
                  </a:lnTo>
                  <a:lnTo>
                    <a:pt x="162" y="173"/>
                  </a:lnTo>
                  <a:lnTo>
                    <a:pt x="159" y="168"/>
                  </a:lnTo>
                  <a:lnTo>
                    <a:pt x="142" y="151"/>
                  </a:lnTo>
                  <a:lnTo>
                    <a:pt x="165" y="129"/>
                  </a:lnTo>
                  <a:close/>
                  <a:moveTo>
                    <a:pt x="118" y="83"/>
                  </a:moveTo>
                  <a:lnTo>
                    <a:pt x="133" y="95"/>
                  </a:lnTo>
                  <a:lnTo>
                    <a:pt x="143" y="105"/>
                  </a:lnTo>
                  <a:lnTo>
                    <a:pt x="119" y="127"/>
                  </a:lnTo>
                  <a:lnTo>
                    <a:pt x="111" y="117"/>
                  </a:lnTo>
                  <a:lnTo>
                    <a:pt x="97" y="106"/>
                  </a:lnTo>
                  <a:lnTo>
                    <a:pt x="118" y="83"/>
                  </a:lnTo>
                  <a:close/>
                  <a:moveTo>
                    <a:pt x="69" y="39"/>
                  </a:moveTo>
                  <a:lnTo>
                    <a:pt x="78" y="46"/>
                  </a:lnTo>
                  <a:lnTo>
                    <a:pt x="94" y="61"/>
                  </a:lnTo>
                  <a:lnTo>
                    <a:pt x="74" y="84"/>
                  </a:lnTo>
                  <a:lnTo>
                    <a:pt x="56" y="68"/>
                  </a:lnTo>
                  <a:lnTo>
                    <a:pt x="52" y="65"/>
                  </a:lnTo>
                  <a:lnTo>
                    <a:pt x="69" y="39"/>
                  </a:lnTo>
                  <a:close/>
                  <a:moveTo>
                    <a:pt x="18" y="0"/>
                  </a:moveTo>
                  <a:lnTo>
                    <a:pt x="43" y="20"/>
                  </a:lnTo>
                  <a:lnTo>
                    <a:pt x="25" y="46"/>
                  </a:lnTo>
                  <a:lnTo>
                    <a:pt x="0" y="27"/>
                  </a:lnTo>
                  <a:lnTo>
                    <a:pt x="1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8" name="Freeform 88"/>
            <p:cNvSpPr>
              <a:spLocks/>
            </p:cNvSpPr>
            <p:nvPr/>
          </p:nvSpPr>
          <p:spPr bwMode="auto">
            <a:xfrm>
              <a:off x="3898946" y="2583451"/>
              <a:ext cx="1582077" cy="470800"/>
            </a:xfrm>
            <a:custGeom>
              <a:avLst/>
              <a:gdLst>
                <a:gd name="T0" fmla="*/ 801 w 1324"/>
                <a:gd name="T1" fmla="*/ 0 h 394"/>
                <a:gd name="T2" fmla="*/ 935 w 1324"/>
                <a:gd name="T3" fmla="*/ 15 h 394"/>
                <a:gd name="T4" fmla="*/ 987 w 1324"/>
                <a:gd name="T5" fmla="*/ 26 h 394"/>
                <a:gd name="T6" fmla="*/ 1073 w 1324"/>
                <a:gd name="T7" fmla="*/ 51 h 394"/>
                <a:gd name="T8" fmla="*/ 1159 w 1324"/>
                <a:gd name="T9" fmla="*/ 84 h 394"/>
                <a:gd name="T10" fmla="*/ 1241 w 1324"/>
                <a:gd name="T11" fmla="*/ 127 h 394"/>
                <a:gd name="T12" fmla="*/ 1287 w 1324"/>
                <a:gd name="T13" fmla="*/ 154 h 394"/>
                <a:gd name="T14" fmla="*/ 1306 w 1324"/>
                <a:gd name="T15" fmla="*/ 206 h 394"/>
                <a:gd name="T16" fmla="*/ 1263 w 1324"/>
                <a:gd name="T17" fmla="*/ 178 h 394"/>
                <a:gd name="T18" fmla="*/ 1187 w 1324"/>
                <a:gd name="T19" fmla="*/ 134 h 394"/>
                <a:gd name="T20" fmla="*/ 1103 w 1324"/>
                <a:gd name="T21" fmla="*/ 96 h 394"/>
                <a:gd name="T22" fmla="*/ 1016 w 1324"/>
                <a:gd name="T23" fmla="*/ 66 h 394"/>
                <a:gd name="T24" fmla="*/ 935 w 1324"/>
                <a:gd name="T25" fmla="*/ 47 h 394"/>
                <a:gd name="T26" fmla="*/ 847 w 1324"/>
                <a:gd name="T27" fmla="*/ 35 h 394"/>
                <a:gd name="T28" fmla="*/ 757 w 1324"/>
                <a:gd name="T29" fmla="*/ 32 h 394"/>
                <a:gd name="T30" fmla="*/ 668 w 1324"/>
                <a:gd name="T31" fmla="*/ 37 h 394"/>
                <a:gd name="T32" fmla="*/ 580 w 1324"/>
                <a:gd name="T33" fmla="*/ 50 h 394"/>
                <a:gd name="T34" fmla="*/ 543 w 1324"/>
                <a:gd name="T35" fmla="*/ 59 h 394"/>
                <a:gd name="T36" fmla="*/ 458 w 1324"/>
                <a:gd name="T37" fmla="*/ 84 h 394"/>
                <a:gd name="T38" fmla="*/ 374 w 1324"/>
                <a:gd name="T39" fmla="*/ 116 h 394"/>
                <a:gd name="T40" fmla="*/ 256 w 1324"/>
                <a:gd name="T41" fmla="*/ 181 h 394"/>
                <a:gd name="T42" fmla="*/ 224 w 1324"/>
                <a:gd name="T43" fmla="*/ 203 h 394"/>
                <a:gd name="T44" fmla="*/ 152 w 1324"/>
                <a:gd name="T45" fmla="*/ 260 h 394"/>
                <a:gd name="T46" fmla="*/ 85 w 1324"/>
                <a:gd name="T47" fmla="*/ 324 h 394"/>
                <a:gd name="T48" fmla="*/ 25 w 1324"/>
                <a:gd name="T49" fmla="*/ 394 h 394"/>
                <a:gd name="T50" fmla="*/ 29 w 1324"/>
                <a:gd name="T51" fmla="*/ 335 h 394"/>
                <a:gd name="T52" fmla="*/ 94 w 1324"/>
                <a:gd name="T53" fmla="*/ 268 h 394"/>
                <a:gd name="T54" fmla="*/ 163 w 1324"/>
                <a:gd name="T55" fmla="*/ 207 h 394"/>
                <a:gd name="T56" fmla="*/ 205 w 1324"/>
                <a:gd name="T57" fmla="*/ 177 h 394"/>
                <a:gd name="T58" fmla="*/ 281 w 1324"/>
                <a:gd name="T59" fmla="*/ 128 h 394"/>
                <a:gd name="T60" fmla="*/ 402 w 1324"/>
                <a:gd name="T61" fmla="*/ 69 h 394"/>
                <a:gd name="T62" fmla="*/ 486 w 1324"/>
                <a:gd name="T63" fmla="*/ 40 h 394"/>
                <a:gd name="T64" fmla="*/ 573 w 1324"/>
                <a:gd name="T65" fmla="*/ 19 h 394"/>
                <a:gd name="T66" fmla="*/ 624 w 1324"/>
                <a:gd name="T67" fmla="*/ 10 h 394"/>
                <a:gd name="T68" fmla="*/ 713 w 1324"/>
                <a:gd name="T69" fmla="*/ 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4" h="394">
                  <a:moveTo>
                    <a:pt x="757" y="0"/>
                  </a:moveTo>
                  <a:lnTo>
                    <a:pt x="801" y="0"/>
                  </a:lnTo>
                  <a:lnTo>
                    <a:pt x="847" y="3"/>
                  </a:lnTo>
                  <a:lnTo>
                    <a:pt x="935" y="15"/>
                  </a:lnTo>
                  <a:lnTo>
                    <a:pt x="942" y="16"/>
                  </a:lnTo>
                  <a:lnTo>
                    <a:pt x="987" y="26"/>
                  </a:lnTo>
                  <a:lnTo>
                    <a:pt x="1029" y="37"/>
                  </a:lnTo>
                  <a:lnTo>
                    <a:pt x="1073" y="51"/>
                  </a:lnTo>
                  <a:lnTo>
                    <a:pt x="1116" y="66"/>
                  </a:lnTo>
                  <a:lnTo>
                    <a:pt x="1159" y="84"/>
                  </a:lnTo>
                  <a:lnTo>
                    <a:pt x="1200" y="104"/>
                  </a:lnTo>
                  <a:lnTo>
                    <a:pt x="1241" y="127"/>
                  </a:lnTo>
                  <a:lnTo>
                    <a:pt x="1283" y="152"/>
                  </a:lnTo>
                  <a:lnTo>
                    <a:pt x="1287" y="154"/>
                  </a:lnTo>
                  <a:lnTo>
                    <a:pt x="1324" y="179"/>
                  </a:lnTo>
                  <a:lnTo>
                    <a:pt x="1306" y="206"/>
                  </a:lnTo>
                  <a:lnTo>
                    <a:pt x="1263" y="178"/>
                  </a:lnTo>
                  <a:lnTo>
                    <a:pt x="1263" y="178"/>
                  </a:lnTo>
                  <a:lnTo>
                    <a:pt x="1228" y="156"/>
                  </a:lnTo>
                  <a:lnTo>
                    <a:pt x="1187" y="134"/>
                  </a:lnTo>
                  <a:lnTo>
                    <a:pt x="1146" y="113"/>
                  </a:lnTo>
                  <a:lnTo>
                    <a:pt x="1103" y="96"/>
                  </a:lnTo>
                  <a:lnTo>
                    <a:pt x="1060" y="81"/>
                  </a:lnTo>
                  <a:lnTo>
                    <a:pt x="1016" y="66"/>
                  </a:lnTo>
                  <a:lnTo>
                    <a:pt x="973" y="56"/>
                  </a:lnTo>
                  <a:lnTo>
                    <a:pt x="935" y="47"/>
                  </a:lnTo>
                  <a:lnTo>
                    <a:pt x="935" y="47"/>
                  </a:lnTo>
                  <a:lnTo>
                    <a:pt x="847" y="35"/>
                  </a:lnTo>
                  <a:lnTo>
                    <a:pt x="801" y="32"/>
                  </a:lnTo>
                  <a:lnTo>
                    <a:pt x="757" y="32"/>
                  </a:lnTo>
                  <a:lnTo>
                    <a:pt x="713" y="34"/>
                  </a:lnTo>
                  <a:lnTo>
                    <a:pt x="668" y="37"/>
                  </a:lnTo>
                  <a:lnTo>
                    <a:pt x="624" y="43"/>
                  </a:lnTo>
                  <a:lnTo>
                    <a:pt x="580" y="50"/>
                  </a:lnTo>
                  <a:lnTo>
                    <a:pt x="580" y="50"/>
                  </a:lnTo>
                  <a:lnTo>
                    <a:pt x="543" y="59"/>
                  </a:lnTo>
                  <a:lnTo>
                    <a:pt x="499" y="69"/>
                  </a:lnTo>
                  <a:lnTo>
                    <a:pt x="458" y="84"/>
                  </a:lnTo>
                  <a:lnTo>
                    <a:pt x="415" y="99"/>
                  </a:lnTo>
                  <a:lnTo>
                    <a:pt x="374" y="116"/>
                  </a:lnTo>
                  <a:lnTo>
                    <a:pt x="294" y="157"/>
                  </a:lnTo>
                  <a:lnTo>
                    <a:pt x="256" y="181"/>
                  </a:lnTo>
                  <a:lnTo>
                    <a:pt x="224" y="203"/>
                  </a:lnTo>
                  <a:lnTo>
                    <a:pt x="224" y="203"/>
                  </a:lnTo>
                  <a:lnTo>
                    <a:pt x="187" y="231"/>
                  </a:lnTo>
                  <a:lnTo>
                    <a:pt x="152" y="260"/>
                  </a:lnTo>
                  <a:lnTo>
                    <a:pt x="118" y="291"/>
                  </a:lnTo>
                  <a:lnTo>
                    <a:pt x="85" y="324"/>
                  </a:lnTo>
                  <a:lnTo>
                    <a:pt x="53" y="359"/>
                  </a:lnTo>
                  <a:lnTo>
                    <a:pt x="25" y="394"/>
                  </a:lnTo>
                  <a:lnTo>
                    <a:pt x="0" y="375"/>
                  </a:lnTo>
                  <a:lnTo>
                    <a:pt x="29" y="335"/>
                  </a:lnTo>
                  <a:lnTo>
                    <a:pt x="62" y="300"/>
                  </a:lnTo>
                  <a:lnTo>
                    <a:pt x="94" y="268"/>
                  </a:lnTo>
                  <a:lnTo>
                    <a:pt x="128" y="237"/>
                  </a:lnTo>
                  <a:lnTo>
                    <a:pt x="163" y="207"/>
                  </a:lnTo>
                  <a:lnTo>
                    <a:pt x="200" y="179"/>
                  </a:lnTo>
                  <a:lnTo>
                    <a:pt x="205" y="177"/>
                  </a:lnTo>
                  <a:lnTo>
                    <a:pt x="243" y="152"/>
                  </a:lnTo>
                  <a:lnTo>
                    <a:pt x="281" y="128"/>
                  </a:lnTo>
                  <a:lnTo>
                    <a:pt x="361" y="87"/>
                  </a:lnTo>
                  <a:lnTo>
                    <a:pt x="402" y="69"/>
                  </a:lnTo>
                  <a:lnTo>
                    <a:pt x="445" y="54"/>
                  </a:lnTo>
                  <a:lnTo>
                    <a:pt x="486" y="40"/>
                  </a:lnTo>
                  <a:lnTo>
                    <a:pt x="530" y="29"/>
                  </a:lnTo>
                  <a:lnTo>
                    <a:pt x="573" y="19"/>
                  </a:lnTo>
                  <a:lnTo>
                    <a:pt x="580" y="18"/>
                  </a:lnTo>
                  <a:lnTo>
                    <a:pt x="624" y="10"/>
                  </a:lnTo>
                  <a:lnTo>
                    <a:pt x="668" y="4"/>
                  </a:lnTo>
                  <a:lnTo>
                    <a:pt x="713" y="1"/>
                  </a:lnTo>
                  <a:lnTo>
                    <a:pt x="75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29" name="Freeform 89"/>
            <p:cNvSpPr>
              <a:spLocks/>
            </p:cNvSpPr>
            <p:nvPr/>
          </p:nvSpPr>
          <p:spPr bwMode="auto">
            <a:xfrm>
              <a:off x="3875047" y="2944318"/>
              <a:ext cx="136222" cy="133831"/>
            </a:xfrm>
            <a:custGeom>
              <a:avLst/>
              <a:gdLst>
                <a:gd name="T0" fmla="*/ 28 w 115"/>
                <a:gd name="T1" fmla="*/ 0 h 111"/>
                <a:gd name="T2" fmla="*/ 38 w 115"/>
                <a:gd name="T3" fmla="*/ 75 h 111"/>
                <a:gd name="T4" fmla="*/ 115 w 115"/>
                <a:gd name="T5" fmla="*/ 64 h 111"/>
                <a:gd name="T6" fmla="*/ 87 w 115"/>
                <a:gd name="T7" fmla="*/ 101 h 111"/>
                <a:gd name="T8" fmla="*/ 11 w 115"/>
                <a:gd name="T9" fmla="*/ 111 h 111"/>
                <a:gd name="T10" fmla="*/ 0 w 115"/>
                <a:gd name="T11" fmla="*/ 36 h 111"/>
                <a:gd name="T12" fmla="*/ 28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28" y="0"/>
                  </a:moveTo>
                  <a:lnTo>
                    <a:pt x="38" y="75"/>
                  </a:lnTo>
                  <a:lnTo>
                    <a:pt x="115" y="64"/>
                  </a:lnTo>
                  <a:lnTo>
                    <a:pt x="87" y="101"/>
                  </a:lnTo>
                  <a:lnTo>
                    <a:pt x="11" y="111"/>
                  </a:lnTo>
                  <a:lnTo>
                    <a:pt x="0" y="36"/>
                  </a:lnTo>
                  <a:lnTo>
                    <a:pt x="2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0" name="Freeform 90"/>
            <p:cNvSpPr>
              <a:spLocks noEditPoints="1"/>
            </p:cNvSpPr>
            <p:nvPr/>
          </p:nvSpPr>
          <p:spPr bwMode="auto">
            <a:xfrm>
              <a:off x="3901335" y="4550296"/>
              <a:ext cx="272442" cy="262883"/>
            </a:xfrm>
            <a:custGeom>
              <a:avLst/>
              <a:gdLst>
                <a:gd name="T0" fmla="*/ 202 w 227"/>
                <a:gd name="T1" fmla="*/ 175 h 221"/>
                <a:gd name="T2" fmla="*/ 227 w 227"/>
                <a:gd name="T3" fmla="*/ 196 h 221"/>
                <a:gd name="T4" fmla="*/ 209 w 227"/>
                <a:gd name="T5" fmla="*/ 221 h 221"/>
                <a:gd name="T6" fmla="*/ 184 w 227"/>
                <a:gd name="T7" fmla="*/ 200 h 221"/>
                <a:gd name="T8" fmla="*/ 202 w 227"/>
                <a:gd name="T9" fmla="*/ 175 h 221"/>
                <a:gd name="T10" fmla="*/ 153 w 227"/>
                <a:gd name="T11" fmla="*/ 136 h 221"/>
                <a:gd name="T12" fmla="*/ 171 w 227"/>
                <a:gd name="T13" fmla="*/ 152 h 221"/>
                <a:gd name="T14" fmla="*/ 176 w 227"/>
                <a:gd name="T15" fmla="*/ 156 h 221"/>
                <a:gd name="T16" fmla="*/ 159 w 227"/>
                <a:gd name="T17" fmla="*/ 181 h 221"/>
                <a:gd name="T18" fmla="*/ 149 w 227"/>
                <a:gd name="T19" fmla="*/ 174 h 221"/>
                <a:gd name="T20" fmla="*/ 132 w 227"/>
                <a:gd name="T21" fmla="*/ 159 h 221"/>
                <a:gd name="T22" fmla="*/ 153 w 227"/>
                <a:gd name="T23" fmla="*/ 136 h 221"/>
                <a:gd name="T24" fmla="*/ 107 w 227"/>
                <a:gd name="T25" fmla="*/ 93 h 221"/>
                <a:gd name="T26" fmla="*/ 118 w 227"/>
                <a:gd name="T27" fmla="*/ 105 h 221"/>
                <a:gd name="T28" fmla="*/ 129 w 227"/>
                <a:gd name="T29" fmla="*/ 115 h 221"/>
                <a:gd name="T30" fmla="*/ 109 w 227"/>
                <a:gd name="T31" fmla="*/ 139 h 221"/>
                <a:gd name="T32" fmla="*/ 95 w 227"/>
                <a:gd name="T33" fmla="*/ 127 h 221"/>
                <a:gd name="T34" fmla="*/ 84 w 227"/>
                <a:gd name="T35" fmla="*/ 115 h 221"/>
                <a:gd name="T36" fmla="*/ 107 w 227"/>
                <a:gd name="T37" fmla="*/ 93 h 221"/>
                <a:gd name="T38" fmla="*/ 65 w 227"/>
                <a:gd name="T39" fmla="*/ 49 h 221"/>
                <a:gd name="T40" fmla="*/ 68 w 227"/>
                <a:gd name="T41" fmla="*/ 53 h 221"/>
                <a:gd name="T42" fmla="*/ 85 w 227"/>
                <a:gd name="T43" fmla="*/ 71 h 221"/>
                <a:gd name="T44" fmla="*/ 62 w 227"/>
                <a:gd name="T45" fmla="*/ 93 h 221"/>
                <a:gd name="T46" fmla="*/ 45 w 227"/>
                <a:gd name="T47" fmla="*/ 75 h 221"/>
                <a:gd name="T48" fmla="*/ 40 w 227"/>
                <a:gd name="T49" fmla="*/ 68 h 221"/>
                <a:gd name="T50" fmla="*/ 65 w 227"/>
                <a:gd name="T51" fmla="*/ 49 h 221"/>
                <a:gd name="T52" fmla="*/ 25 w 227"/>
                <a:gd name="T53" fmla="*/ 0 h 221"/>
                <a:gd name="T54" fmla="*/ 44 w 227"/>
                <a:gd name="T55" fmla="*/ 24 h 221"/>
                <a:gd name="T56" fmla="*/ 19 w 227"/>
                <a:gd name="T57" fmla="*/ 43 h 221"/>
                <a:gd name="T58" fmla="*/ 0 w 227"/>
                <a:gd name="T59" fmla="*/ 19 h 221"/>
                <a:gd name="T60" fmla="*/ 25 w 227"/>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221">
                  <a:moveTo>
                    <a:pt x="202" y="175"/>
                  </a:moveTo>
                  <a:lnTo>
                    <a:pt x="227" y="196"/>
                  </a:lnTo>
                  <a:lnTo>
                    <a:pt x="209" y="221"/>
                  </a:lnTo>
                  <a:lnTo>
                    <a:pt x="184" y="200"/>
                  </a:lnTo>
                  <a:lnTo>
                    <a:pt x="202" y="175"/>
                  </a:lnTo>
                  <a:close/>
                  <a:moveTo>
                    <a:pt x="153" y="136"/>
                  </a:moveTo>
                  <a:lnTo>
                    <a:pt x="171" y="152"/>
                  </a:lnTo>
                  <a:lnTo>
                    <a:pt x="176" y="156"/>
                  </a:lnTo>
                  <a:lnTo>
                    <a:pt x="159" y="181"/>
                  </a:lnTo>
                  <a:lnTo>
                    <a:pt x="149" y="174"/>
                  </a:lnTo>
                  <a:lnTo>
                    <a:pt x="132" y="159"/>
                  </a:lnTo>
                  <a:lnTo>
                    <a:pt x="153" y="136"/>
                  </a:lnTo>
                  <a:close/>
                  <a:moveTo>
                    <a:pt x="107" y="93"/>
                  </a:moveTo>
                  <a:lnTo>
                    <a:pt x="118" y="105"/>
                  </a:lnTo>
                  <a:lnTo>
                    <a:pt x="129" y="115"/>
                  </a:lnTo>
                  <a:lnTo>
                    <a:pt x="109" y="139"/>
                  </a:lnTo>
                  <a:lnTo>
                    <a:pt x="95" y="127"/>
                  </a:lnTo>
                  <a:lnTo>
                    <a:pt x="84" y="115"/>
                  </a:lnTo>
                  <a:lnTo>
                    <a:pt x="107" y="93"/>
                  </a:lnTo>
                  <a:close/>
                  <a:moveTo>
                    <a:pt x="65" y="49"/>
                  </a:moveTo>
                  <a:lnTo>
                    <a:pt x="68" y="53"/>
                  </a:lnTo>
                  <a:lnTo>
                    <a:pt x="85" y="71"/>
                  </a:lnTo>
                  <a:lnTo>
                    <a:pt x="62" y="93"/>
                  </a:lnTo>
                  <a:lnTo>
                    <a:pt x="45" y="75"/>
                  </a:lnTo>
                  <a:lnTo>
                    <a:pt x="40" y="68"/>
                  </a:lnTo>
                  <a:lnTo>
                    <a:pt x="65" y="49"/>
                  </a:lnTo>
                  <a:close/>
                  <a:moveTo>
                    <a:pt x="25" y="0"/>
                  </a:moveTo>
                  <a:lnTo>
                    <a:pt x="44" y="24"/>
                  </a:lnTo>
                  <a:lnTo>
                    <a:pt x="19" y="43"/>
                  </a:lnTo>
                  <a:lnTo>
                    <a:pt x="0" y="19"/>
                  </a:lnTo>
                  <a:lnTo>
                    <a:pt x="2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1" name="Freeform 91"/>
            <p:cNvSpPr>
              <a:spLocks/>
            </p:cNvSpPr>
            <p:nvPr/>
          </p:nvSpPr>
          <p:spPr bwMode="auto">
            <a:xfrm>
              <a:off x="4152269" y="4557465"/>
              <a:ext cx="1584467" cy="470800"/>
            </a:xfrm>
            <a:custGeom>
              <a:avLst/>
              <a:gdLst>
                <a:gd name="T0" fmla="*/ 1325 w 1325"/>
                <a:gd name="T1" fmla="*/ 19 h 395"/>
                <a:gd name="T2" fmla="*/ 1262 w 1325"/>
                <a:gd name="T3" fmla="*/ 93 h 395"/>
                <a:gd name="T4" fmla="*/ 1196 w 1325"/>
                <a:gd name="T5" fmla="*/ 158 h 395"/>
                <a:gd name="T6" fmla="*/ 1124 w 1325"/>
                <a:gd name="T7" fmla="*/ 214 h 395"/>
                <a:gd name="T8" fmla="*/ 1043 w 1325"/>
                <a:gd name="T9" fmla="*/ 266 h 395"/>
                <a:gd name="T10" fmla="*/ 922 w 1325"/>
                <a:gd name="T11" fmla="*/ 325 h 395"/>
                <a:gd name="T12" fmla="*/ 838 w 1325"/>
                <a:gd name="T13" fmla="*/ 353 h 395"/>
                <a:gd name="T14" fmla="*/ 751 w 1325"/>
                <a:gd name="T15" fmla="*/ 375 h 395"/>
                <a:gd name="T16" fmla="*/ 701 w 1325"/>
                <a:gd name="T17" fmla="*/ 384 h 395"/>
                <a:gd name="T18" fmla="*/ 611 w 1325"/>
                <a:gd name="T19" fmla="*/ 393 h 395"/>
                <a:gd name="T20" fmla="*/ 523 w 1325"/>
                <a:gd name="T21" fmla="*/ 395 h 395"/>
                <a:gd name="T22" fmla="*/ 389 w 1325"/>
                <a:gd name="T23" fmla="*/ 380 h 395"/>
                <a:gd name="T24" fmla="*/ 294 w 1325"/>
                <a:gd name="T25" fmla="*/ 358 h 395"/>
                <a:gd name="T26" fmla="*/ 208 w 1325"/>
                <a:gd name="T27" fmla="*/ 328 h 395"/>
                <a:gd name="T28" fmla="*/ 124 w 1325"/>
                <a:gd name="T29" fmla="*/ 290 h 395"/>
                <a:gd name="T30" fmla="*/ 41 w 1325"/>
                <a:gd name="T31" fmla="*/ 243 h 395"/>
                <a:gd name="T32" fmla="*/ 0 w 1325"/>
                <a:gd name="T33" fmla="*/ 215 h 395"/>
                <a:gd name="T34" fmla="*/ 60 w 1325"/>
                <a:gd name="T35" fmla="*/ 216 h 395"/>
                <a:gd name="T36" fmla="*/ 96 w 1325"/>
                <a:gd name="T37" fmla="*/ 239 h 395"/>
                <a:gd name="T38" fmla="*/ 178 w 1325"/>
                <a:gd name="T39" fmla="*/ 281 h 395"/>
                <a:gd name="T40" fmla="*/ 264 w 1325"/>
                <a:gd name="T41" fmla="*/ 314 h 395"/>
                <a:gd name="T42" fmla="*/ 392 w 1325"/>
                <a:gd name="T43" fmla="*/ 347 h 395"/>
                <a:gd name="T44" fmla="*/ 523 w 1325"/>
                <a:gd name="T45" fmla="*/ 362 h 395"/>
                <a:gd name="T46" fmla="*/ 611 w 1325"/>
                <a:gd name="T47" fmla="*/ 361 h 395"/>
                <a:gd name="T48" fmla="*/ 701 w 1325"/>
                <a:gd name="T49" fmla="*/ 352 h 395"/>
                <a:gd name="T50" fmla="*/ 744 w 1325"/>
                <a:gd name="T51" fmla="*/ 344 h 395"/>
                <a:gd name="T52" fmla="*/ 825 w 1325"/>
                <a:gd name="T53" fmla="*/ 324 h 395"/>
                <a:gd name="T54" fmla="*/ 909 w 1325"/>
                <a:gd name="T55" fmla="*/ 296 h 395"/>
                <a:gd name="T56" fmla="*/ 1029 w 1325"/>
                <a:gd name="T57" fmla="*/ 237 h 395"/>
                <a:gd name="T58" fmla="*/ 1100 w 1325"/>
                <a:gd name="T59" fmla="*/ 190 h 395"/>
                <a:gd name="T60" fmla="*/ 1172 w 1325"/>
                <a:gd name="T61" fmla="*/ 134 h 395"/>
                <a:gd name="T62" fmla="*/ 1238 w 1325"/>
                <a:gd name="T63" fmla="*/ 69 h 395"/>
                <a:gd name="T64" fmla="*/ 1300 w 1325"/>
                <a:gd name="T6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5" h="395">
                  <a:moveTo>
                    <a:pt x="1300" y="0"/>
                  </a:moveTo>
                  <a:lnTo>
                    <a:pt x="1325" y="19"/>
                  </a:lnTo>
                  <a:lnTo>
                    <a:pt x="1294" y="58"/>
                  </a:lnTo>
                  <a:lnTo>
                    <a:pt x="1262" y="93"/>
                  </a:lnTo>
                  <a:lnTo>
                    <a:pt x="1230" y="125"/>
                  </a:lnTo>
                  <a:lnTo>
                    <a:pt x="1196" y="158"/>
                  </a:lnTo>
                  <a:lnTo>
                    <a:pt x="1160" y="187"/>
                  </a:lnTo>
                  <a:lnTo>
                    <a:pt x="1124" y="214"/>
                  </a:lnTo>
                  <a:lnTo>
                    <a:pt x="1119" y="216"/>
                  </a:lnTo>
                  <a:lnTo>
                    <a:pt x="1043" y="266"/>
                  </a:lnTo>
                  <a:lnTo>
                    <a:pt x="963" y="308"/>
                  </a:lnTo>
                  <a:lnTo>
                    <a:pt x="922" y="325"/>
                  </a:lnTo>
                  <a:lnTo>
                    <a:pt x="879" y="340"/>
                  </a:lnTo>
                  <a:lnTo>
                    <a:pt x="838" y="353"/>
                  </a:lnTo>
                  <a:lnTo>
                    <a:pt x="794" y="365"/>
                  </a:lnTo>
                  <a:lnTo>
                    <a:pt x="751" y="375"/>
                  </a:lnTo>
                  <a:lnTo>
                    <a:pt x="744" y="377"/>
                  </a:lnTo>
                  <a:lnTo>
                    <a:pt x="701" y="384"/>
                  </a:lnTo>
                  <a:lnTo>
                    <a:pt x="657" y="390"/>
                  </a:lnTo>
                  <a:lnTo>
                    <a:pt x="611" y="393"/>
                  </a:lnTo>
                  <a:lnTo>
                    <a:pt x="567" y="395"/>
                  </a:lnTo>
                  <a:lnTo>
                    <a:pt x="523" y="395"/>
                  </a:lnTo>
                  <a:lnTo>
                    <a:pt x="477" y="392"/>
                  </a:lnTo>
                  <a:lnTo>
                    <a:pt x="389" y="380"/>
                  </a:lnTo>
                  <a:lnTo>
                    <a:pt x="383" y="378"/>
                  </a:lnTo>
                  <a:lnTo>
                    <a:pt x="294" y="358"/>
                  </a:lnTo>
                  <a:lnTo>
                    <a:pt x="250" y="343"/>
                  </a:lnTo>
                  <a:lnTo>
                    <a:pt x="208" y="328"/>
                  </a:lnTo>
                  <a:lnTo>
                    <a:pt x="165" y="311"/>
                  </a:lnTo>
                  <a:lnTo>
                    <a:pt x="124" y="290"/>
                  </a:lnTo>
                  <a:lnTo>
                    <a:pt x="82" y="268"/>
                  </a:lnTo>
                  <a:lnTo>
                    <a:pt x="41" y="243"/>
                  </a:lnTo>
                  <a:lnTo>
                    <a:pt x="37" y="240"/>
                  </a:lnTo>
                  <a:lnTo>
                    <a:pt x="0" y="215"/>
                  </a:lnTo>
                  <a:lnTo>
                    <a:pt x="18" y="188"/>
                  </a:lnTo>
                  <a:lnTo>
                    <a:pt x="60" y="216"/>
                  </a:lnTo>
                  <a:lnTo>
                    <a:pt x="60" y="216"/>
                  </a:lnTo>
                  <a:lnTo>
                    <a:pt x="96" y="239"/>
                  </a:lnTo>
                  <a:lnTo>
                    <a:pt x="137" y="261"/>
                  </a:lnTo>
                  <a:lnTo>
                    <a:pt x="178" y="281"/>
                  </a:lnTo>
                  <a:lnTo>
                    <a:pt x="221" y="299"/>
                  </a:lnTo>
                  <a:lnTo>
                    <a:pt x="264" y="314"/>
                  </a:lnTo>
                  <a:lnTo>
                    <a:pt x="308" y="328"/>
                  </a:lnTo>
                  <a:lnTo>
                    <a:pt x="392" y="347"/>
                  </a:lnTo>
                  <a:lnTo>
                    <a:pt x="477" y="359"/>
                  </a:lnTo>
                  <a:lnTo>
                    <a:pt x="523" y="362"/>
                  </a:lnTo>
                  <a:lnTo>
                    <a:pt x="567" y="362"/>
                  </a:lnTo>
                  <a:lnTo>
                    <a:pt x="611" y="361"/>
                  </a:lnTo>
                  <a:lnTo>
                    <a:pt x="657" y="358"/>
                  </a:lnTo>
                  <a:lnTo>
                    <a:pt x="701" y="352"/>
                  </a:lnTo>
                  <a:lnTo>
                    <a:pt x="744" y="344"/>
                  </a:lnTo>
                  <a:lnTo>
                    <a:pt x="744" y="344"/>
                  </a:lnTo>
                  <a:lnTo>
                    <a:pt x="780" y="336"/>
                  </a:lnTo>
                  <a:lnTo>
                    <a:pt x="825" y="324"/>
                  </a:lnTo>
                  <a:lnTo>
                    <a:pt x="866" y="311"/>
                  </a:lnTo>
                  <a:lnTo>
                    <a:pt x="909" y="296"/>
                  </a:lnTo>
                  <a:lnTo>
                    <a:pt x="950" y="278"/>
                  </a:lnTo>
                  <a:lnTo>
                    <a:pt x="1029" y="237"/>
                  </a:lnTo>
                  <a:lnTo>
                    <a:pt x="1100" y="190"/>
                  </a:lnTo>
                  <a:lnTo>
                    <a:pt x="1100" y="190"/>
                  </a:lnTo>
                  <a:lnTo>
                    <a:pt x="1137" y="163"/>
                  </a:lnTo>
                  <a:lnTo>
                    <a:pt x="1172" y="134"/>
                  </a:lnTo>
                  <a:lnTo>
                    <a:pt x="1206" y="102"/>
                  </a:lnTo>
                  <a:lnTo>
                    <a:pt x="1238" y="69"/>
                  </a:lnTo>
                  <a:lnTo>
                    <a:pt x="1271" y="34"/>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2" name="Freeform 92"/>
            <p:cNvSpPr>
              <a:spLocks/>
            </p:cNvSpPr>
            <p:nvPr/>
          </p:nvSpPr>
          <p:spPr bwMode="auto">
            <a:xfrm>
              <a:off x="5622024" y="4533567"/>
              <a:ext cx="136222" cy="133831"/>
            </a:xfrm>
            <a:custGeom>
              <a:avLst/>
              <a:gdLst>
                <a:gd name="T0" fmla="*/ 104 w 114"/>
                <a:gd name="T1" fmla="*/ 0 h 112"/>
                <a:gd name="T2" fmla="*/ 114 w 114"/>
                <a:gd name="T3" fmla="*/ 75 h 112"/>
                <a:gd name="T4" fmla="*/ 87 w 114"/>
                <a:gd name="T5" fmla="*/ 112 h 112"/>
                <a:gd name="T6" fmla="*/ 76 w 114"/>
                <a:gd name="T7" fmla="*/ 35 h 112"/>
                <a:gd name="T8" fmla="*/ 0 w 114"/>
                <a:gd name="T9" fmla="*/ 47 h 112"/>
                <a:gd name="T10" fmla="*/ 28 w 114"/>
                <a:gd name="T11" fmla="*/ 10 h 112"/>
                <a:gd name="T12" fmla="*/ 104 w 11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4" h="112">
                  <a:moveTo>
                    <a:pt x="104" y="0"/>
                  </a:moveTo>
                  <a:lnTo>
                    <a:pt x="114" y="75"/>
                  </a:lnTo>
                  <a:lnTo>
                    <a:pt x="87" y="112"/>
                  </a:lnTo>
                  <a:lnTo>
                    <a:pt x="76" y="35"/>
                  </a:lnTo>
                  <a:lnTo>
                    <a:pt x="0" y="47"/>
                  </a:lnTo>
                  <a:lnTo>
                    <a:pt x="28" y="10"/>
                  </a:lnTo>
                  <a:lnTo>
                    <a:pt x="10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3" name="Freeform 93"/>
            <p:cNvSpPr>
              <a:spLocks noEditPoints="1"/>
            </p:cNvSpPr>
            <p:nvPr/>
          </p:nvSpPr>
          <p:spPr bwMode="auto">
            <a:xfrm>
              <a:off x="6852793" y="2798539"/>
              <a:ext cx="272442" cy="265273"/>
            </a:xfrm>
            <a:custGeom>
              <a:avLst/>
              <a:gdLst>
                <a:gd name="T0" fmla="*/ 19 w 226"/>
                <a:gd name="T1" fmla="*/ 179 h 223"/>
                <a:gd name="T2" fmla="*/ 44 w 226"/>
                <a:gd name="T3" fmla="*/ 198 h 223"/>
                <a:gd name="T4" fmla="*/ 25 w 226"/>
                <a:gd name="T5" fmla="*/ 223 h 223"/>
                <a:gd name="T6" fmla="*/ 0 w 226"/>
                <a:gd name="T7" fmla="*/ 204 h 223"/>
                <a:gd name="T8" fmla="*/ 19 w 226"/>
                <a:gd name="T9" fmla="*/ 179 h 223"/>
                <a:gd name="T10" fmla="*/ 61 w 226"/>
                <a:gd name="T11" fmla="*/ 129 h 223"/>
                <a:gd name="T12" fmla="*/ 85 w 226"/>
                <a:gd name="T13" fmla="*/ 151 h 223"/>
                <a:gd name="T14" fmla="*/ 67 w 226"/>
                <a:gd name="T15" fmla="*/ 168 h 223"/>
                <a:gd name="T16" fmla="*/ 64 w 226"/>
                <a:gd name="T17" fmla="*/ 173 h 223"/>
                <a:gd name="T18" fmla="*/ 39 w 226"/>
                <a:gd name="T19" fmla="*/ 154 h 223"/>
                <a:gd name="T20" fmla="*/ 45 w 226"/>
                <a:gd name="T21" fmla="*/ 146 h 223"/>
                <a:gd name="T22" fmla="*/ 61 w 226"/>
                <a:gd name="T23" fmla="*/ 129 h 223"/>
                <a:gd name="T24" fmla="*/ 109 w 226"/>
                <a:gd name="T25" fmla="*/ 83 h 223"/>
                <a:gd name="T26" fmla="*/ 129 w 226"/>
                <a:gd name="T27" fmla="*/ 106 h 223"/>
                <a:gd name="T28" fmla="*/ 117 w 226"/>
                <a:gd name="T29" fmla="*/ 117 h 223"/>
                <a:gd name="T30" fmla="*/ 107 w 226"/>
                <a:gd name="T31" fmla="*/ 127 h 223"/>
                <a:gd name="T32" fmla="*/ 83 w 226"/>
                <a:gd name="T33" fmla="*/ 105 h 223"/>
                <a:gd name="T34" fmla="*/ 95 w 226"/>
                <a:gd name="T35" fmla="*/ 95 h 223"/>
                <a:gd name="T36" fmla="*/ 109 w 226"/>
                <a:gd name="T37" fmla="*/ 83 h 223"/>
                <a:gd name="T38" fmla="*/ 157 w 226"/>
                <a:gd name="T39" fmla="*/ 39 h 223"/>
                <a:gd name="T40" fmla="*/ 175 w 226"/>
                <a:gd name="T41" fmla="*/ 65 h 223"/>
                <a:gd name="T42" fmla="*/ 170 w 226"/>
                <a:gd name="T43" fmla="*/ 68 h 223"/>
                <a:gd name="T44" fmla="*/ 153 w 226"/>
                <a:gd name="T45" fmla="*/ 84 h 223"/>
                <a:gd name="T46" fmla="*/ 132 w 226"/>
                <a:gd name="T47" fmla="*/ 61 h 223"/>
                <a:gd name="T48" fmla="*/ 148 w 226"/>
                <a:gd name="T49" fmla="*/ 46 h 223"/>
                <a:gd name="T50" fmla="*/ 157 w 226"/>
                <a:gd name="T51" fmla="*/ 39 h 223"/>
                <a:gd name="T52" fmla="*/ 209 w 226"/>
                <a:gd name="T53" fmla="*/ 0 h 223"/>
                <a:gd name="T54" fmla="*/ 226 w 226"/>
                <a:gd name="T55" fmla="*/ 27 h 223"/>
                <a:gd name="T56" fmla="*/ 201 w 226"/>
                <a:gd name="T57" fmla="*/ 46 h 223"/>
                <a:gd name="T58" fmla="*/ 184 w 226"/>
                <a:gd name="T59" fmla="*/ 20 h 223"/>
                <a:gd name="T60" fmla="*/ 209 w 226"/>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223">
                  <a:moveTo>
                    <a:pt x="19" y="179"/>
                  </a:moveTo>
                  <a:lnTo>
                    <a:pt x="44" y="198"/>
                  </a:lnTo>
                  <a:lnTo>
                    <a:pt x="25" y="223"/>
                  </a:lnTo>
                  <a:lnTo>
                    <a:pt x="0" y="204"/>
                  </a:lnTo>
                  <a:lnTo>
                    <a:pt x="19" y="179"/>
                  </a:lnTo>
                  <a:close/>
                  <a:moveTo>
                    <a:pt x="61" y="129"/>
                  </a:moveTo>
                  <a:lnTo>
                    <a:pt x="85" y="151"/>
                  </a:lnTo>
                  <a:lnTo>
                    <a:pt x="67" y="168"/>
                  </a:lnTo>
                  <a:lnTo>
                    <a:pt x="64" y="173"/>
                  </a:lnTo>
                  <a:lnTo>
                    <a:pt x="39" y="154"/>
                  </a:lnTo>
                  <a:lnTo>
                    <a:pt x="45" y="146"/>
                  </a:lnTo>
                  <a:lnTo>
                    <a:pt x="61" y="129"/>
                  </a:lnTo>
                  <a:close/>
                  <a:moveTo>
                    <a:pt x="109" y="83"/>
                  </a:moveTo>
                  <a:lnTo>
                    <a:pt x="129" y="106"/>
                  </a:lnTo>
                  <a:lnTo>
                    <a:pt x="117" y="117"/>
                  </a:lnTo>
                  <a:lnTo>
                    <a:pt x="107" y="127"/>
                  </a:lnTo>
                  <a:lnTo>
                    <a:pt x="83" y="105"/>
                  </a:lnTo>
                  <a:lnTo>
                    <a:pt x="95" y="95"/>
                  </a:lnTo>
                  <a:lnTo>
                    <a:pt x="109" y="83"/>
                  </a:lnTo>
                  <a:close/>
                  <a:moveTo>
                    <a:pt x="157" y="39"/>
                  </a:moveTo>
                  <a:lnTo>
                    <a:pt x="175" y="65"/>
                  </a:lnTo>
                  <a:lnTo>
                    <a:pt x="170" y="68"/>
                  </a:lnTo>
                  <a:lnTo>
                    <a:pt x="153" y="84"/>
                  </a:lnTo>
                  <a:lnTo>
                    <a:pt x="132" y="61"/>
                  </a:lnTo>
                  <a:lnTo>
                    <a:pt x="148" y="46"/>
                  </a:lnTo>
                  <a:lnTo>
                    <a:pt x="157" y="39"/>
                  </a:lnTo>
                  <a:close/>
                  <a:moveTo>
                    <a:pt x="209" y="0"/>
                  </a:moveTo>
                  <a:lnTo>
                    <a:pt x="226" y="27"/>
                  </a:lnTo>
                  <a:lnTo>
                    <a:pt x="201" y="46"/>
                  </a:lnTo>
                  <a:lnTo>
                    <a:pt x="184" y="20"/>
                  </a:lnTo>
                  <a:lnTo>
                    <a:pt x="20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4" name="Freeform 94"/>
            <p:cNvSpPr>
              <a:spLocks/>
            </p:cNvSpPr>
            <p:nvPr/>
          </p:nvSpPr>
          <p:spPr bwMode="auto">
            <a:xfrm>
              <a:off x="7103727" y="2583451"/>
              <a:ext cx="1584467" cy="470800"/>
            </a:xfrm>
            <a:custGeom>
              <a:avLst/>
              <a:gdLst>
                <a:gd name="T0" fmla="*/ 567 w 1325"/>
                <a:gd name="T1" fmla="*/ 0 h 394"/>
                <a:gd name="T2" fmla="*/ 656 w 1325"/>
                <a:gd name="T3" fmla="*/ 4 h 394"/>
                <a:gd name="T4" fmla="*/ 743 w 1325"/>
                <a:gd name="T5" fmla="*/ 18 h 394"/>
                <a:gd name="T6" fmla="*/ 793 w 1325"/>
                <a:gd name="T7" fmla="*/ 29 h 394"/>
                <a:gd name="T8" fmla="*/ 879 w 1325"/>
                <a:gd name="T9" fmla="*/ 54 h 394"/>
                <a:gd name="T10" fmla="*/ 963 w 1325"/>
                <a:gd name="T11" fmla="*/ 87 h 394"/>
                <a:gd name="T12" fmla="*/ 1081 w 1325"/>
                <a:gd name="T13" fmla="*/ 152 h 394"/>
                <a:gd name="T14" fmla="*/ 1123 w 1325"/>
                <a:gd name="T15" fmla="*/ 179 h 394"/>
                <a:gd name="T16" fmla="*/ 1196 w 1325"/>
                <a:gd name="T17" fmla="*/ 237 h 394"/>
                <a:gd name="T18" fmla="*/ 1262 w 1325"/>
                <a:gd name="T19" fmla="*/ 300 h 394"/>
                <a:gd name="T20" fmla="*/ 1325 w 1325"/>
                <a:gd name="T21" fmla="*/ 375 h 394"/>
                <a:gd name="T22" fmla="*/ 1271 w 1325"/>
                <a:gd name="T23" fmla="*/ 359 h 394"/>
                <a:gd name="T24" fmla="*/ 1206 w 1325"/>
                <a:gd name="T25" fmla="*/ 291 h 394"/>
                <a:gd name="T26" fmla="*/ 1137 w 1325"/>
                <a:gd name="T27" fmla="*/ 231 h 394"/>
                <a:gd name="T28" fmla="*/ 1100 w 1325"/>
                <a:gd name="T29" fmla="*/ 203 h 394"/>
                <a:gd name="T30" fmla="*/ 1029 w 1325"/>
                <a:gd name="T31" fmla="*/ 157 h 394"/>
                <a:gd name="T32" fmla="*/ 908 w 1325"/>
                <a:gd name="T33" fmla="*/ 99 h 394"/>
                <a:gd name="T34" fmla="*/ 824 w 1325"/>
                <a:gd name="T35" fmla="*/ 69 h 394"/>
                <a:gd name="T36" fmla="*/ 743 w 1325"/>
                <a:gd name="T37" fmla="*/ 50 h 394"/>
                <a:gd name="T38" fmla="*/ 701 w 1325"/>
                <a:gd name="T39" fmla="*/ 43 h 394"/>
                <a:gd name="T40" fmla="*/ 611 w 1325"/>
                <a:gd name="T41" fmla="*/ 34 h 394"/>
                <a:gd name="T42" fmla="*/ 522 w 1325"/>
                <a:gd name="T43" fmla="*/ 32 h 394"/>
                <a:gd name="T44" fmla="*/ 391 w 1325"/>
                <a:gd name="T45" fmla="*/ 47 h 394"/>
                <a:gd name="T46" fmla="*/ 263 w 1325"/>
                <a:gd name="T47" fmla="*/ 81 h 394"/>
                <a:gd name="T48" fmla="*/ 178 w 1325"/>
                <a:gd name="T49" fmla="*/ 113 h 394"/>
                <a:gd name="T50" fmla="*/ 95 w 1325"/>
                <a:gd name="T51" fmla="*/ 156 h 394"/>
                <a:gd name="T52" fmla="*/ 60 w 1325"/>
                <a:gd name="T53" fmla="*/ 178 h 394"/>
                <a:gd name="T54" fmla="*/ 0 w 1325"/>
                <a:gd name="T55" fmla="*/ 179 h 394"/>
                <a:gd name="T56" fmla="*/ 41 w 1325"/>
                <a:gd name="T57" fmla="*/ 152 h 394"/>
                <a:gd name="T58" fmla="*/ 123 w 1325"/>
                <a:gd name="T59" fmla="*/ 104 h 394"/>
                <a:gd name="T60" fmla="*/ 207 w 1325"/>
                <a:gd name="T61" fmla="*/ 66 h 394"/>
                <a:gd name="T62" fmla="*/ 294 w 1325"/>
                <a:gd name="T63" fmla="*/ 37 h 394"/>
                <a:gd name="T64" fmla="*/ 388 w 1325"/>
                <a:gd name="T65" fmla="*/ 15 h 394"/>
                <a:gd name="T66" fmla="*/ 522 w 1325"/>
                <a:gd name="T6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5" h="394">
                  <a:moveTo>
                    <a:pt x="522" y="0"/>
                  </a:moveTo>
                  <a:lnTo>
                    <a:pt x="567" y="0"/>
                  </a:lnTo>
                  <a:lnTo>
                    <a:pt x="611" y="1"/>
                  </a:lnTo>
                  <a:lnTo>
                    <a:pt x="656" y="4"/>
                  </a:lnTo>
                  <a:lnTo>
                    <a:pt x="701" y="10"/>
                  </a:lnTo>
                  <a:lnTo>
                    <a:pt x="743" y="18"/>
                  </a:lnTo>
                  <a:lnTo>
                    <a:pt x="751" y="19"/>
                  </a:lnTo>
                  <a:lnTo>
                    <a:pt x="793" y="29"/>
                  </a:lnTo>
                  <a:lnTo>
                    <a:pt x="838" y="40"/>
                  </a:lnTo>
                  <a:lnTo>
                    <a:pt x="879" y="54"/>
                  </a:lnTo>
                  <a:lnTo>
                    <a:pt x="922" y="69"/>
                  </a:lnTo>
                  <a:lnTo>
                    <a:pt x="963" y="87"/>
                  </a:lnTo>
                  <a:lnTo>
                    <a:pt x="1042" y="128"/>
                  </a:lnTo>
                  <a:lnTo>
                    <a:pt x="1081" y="152"/>
                  </a:lnTo>
                  <a:lnTo>
                    <a:pt x="1119" y="177"/>
                  </a:lnTo>
                  <a:lnTo>
                    <a:pt x="1123" y="179"/>
                  </a:lnTo>
                  <a:lnTo>
                    <a:pt x="1160" y="207"/>
                  </a:lnTo>
                  <a:lnTo>
                    <a:pt x="1196" y="237"/>
                  </a:lnTo>
                  <a:lnTo>
                    <a:pt x="1229" y="268"/>
                  </a:lnTo>
                  <a:lnTo>
                    <a:pt x="1262" y="300"/>
                  </a:lnTo>
                  <a:lnTo>
                    <a:pt x="1294" y="335"/>
                  </a:lnTo>
                  <a:lnTo>
                    <a:pt x="1325" y="375"/>
                  </a:lnTo>
                  <a:lnTo>
                    <a:pt x="1300" y="394"/>
                  </a:lnTo>
                  <a:lnTo>
                    <a:pt x="1271" y="359"/>
                  </a:lnTo>
                  <a:lnTo>
                    <a:pt x="1238" y="324"/>
                  </a:lnTo>
                  <a:lnTo>
                    <a:pt x="1206" y="291"/>
                  </a:lnTo>
                  <a:lnTo>
                    <a:pt x="1172" y="260"/>
                  </a:lnTo>
                  <a:lnTo>
                    <a:pt x="1137" y="231"/>
                  </a:lnTo>
                  <a:lnTo>
                    <a:pt x="1100" y="203"/>
                  </a:lnTo>
                  <a:lnTo>
                    <a:pt x="1100" y="203"/>
                  </a:lnTo>
                  <a:lnTo>
                    <a:pt x="1067" y="181"/>
                  </a:lnTo>
                  <a:lnTo>
                    <a:pt x="1029" y="157"/>
                  </a:lnTo>
                  <a:lnTo>
                    <a:pt x="950" y="116"/>
                  </a:lnTo>
                  <a:lnTo>
                    <a:pt x="908" y="99"/>
                  </a:lnTo>
                  <a:lnTo>
                    <a:pt x="866" y="84"/>
                  </a:lnTo>
                  <a:lnTo>
                    <a:pt x="824" y="69"/>
                  </a:lnTo>
                  <a:lnTo>
                    <a:pt x="780" y="59"/>
                  </a:lnTo>
                  <a:lnTo>
                    <a:pt x="743" y="50"/>
                  </a:lnTo>
                  <a:lnTo>
                    <a:pt x="743" y="50"/>
                  </a:lnTo>
                  <a:lnTo>
                    <a:pt x="701" y="43"/>
                  </a:lnTo>
                  <a:lnTo>
                    <a:pt x="656" y="37"/>
                  </a:lnTo>
                  <a:lnTo>
                    <a:pt x="611" y="34"/>
                  </a:lnTo>
                  <a:lnTo>
                    <a:pt x="567" y="32"/>
                  </a:lnTo>
                  <a:lnTo>
                    <a:pt x="522" y="32"/>
                  </a:lnTo>
                  <a:lnTo>
                    <a:pt x="477" y="35"/>
                  </a:lnTo>
                  <a:lnTo>
                    <a:pt x="391" y="47"/>
                  </a:lnTo>
                  <a:lnTo>
                    <a:pt x="307" y="66"/>
                  </a:lnTo>
                  <a:lnTo>
                    <a:pt x="263" y="81"/>
                  </a:lnTo>
                  <a:lnTo>
                    <a:pt x="221" y="96"/>
                  </a:lnTo>
                  <a:lnTo>
                    <a:pt x="178" y="113"/>
                  </a:lnTo>
                  <a:lnTo>
                    <a:pt x="137" y="134"/>
                  </a:lnTo>
                  <a:lnTo>
                    <a:pt x="95" y="156"/>
                  </a:lnTo>
                  <a:lnTo>
                    <a:pt x="60" y="178"/>
                  </a:lnTo>
                  <a:lnTo>
                    <a:pt x="60" y="178"/>
                  </a:lnTo>
                  <a:lnTo>
                    <a:pt x="17" y="206"/>
                  </a:lnTo>
                  <a:lnTo>
                    <a:pt x="0" y="179"/>
                  </a:lnTo>
                  <a:lnTo>
                    <a:pt x="36" y="154"/>
                  </a:lnTo>
                  <a:lnTo>
                    <a:pt x="41" y="152"/>
                  </a:lnTo>
                  <a:lnTo>
                    <a:pt x="82" y="127"/>
                  </a:lnTo>
                  <a:lnTo>
                    <a:pt x="123" y="104"/>
                  </a:lnTo>
                  <a:lnTo>
                    <a:pt x="165" y="84"/>
                  </a:lnTo>
                  <a:lnTo>
                    <a:pt x="207" y="66"/>
                  </a:lnTo>
                  <a:lnTo>
                    <a:pt x="250" y="51"/>
                  </a:lnTo>
                  <a:lnTo>
                    <a:pt x="294" y="37"/>
                  </a:lnTo>
                  <a:lnTo>
                    <a:pt x="383" y="16"/>
                  </a:lnTo>
                  <a:lnTo>
                    <a:pt x="388" y="15"/>
                  </a:lnTo>
                  <a:lnTo>
                    <a:pt x="477" y="3"/>
                  </a:lnTo>
                  <a:lnTo>
                    <a:pt x="52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5" name="Freeform 95"/>
            <p:cNvSpPr>
              <a:spLocks/>
            </p:cNvSpPr>
            <p:nvPr/>
          </p:nvSpPr>
          <p:spPr bwMode="auto">
            <a:xfrm>
              <a:off x="8573480" y="2944318"/>
              <a:ext cx="136222" cy="133831"/>
            </a:xfrm>
            <a:custGeom>
              <a:avLst/>
              <a:gdLst>
                <a:gd name="T0" fmla="*/ 87 w 115"/>
                <a:gd name="T1" fmla="*/ 0 h 111"/>
                <a:gd name="T2" fmla="*/ 115 w 115"/>
                <a:gd name="T3" fmla="*/ 36 h 111"/>
                <a:gd name="T4" fmla="*/ 103 w 115"/>
                <a:gd name="T5" fmla="*/ 111 h 111"/>
                <a:gd name="T6" fmla="*/ 28 w 115"/>
                <a:gd name="T7" fmla="*/ 101 h 111"/>
                <a:gd name="T8" fmla="*/ 0 w 115"/>
                <a:gd name="T9" fmla="*/ 64 h 111"/>
                <a:gd name="T10" fmla="*/ 77 w 115"/>
                <a:gd name="T11" fmla="*/ 75 h 111"/>
                <a:gd name="T12" fmla="*/ 87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87" y="0"/>
                  </a:moveTo>
                  <a:lnTo>
                    <a:pt x="115" y="36"/>
                  </a:lnTo>
                  <a:lnTo>
                    <a:pt x="103" y="111"/>
                  </a:lnTo>
                  <a:lnTo>
                    <a:pt x="28" y="101"/>
                  </a:lnTo>
                  <a:lnTo>
                    <a:pt x="0" y="64"/>
                  </a:lnTo>
                  <a:lnTo>
                    <a:pt x="77" y="75"/>
                  </a:lnTo>
                  <a:lnTo>
                    <a:pt x="8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6" name="Freeform 96"/>
            <p:cNvSpPr>
              <a:spLocks noEditPoints="1"/>
            </p:cNvSpPr>
            <p:nvPr/>
          </p:nvSpPr>
          <p:spPr bwMode="auto">
            <a:xfrm>
              <a:off x="8410971" y="4550296"/>
              <a:ext cx="272442" cy="262883"/>
            </a:xfrm>
            <a:custGeom>
              <a:avLst/>
              <a:gdLst>
                <a:gd name="T0" fmla="*/ 25 w 228"/>
                <a:gd name="T1" fmla="*/ 175 h 221"/>
                <a:gd name="T2" fmla="*/ 43 w 228"/>
                <a:gd name="T3" fmla="*/ 200 h 221"/>
                <a:gd name="T4" fmla="*/ 18 w 228"/>
                <a:gd name="T5" fmla="*/ 221 h 221"/>
                <a:gd name="T6" fmla="*/ 0 w 228"/>
                <a:gd name="T7" fmla="*/ 196 h 221"/>
                <a:gd name="T8" fmla="*/ 25 w 228"/>
                <a:gd name="T9" fmla="*/ 175 h 221"/>
                <a:gd name="T10" fmla="*/ 74 w 228"/>
                <a:gd name="T11" fmla="*/ 137 h 221"/>
                <a:gd name="T12" fmla="*/ 94 w 228"/>
                <a:gd name="T13" fmla="*/ 161 h 221"/>
                <a:gd name="T14" fmla="*/ 78 w 228"/>
                <a:gd name="T15" fmla="*/ 174 h 221"/>
                <a:gd name="T16" fmla="*/ 68 w 228"/>
                <a:gd name="T17" fmla="*/ 181 h 221"/>
                <a:gd name="T18" fmla="*/ 50 w 228"/>
                <a:gd name="T19" fmla="*/ 156 h 221"/>
                <a:gd name="T20" fmla="*/ 56 w 228"/>
                <a:gd name="T21" fmla="*/ 152 h 221"/>
                <a:gd name="T22" fmla="*/ 74 w 228"/>
                <a:gd name="T23" fmla="*/ 137 h 221"/>
                <a:gd name="T24" fmla="*/ 119 w 228"/>
                <a:gd name="T25" fmla="*/ 94 h 221"/>
                <a:gd name="T26" fmla="*/ 141 w 228"/>
                <a:gd name="T27" fmla="*/ 116 h 221"/>
                <a:gd name="T28" fmla="*/ 132 w 228"/>
                <a:gd name="T29" fmla="*/ 127 h 221"/>
                <a:gd name="T30" fmla="*/ 118 w 228"/>
                <a:gd name="T31" fmla="*/ 139 h 221"/>
                <a:gd name="T32" fmla="*/ 97 w 228"/>
                <a:gd name="T33" fmla="*/ 115 h 221"/>
                <a:gd name="T34" fmla="*/ 110 w 228"/>
                <a:gd name="T35" fmla="*/ 105 h 221"/>
                <a:gd name="T36" fmla="*/ 119 w 228"/>
                <a:gd name="T37" fmla="*/ 94 h 221"/>
                <a:gd name="T38" fmla="*/ 162 w 228"/>
                <a:gd name="T39" fmla="*/ 49 h 221"/>
                <a:gd name="T40" fmla="*/ 187 w 228"/>
                <a:gd name="T41" fmla="*/ 68 h 221"/>
                <a:gd name="T42" fmla="*/ 181 w 228"/>
                <a:gd name="T43" fmla="*/ 75 h 221"/>
                <a:gd name="T44" fmla="*/ 163 w 228"/>
                <a:gd name="T45" fmla="*/ 93 h 221"/>
                <a:gd name="T46" fmla="*/ 141 w 228"/>
                <a:gd name="T47" fmla="*/ 71 h 221"/>
                <a:gd name="T48" fmla="*/ 159 w 228"/>
                <a:gd name="T49" fmla="*/ 53 h 221"/>
                <a:gd name="T50" fmla="*/ 162 w 228"/>
                <a:gd name="T51" fmla="*/ 49 h 221"/>
                <a:gd name="T52" fmla="*/ 203 w 228"/>
                <a:gd name="T53" fmla="*/ 0 h 221"/>
                <a:gd name="T54" fmla="*/ 228 w 228"/>
                <a:gd name="T55" fmla="*/ 19 h 221"/>
                <a:gd name="T56" fmla="*/ 208 w 228"/>
                <a:gd name="T57" fmla="*/ 43 h 221"/>
                <a:gd name="T58" fmla="*/ 183 w 228"/>
                <a:gd name="T59" fmla="*/ 24 h 221"/>
                <a:gd name="T60" fmla="*/ 203 w 228"/>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1">
                  <a:moveTo>
                    <a:pt x="25" y="175"/>
                  </a:moveTo>
                  <a:lnTo>
                    <a:pt x="43" y="200"/>
                  </a:lnTo>
                  <a:lnTo>
                    <a:pt x="18" y="221"/>
                  </a:lnTo>
                  <a:lnTo>
                    <a:pt x="0" y="196"/>
                  </a:lnTo>
                  <a:lnTo>
                    <a:pt x="25" y="175"/>
                  </a:lnTo>
                  <a:close/>
                  <a:moveTo>
                    <a:pt x="74" y="137"/>
                  </a:moveTo>
                  <a:lnTo>
                    <a:pt x="94" y="161"/>
                  </a:lnTo>
                  <a:lnTo>
                    <a:pt x="78" y="174"/>
                  </a:lnTo>
                  <a:lnTo>
                    <a:pt x="68" y="181"/>
                  </a:lnTo>
                  <a:lnTo>
                    <a:pt x="50" y="156"/>
                  </a:lnTo>
                  <a:lnTo>
                    <a:pt x="56" y="152"/>
                  </a:lnTo>
                  <a:lnTo>
                    <a:pt x="74" y="137"/>
                  </a:lnTo>
                  <a:close/>
                  <a:moveTo>
                    <a:pt x="119" y="94"/>
                  </a:moveTo>
                  <a:lnTo>
                    <a:pt x="141" y="116"/>
                  </a:lnTo>
                  <a:lnTo>
                    <a:pt x="132" y="127"/>
                  </a:lnTo>
                  <a:lnTo>
                    <a:pt x="118" y="139"/>
                  </a:lnTo>
                  <a:lnTo>
                    <a:pt x="97" y="115"/>
                  </a:lnTo>
                  <a:lnTo>
                    <a:pt x="110" y="105"/>
                  </a:lnTo>
                  <a:lnTo>
                    <a:pt x="119" y="94"/>
                  </a:lnTo>
                  <a:close/>
                  <a:moveTo>
                    <a:pt x="162" y="49"/>
                  </a:moveTo>
                  <a:lnTo>
                    <a:pt x="187" y="68"/>
                  </a:lnTo>
                  <a:lnTo>
                    <a:pt x="181" y="75"/>
                  </a:lnTo>
                  <a:lnTo>
                    <a:pt x="163" y="93"/>
                  </a:lnTo>
                  <a:lnTo>
                    <a:pt x="141" y="71"/>
                  </a:lnTo>
                  <a:lnTo>
                    <a:pt x="159" y="53"/>
                  </a:lnTo>
                  <a:lnTo>
                    <a:pt x="162" y="49"/>
                  </a:lnTo>
                  <a:close/>
                  <a:moveTo>
                    <a:pt x="203" y="0"/>
                  </a:moveTo>
                  <a:lnTo>
                    <a:pt x="228" y="19"/>
                  </a:lnTo>
                  <a:lnTo>
                    <a:pt x="208" y="43"/>
                  </a:lnTo>
                  <a:lnTo>
                    <a:pt x="183" y="24"/>
                  </a:lnTo>
                  <a:lnTo>
                    <a:pt x="20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7" name="Freeform 97"/>
            <p:cNvSpPr>
              <a:spLocks/>
            </p:cNvSpPr>
            <p:nvPr/>
          </p:nvSpPr>
          <p:spPr bwMode="auto">
            <a:xfrm>
              <a:off x="6850402" y="4557465"/>
              <a:ext cx="1582077" cy="470800"/>
            </a:xfrm>
            <a:custGeom>
              <a:avLst/>
              <a:gdLst>
                <a:gd name="T0" fmla="*/ 53 w 1324"/>
                <a:gd name="T1" fmla="*/ 34 h 395"/>
                <a:gd name="T2" fmla="*/ 117 w 1324"/>
                <a:gd name="T3" fmla="*/ 102 h 395"/>
                <a:gd name="T4" fmla="*/ 187 w 1324"/>
                <a:gd name="T5" fmla="*/ 163 h 395"/>
                <a:gd name="T6" fmla="*/ 223 w 1324"/>
                <a:gd name="T7" fmla="*/ 190 h 395"/>
                <a:gd name="T8" fmla="*/ 374 w 1324"/>
                <a:gd name="T9" fmla="*/ 278 h 395"/>
                <a:gd name="T10" fmla="*/ 458 w 1324"/>
                <a:gd name="T11" fmla="*/ 311 h 395"/>
                <a:gd name="T12" fmla="*/ 543 w 1324"/>
                <a:gd name="T13" fmla="*/ 336 h 395"/>
                <a:gd name="T14" fmla="*/ 580 w 1324"/>
                <a:gd name="T15" fmla="*/ 344 h 395"/>
                <a:gd name="T16" fmla="*/ 668 w 1324"/>
                <a:gd name="T17" fmla="*/ 358 h 395"/>
                <a:gd name="T18" fmla="*/ 757 w 1324"/>
                <a:gd name="T19" fmla="*/ 362 h 395"/>
                <a:gd name="T20" fmla="*/ 846 w 1324"/>
                <a:gd name="T21" fmla="*/ 359 h 395"/>
                <a:gd name="T22" fmla="*/ 935 w 1324"/>
                <a:gd name="T23" fmla="*/ 347 h 395"/>
                <a:gd name="T24" fmla="*/ 1016 w 1324"/>
                <a:gd name="T25" fmla="*/ 328 h 395"/>
                <a:gd name="T26" fmla="*/ 1103 w 1324"/>
                <a:gd name="T27" fmla="*/ 299 h 395"/>
                <a:gd name="T28" fmla="*/ 1187 w 1324"/>
                <a:gd name="T29" fmla="*/ 261 h 395"/>
                <a:gd name="T30" fmla="*/ 1263 w 1324"/>
                <a:gd name="T31" fmla="*/ 216 h 395"/>
                <a:gd name="T32" fmla="*/ 1306 w 1324"/>
                <a:gd name="T33" fmla="*/ 188 h 395"/>
                <a:gd name="T34" fmla="*/ 1287 w 1324"/>
                <a:gd name="T35" fmla="*/ 240 h 395"/>
                <a:gd name="T36" fmla="*/ 1241 w 1324"/>
                <a:gd name="T37" fmla="*/ 268 h 395"/>
                <a:gd name="T38" fmla="*/ 1159 w 1324"/>
                <a:gd name="T39" fmla="*/ 311 h 395"/>
                <a:gd name="T40" fmla="*/ 1073 w 1324"/>
                <a:gd name="T41" fmla="*/ 343 h 395"/>
                <a:gd name="T42" fmla="*/ 986 w 1324"/>
                <a:gd name="T43" fmla="*/ 368 h 395"/>
                <a:gd name="T44" fmla="*/ 935 w 1324"/>
                <a:gd name="T45" fmla="*/ 380 h 395"/>
                <a:gd name="T46" fmla="*/ 801 w 1324"/>
                <a:gd name="T47" fmla="*/ 395 h 395"/>
                <a:gd name="T48" fmla="*/ 712 w 1324"/>
                <a:gd name="T49" fmla="*/ 393 h 395"/>
                <a:gd name="T50" fmla="*/ 624 w 1324"/>
                <a:gd name="T51" fmla="*/ 384 h 395"/>
                <a:gd name="T52" fmla="*/ 572 w 1324"/>
                <a:gd name="T53" fmla="*/ 375 h 395"/>
                <a:gd name="T54" fmla="*/ 486 w 1324"/>
                <a:gd name="T55" fmla="*/ 353 h 395"/>
                <a:gd name="T56" fmla="*/ 402 w 1324"/>
                <a:gd name="T57" fmla="*/ 325 h 395"/>
                <a:gd name="T58" fmla="*/ 281 w 1324"/>
                <a:gd name="T59" fmla="*/ 266 h 395"/>
                <a:gd name="T60" fmla="*/ 200 w 1324"/>
                <a:gd name="T61" fmla="*/ 214 h 395"/>
                <a:gd name="T62" fmla="*/ 128 w 1324"/>
                <a:gd name="T63" fmla="*/ 158 h 395"/>
                <a:gd name="T64" fmla="*/ 61 w 1324"/>
                <a:gd name="T65" fmla="*/ 93 h 395"/>
                <a:gd name="T66" fmla="*/ 0 w 1324"/>
                <a:gd name="T67"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4" h="395">
                  <a:moveTo>
                    <a:pt x="25" y="0"/>
                  </a:moveTo>
                  <a:lnTo>
                    <a:pt x="53" y="34"/>
                  </a:lnTo>
                  <a:lnTo>
                    <a:pt x="85" y="69"/>
                  </a:lnTo>
                  <a:lnTo>
                    <a:pt x="117" y="102"/>
                  </a:lnTo>
                  <a:lnTo>
                    <a:pt x="151" y="134"/>
                  </a:lnTo>
                  <a:lnTo>
                    <a:pt x="187" y="163"/>
                  </a:lnTo>
                  <a:lnTo>
                    <a:pt x="223" y="190"/>
                  </a:lnTo>
                  <a:lnTo>
                    <a:pt x="223" y="190"/>
                  </a:lnTo>
                  <a:lnTo>
                    <a:pt x="294" y="237"/>
                  </a:lnTo>
                  <a:lnTo>
                    <a:pt x="374" y="278"/>
                  </a:lnTo>
                  <a:lnTo>
                    <a:pt x="415" y="296"/>
                  </a:lnTo>
                  <a:lnTo>
                    <a:pt x="458" y="311"/>
                  </a:lnTo>
                  <a:lnTo>
                    <a:pt x="499" y="324"/>
                  </a:lnTo>
                  <a:lnTo>
                    <a:pt x="543" y="336"/>
                  </a:lnTo>
                  <a:lnTo>
                    <a:pt x="580" y="344"/>
                  </a:lnTo>
                  <a:lnTo>
                    <a:pt x="580" y="344"/>
                  </a:lnTo>
                  <a:lnTo>
                    <a:pt x="624" y="352"/>
                  </a:lnTo>
                  <a:lnTo>
                    <a:pt x="668" y="358"/>
                  </a:lnTo>
                  <a:lnTo>
                    <a:pt x="712" y="361"/>
                  </a:lnTo>
                  <a:lnTo>
                    <a:pt x="757" y="362"/>
                  </a:lnTo>
                  <a:lnTo>
                    <a:pt x="801" y="362"/>
                  </a:lnTo>
                  <a:lnTo>
                    <a:pt x="846" y="359"/>
                  </a:lnTo>
                  <a:lnTo>
                    <a:pt x="935" y="347"/>
                  </a:lnTo>
                  <a:lnTo>
                    <a:pt x="935" y="347"/>
                  </a:lnTo>
                  <a:lnTo>
                    <a:pt x="973" y="339"/>
                  </a:lnTo>
                  <a:lnTo>
                    <a:pt x="1016" y="328"/>
                  </a:lnTo>
                  <a:lnTo>
                    <a:pt x="1060" y="314"/>
                  </a:lnTo>
                  <a:lnTo>
                    <a:pt x="1103" y="299"/>
                  </a:lnTo>
                  <a:lnTo>
                    <a:pt x="1145" y="281"/>
                  </a:lnTo>
                  <a:lnTo>
                    <a:pt x="1187" y="261"/>
                  </a:lnTo>
                  <a:lnTo>
                    <a:pt x="1228" y="239"/>
                  </a:lnTo>
                  <a:lnTo>
                    <a:pt x="1263" y="216"/>
                  </a:lnTo>
                  <a:lnTo>
                    <a:pt x="1263" y="216"/>
                  </a:lnTo>
                  <a:lnTo>
                    <a:pt x="1306" y="188"/>
                  </a:lnTo>
                  <a:lnTo>
                    <a:pt x="1324" y="215"/>
                  </a:lnTo>
                  <a:lnTo>
                    <a:pt x="1287" y="240"/>
                  </a:lnTo>
                  <a:lnTo>
                    <a:pt x="1282" y="243"/>
                  </a:lnTo>
                  <a:lnTo>
                    <a:pt x="1241" y="268"/>
                  </a:lnTo>
                  <a:lnTo>
                    <a:pt x="1200" y="290"/>
                  </a:lnTo>
                  <a:lnTo>
                    <a:pt x="1159" y="311"/>
                  </a:lnTo>
                  <a:lnTo>
                    <a:pt x="1116" y="328"/>
                  </a:lnTo>
                  <a:lnTo>
                    <a:pt x="1073" y="343"/>
                  </a:lnTo>
                  <a:lnTo>
                    <a:pt x="1029" y="358"/>
                  </a:lnTo>
                  <a:lnTo>
                    <a:pt x="986" y="368"/>
                  </a:lnTo>
                  <a:lnTo>
                    <a:pt x="942" y="378"/>
                  </a:lnTo>
                  <a:lnTo>
                    <a:pt x="935" y="380"/>
                  </a:lnTo>
                  <a:lnTo>
                    <a:pt x="846" y="392"/>
                  </a:lnTo>
                  <a:lnTo>
                    <a:pt x="801" y="395"/>
                  </a:lnTo>
                  <a:lnTo>
                    <a:pt x="757" y="395"/>
                  </a:lnTo>
                  <a:lnTo>
                    <a:pt x="712" y="393"/>
                  </a:lnTo>
                  <a:lnTo>
                    <a:pt x="668" y="390"/>
                  </a:lnTo>
                  <a:lnTo>
                    <a:pt x="624" y="384"/>
                  </a:lnTo>
                  <a:lnTo>
                    <a:pt x="580" y="377"/>
                  </a:lnTo>
                  <a:lnTo>
                    <a:pt x="572" y="375"/>
                  </a:lnTo>
                  <a:lnTo>
                    <a:pt x="530" y="365"/>
                  </a:lnTo>
                  <a:lnTo>
                    <a:pt x="486" y="353"/>
                  </a:lnTo>
                  <a:lnTo>
                    <a:pt x="444" y="340"/>
                  </a:lnTo>
                  <a:lnTo>
                    <a:pt x="402" y="325"/>
                  </a:lnTo>
                  <a:lnTo>
                    <a:pt x="360" y="308"/>
                  </a:lnTo>
                  <a:lnTo>
                    <a:pt x="281" y="266"/>
                  </a:lnTo>
                  <a:lnTo>
                    <a:pt x="204" y="216"/>
                  </a:lnTo>
                  <a:lnTo>
                    <a:pt x="200" y="214"/>
                  </a:lnTo>
                  <a:lnTo>
                    <a:pt x="163" y="187"/>
                  </a:lnTo>
                  <a:lnTo>
                    <a:pt x="128" y="158"/>
                  </a:lnTo>
                  <a:lnTo>
                    <a:pt x="94" y="125"/>
                  </a:lnTo>
                  <a:lnTo>
                    <a:pt x="61" y="93"/>
                  </a:lnTo>
                  <a:lnTo>
                    <a:pt x="29" y="58"/>
                  </a:lnTo>
                  <a:lnTo>
                    <a:pt x="0" y="19"/>
                  </a:lnTo>
                  <a:lnTo>
                    <a:pt x="2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8" name="Freeform 98"/>
            <p:cNvSpPr>
              <a:spLocks/>
            </p:cNvSpPr>
            <p:nvPr/>
          </p:nvSpPr>
          <p:spPr bwMode="auto">
            <a:xfrm>
              <a:off x="6824115" y="4533567"/>
              <a:ext cx="138611" cy="133831"/>
            </a:xfrm>
            <a:custGeom>
              <a:avLst/>
              <a:gdLst>
                <a:gd name="T0" fmla="*/ 10 w 115"/>
                <a:gd name="T1" fmla="*/ 0 h 112"/>
                <a:gd name="T2" fmla="*/ 87 w 115"/>
                <a:gd name="T3" fmla="*/ 10 h 112"/>
                <a:gd name="T4" fmla="*/ 115 w 115"/>
                <a:gd name="T5" fmla="*/ 47 h 112"/>
                <a:gd name="T6" fmla="*/ 38 w 115"/>
                <a:gd name="T7" fmla="*/ 35 h 112"/>
                <a:gd name="T8" fmla="*/ 28 w 115"/>
                <a:gd name="T9" fmla="*/ 112 h 112"/>
                <a:gd name="T10" fmla="*/ 0 w 115"/>
                <a:gd name="T11" fmla="*/ 75 h 112"/>
                <a:gd name="T12" fmla="*/ 10 w 115"/>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5" h="112">
                  <a:moveTo>
                    <a:pt x="10" y="0"/>
                  </a:moveTo>
                  <a:lnTo>
                    <a:pt x="87" y="10"/>
                  </a:lnTo>
                  <a:lnTo>
                    <a:pt x="115" y="47"/>
                  </a:lnTo>
                  <a:lnTo>
                    <a:pt x="38" y="35"/>
                  </a:lnTo>
                  <a:lnTo>
                    <a:pt x="28" y="112"/>
                  </a:lnTo>
                  <a:lnTo>
                    <a:pt x="0" y="75"/>
                  </a:lnTo>
                  <a:lnTo>
                    <a:pt x="1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solidFill>
                  <a:srgbClr val="EC5038"/>
                </a:solidFill>
                <a:latin typeface="Segoe UI Semilight"/>
              </a:endParaRPr>
            </a:p>
          </p:txBody>
        </p:sp>
        <p:sp>
          <p:nvSpPr>
            <p:cNvPr id="39" name="TextBox 6"/>
            <p:cNvSpPr txBox="1"/>
            <p:nvPr/>
          </p:nvSpPr>
          <p:spPr>
            <a:xfrm>
              <a:off x="43550" y="5328445"/>
              <a:ext cx="3240000" cy="400110"/>
            </a:xfrm>
            <a:prstGeom prst="rect">
              <a:avLst/>
            </a:prstGeom>
            <a:noFill/>
          </p:spPr>
          <p:txBody>
            <a:bodyPr wrap="square" rtlCol="0">
              <a:spAutoFit/>
            </a:bodyPr>
            <a:lstStyle/>
            <a:p>
              <a:pPr algn="r" defTabSz="914228">
                <a:defRPr/>
              </a:pPr>
              <a:r>
                <a:rPr lang="en-US" sz="2000" kern="0" dirty="0">
                  <a:latin typeface="Segoe UI Semilight"/>
                </a:rPr>
                <a:t>Develop + Test</a:t>
              </a:r>
            </a:p>
          </p:txBody>
        </p:sp>
        <p:sp>
          <p:nvSpPr>
            <p:cNvPr id="40" name="TextBox 47"/>
            <p:cNvSpPr txBox="1"/>
            <p:nvPr/>
          </p:nvSpPr>
          <p:spPr>
            <a:xfrm>
              <a:off x="43550" y="1899446"/>
              <a:ext cx="3240000" cy="400110"/>
            </a:xfrm>
            <a:prstGeom prst="rect">
              <a:avLst/>
            </a:prstGeom>
            <a:noFill/>
          </p:spPr>
          <p:txBody>
            <a:bodyPr wrap="square" rtlCol="0">
              <a:spAutoFit/>
            </a:bodyPr>
            <a:lstStyle/>
            <a:p>
              <a:pPr algn="r" defTabSz="914228">
                <a:defRPr/>
              </a:pPr>
              <a:r>
                <a:rPr lang="en-US" sz="2000" kern="0" dirty="0">
                  <a:latin typeface="Segoe UI Semilight"/>
                </a:rPr>
                <a:t>Plan + Track</a:t>
              </a:r>
            </a:p>
          </p:txBody>
        </p:sp>
        <p:sp>
          <p:nvSpPr>
            <p:cNvPr id="41" name="TextBox 48"/>
            <p:cNvSpPr txBox="1"/>
            <p:nvPr/>
          </p:nvSpPr>
          <p:spPr>
            <a:xfrm>
              <a:off x="9015006" y="5328445"/>
              <a:ext cx="3240000" cy="400110"/>
            </a:xfrm>
            <a:prstGeom prst="rect">
              <a:avLst/>
            </a:prstGeom>
            <a:noFill/>
          </p:spPr>
          <p:txBody>
            <a:bodyPr wrap="square" rtlCol="0">
              <a:spAutoFit/>
            </a:bodyPr>
            <a:lstStyle/>
            <a:p>
              <a:pPr defTabSz="914228">
                <a:defRPr/>
              </a:pPr>
              <a:r>
                <a:rPr lang="en-US" sz="2000" kern="0" dirty="0">
                  <a:latin typeface="Segoe UI Semilight"/>
                </a:rPr>
                <a:t>Monitor + Learn</a:t>
              </a:r>
            </a:p>
          </p:txBody>
        </p:sp>
        <p:sp>
          <p:nvSpPr>
            <p:cNvPr id="42" name="TextBox 49"/>
            <p:cNvSpPr txBox="1"/>
            <p:nvPr/>
          </p:nvSpPr>
          <p:spPr>
            <a:xfrm>
              <a:off x="9015006" y="1899446"/>
              <a:ext cx="3240000" cy="400110"/>
            </a:xfrm>
            <a:prstGeom prst="rect">
              <a:avLst/>
            </a:prstGeom>
            <a:noFill/>
          </p:spPr>
          <p:txBody>
            <a:bodyPr wrap="square" rtlCol="0">
              <a:spAutoFit/>
            </a:bodyPr>
            <a:lstStyle/>
            <a:p>
              <a:pPr defTabSz="914228">
                <a:defRPr/>
              </a:pPr>
              <a:r>
                <a:rPr lang="en-US" sz="2000" kern="0" dirty="0">
                  <a:latin typeface="Segoe UI Semilight"/>
                </a:rPr>
                <a:t>Release</a:t>
              </a:r>
            </a:p>
          </p:txBody>
        </p:sp>
        <p:sp>
          <p:nvSpPr>
            <p:cNvPr id="43" name="TextBox 8"/>
            <p:cNvSpPr txBox="1"/>
            <p:nvPr/>
          </p:nvSpPr>
          <p:spPr>
            <a:xfrm>
              <a:off x="43550" y="3602805"/>
              <a:ext cx="3193200" cy="430887"/>
            </a:xfrm>
            <a:prstGeom prst="rect">
              <a:avLst/>
            </a:prstGeom>
            <a:noFill/>
          </p:spPr>
          <p:txBody>
            <a:bodyPr wrap="square" lIns="0" tIns="0" rIns="0" bIns="0" rtlCol="0">
              <a:spAutoFit/>
            </a:bodyPr>
            <a:lstStyle/>
            <a:p>
              <a:pPr algn="ctr" defTabSz="914228">
                <a:defRPr/>
              </a:pPr>
              <a:r>
                <a:rPr lang="en-US" sz="2800" kern="800" spc="100" dirty="0">
                  <a:latin typeface="+mj-lt"/>
                  <a:cs typeface="Segoe UI Semibold" panose="020B0702040204020203" pitchFamily="34" charset="0"/>
                </a:rPr>
                <a:t>Development</a:t>
              </a:r>
            </a:p>
          </p:txBody>
        </p:sp>
        <p:sp>
          <p:nvSpPr>
            <p:cNvPr id="44" name="TextBox 44"/>
            <p:cNvSpPr txBox="1"/>
            <p:nvPr/>
          </p:nvSpPr>
          <p:spPr>
            <a:xfrm>
              <a:off x="9278481" y="3602805"/>
              <a:ext cx="3191972" cy="430887"/>
            </a:xfrm>
            <a:prstGeom prst="rect">
              <a:avLst/>
            </a:prstGeom>
            <a:noFill/>
          </p:spPr>
          <p:txBody>
            <a:bodyPr wrap="square" lIns="0" tIns="0" rIns="0" bIns="0" rtlCol="0">
              <a:spAutoFit/>
            </a:bodyPr>
            <a:lstStyle/>
            <a:p>
              <a:pPr algn="ctr" defTabSz="914228">
                <a:defRPr/>
              </a:pPr>
              <a:r>
                <a:rPr lang="de-DE" sz="2800" kern="800" spc="100" dirty="0">
                  <a:latin typeface="+mj-lt"/>
                  <a:cs typeface="Segoe UI Semibold" panose="020B0702040204020203" pitchFamily="34" charset="0"/>
                </a:rPr>
                <a:t>Production</a:t>
              </a:r>
              <a:endParaRPr lang="en-US" sz="2800" kern="800" spc="100" dirty="0">
                <a:latin typeface="+mj-lt"/>
                <a:cs typeface="Segoe UI Semibold" panose="020B0702040204020203" pitchFamily="34" charset="0"/>
              </a:endParaRPr>
            </a:p>
          </p:txBody>
        </p:sp>
      </p:grpSp>
    </p:spTree>
    <p:extLst>
      <p:ext uri="{BB962C8B-B14F-4D97-AF65-F5344CB8AC3E}">
        <p14:creationId xmlns:p14="http://schemas.microsoft.com/office/powerpoint/2010/main" val="2868988452"/>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463203" cy="5624284"/>
          </a:xfrm>
          <a:prstGeom prst="rect">
            <a:avLst/>
          </a:prstGeom>
        </p:spPr>
      </p:pic>
      <p:sp>
        <p:nvSpPr>
          <p:cNvPr id="3" name="Freeform 2"/>
          <p:cNvSpPr>
            <a:spLocks noChangeArrowheads="1"/>
          </p:cNvSpPr>
          <p:nvPr/>
        </p:nvSpPr>
        <p:spPr bwMode="gray">
          <a:xfrm>
            <a:off x="1107089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 name="Rectangle 3"/>
          <p:cNvSpPr>
            <a:spLocks noChangeArrowheads="1"/>
          </p:cNvSpPr>
          <p:nvPr/>
        </p:nvSpPr>
        <p:spPr bwMode="gray">
          <a:xfrm>
            <a:off x="2838903"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 name="Oval 8"/>
          <p:cNvSpPr>
            <a:spLocks noChangeArrowheads="1"/>
          </p:cNvSpPr>
          <p:nvPr/>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 name="Freeform 11"/>
          <p:cNvSpPr>
            <a:spLocks/>
          </p:cNvSpPr>
          <p:nvPr/>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 name="Oval 12"/>
          <p:cNvSpPr>
            <a:spLocks noChangeArrowheads="1"/>
          </p:cNvSpPr>
          <p:nvPr/>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 name="Oval 13"/>
          <p:cNvSpPr>
            <a:spLocks noChangeArrowheads="1"/>
          </p:cNvSpPr>
          <p:nvPr/>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 name="Oval 14"/>
          <p:cNvSpPr>
            <a:spLocks noChangeArrowheads="1"/>
          </p:cNvSpPr>
          <p:nvPr/>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 name="Oval 15"/>
          <p:cNvSpPr>
            <a:spLocks noChangeArrowheads="1"/>
          </p:cNvSpPr>
          <p:nvPr/>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 name="Oval 16"/>
          <p:cNvSpPr>
            <a:spLocks noChangeArrowheads="1"/>
          </p:cNvSpPr>
          <p:nvPr/>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 name="Oval 17"/>
          <p:cNvSpPr>
            <a:spLocks noChangeArrowheads="1"/>
          </p:cNvSpPr>
          <p:nvPr/>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 name="Oval 18"/>
          <p:cNvSpPr>
            <a:spLocks noChangeArrowheads="1"/>
          </p:cNvSpPr>
          <p:nvPr/>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 name="Oval 19"/>
          <p:cNvSpPr>
            <a:spLocks noChangeArrowheads="1"/>
          </p:cNvSpPr>
          <p:nvPr/>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 name="Freeform 20"/>
          <p:cNvSpPr>
            <a:spLocks/>
          </p:cNvSpPr>
          <p:nvPr/>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 name="Freeform 21"/>
          <p:cNvSpPr>
            <a:spLocks noEditPoints="1"/>
          </p:cNvSpPr>
          <p:nvPr/>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 name="Freeform 22"/>
          <p:cNvSpPr>
            <a:spLocks/>
          </p:cNvSpPr>
          <p:nvPr/>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Freeform 23"/>
          <p:cNvSpPr>
            <a:spLocks/>
          </p:cNvSpPr>
          <p:nvPr/>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 name="Freeform 24"/>
          <p:cNvSpPr>
            <a:spLocks noEditPoints="1"/>
          </p:cNvSpPr>
          <p:nvPr/>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 name="Freeform 25"/>
          <p:cNvSpPr>
            <a:spLocks/>
          </p:cNvSpPr>
          <p:nvPr/>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 name="Freeform 26"/>
          <p:cNvSpPr>
            <a:spLocks/>
          </p:cNvSpPr>
          <p:nvPr/>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 name="Freeform 27"/>
          <p:cNvSpPr>
            <a:spLocks/>
          </p:cNvSpPr>
          <p:nvPr/>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 name="Freeform 28"/>
          <p:cNvSpPr>
            <a:spLocks/>
          </p:cNvSpPr>
          <p:nvPr/>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Freeform 29"/>
          <p:cNvSpPr>
            <a:spLocks/>
          </p:cNvSpPr>
          <p:nvPr/>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 name="Freeform 30"/>
          <p:cNvSpPr>
            <a:spLocks/>
          </p:cNvSpPr>
          <p:nvPr/>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 name="Freeform 31"/>
          <p:cNvSpPr>
            <a:spLocks/>
          </p:cNvSpPr>
          <p:nvPr/>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 name="Freeform 32"/>
          <p:cNvSpPr>
            <a:spLocks/>
          </p:cNvSpPr>
          <p:nvPr/>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 name="Freeform 33"/>
          <p:cNvSpPr>
            <a:spLocks/>
          </p:cNvSpPr>
          <p:nvPr/>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34"/>
          <p:cNvSpPr>
            <a:spLocks/>
          </p:cNvSpPr>
          <p:nvPr/>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Freeform 35"/>
          <p:cNvSpPr>
            <a:spLocks/>
          </p:cNvSpPr>
          <p:nvPr/>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Freeform 36"/>
          <p:cNvSpPr>
            <a:spLocks/>
          </p:cNvSpPr>
          <p:nvPr/>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37"/>
          <p:cNvSpPr>
            <a:spLocks/>
          </p:cNvSpPr>
          <p:nvPr/>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Freeform 38"/>
          <p:cNvSpPr>
            <a:spLocks/>
          </p:cNvSpPr>
          <p:nvPr/>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Freeform 39"/>
          <p:cNvSpPr>
            <a:spLocks/>
          </p:cNvSpPr>
          <p:nvPr/>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Freeform 40"/>
          <p:cNvSpPr>
            <a:spLocks/>
          </p:cNvSpPr>
          <p:nvPr/>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Freeform 41"/>
          <p:cNvSpPr>
            <a:spLocks/>
          </p:cNvSpPr>
          <p:nvPr/>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 name="Freeform 42"/>
          <p:cNvSpPr>
            <a:spLocks noEditPoints="1"/>
          </p:cNvSpPr>
          <p:nvPr/>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 name="Freeform 43"/>
          <p:cNvSpPr>
            <a:spLocks/>
          </p:cNvSpPr>
          <p:nvPr/>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 name="Freeform 44"/>
          <p:cNvSpPr>
            <a:spLocks noEditPoints="1"/>
          </p:cNvSpPr>
          <p:nvPr/>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 name="Freeform 45"/>
          <p:cNvSpPr>
            <a:spLocks/>
          </p:cNvSpPr>
          <p:nvPr/>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 name="Freeform 46"/>
          <p:cNvSpPr>
            <a:spLocks noEditPoints="1"/>
          </p:cNvSpPr>
          <p:nvPr/>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 name="Freeform 47"/>
          <p:cNvSpPr>
            <a:spLocks/>
          </p:cNvSpPr>
          <p:nvPr/>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 name="Freeform 48"/>
          <p:cNvSpPr>
            <a:spLocks/>
          </p:cNvSpPr>
          <p:nvPr/>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 name="Freeform 49"/>
          <p:cNvSpPr>
            <a:spLocks/>
          </p:cNvSpPr>
          <p:nvPr/>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 name="Freeform 50"/>
          <p:cNvSpPr>
            <a:spLocks/>
          </p:cNvSpPr>
          <p:nvPr/>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6" name="Freeform 51"/>
          <p:cNvSpPr>
            <a:spLocks/>
          </p:cNvSpPr>
          <p:nvPr/>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7" name="Freeform 52"/>
          <p:cNvSpPr>
            <a:spLocks/>
          </p:cNvSpPr>
          <p:nvPr/>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53"/>
          <p:cNvSpPr>
            <a:spLocks/>
          </p:cNvSpPr>
          <p:nvPr/>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 name="Freeform 54"/>
          <p:cNvSpPr>
            <a:spLocks/>
          </p:cNvSpPr>
          <p:nvPr/>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0" name="Freeform 55"/>
          <p:cNvSpPr>
            <a:spLocks/>
          </p:cNvSpPr>
          <p:nvPr/>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Freeform 56"/>
          <p:cNvSpPr>
            <a:spLocks/>
          </p:cNvSpPr>
          <p:nvPr/>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 name="Freeform 57"/>
          <p:cNvSpPr>
            <a:spLocks/>
          </p:cNvSpPr>
          <p:nvPr/>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Freeform 58"/>
          <p:cNvSpPr>
            <a:spLocks/>
          </p:cNvSpPr>
          <p:nvPr/>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Freeform 59"/>
          <p:cNvSpPr>
            <a:spLocks/>
          </p:cNvSpPr>
          <p:nvPr/>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60"/>
          <p:cNvSpPr>
            <a:spLocks/>
          </p:cNvSpPr>
          <p:nvPr/>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61"/>
          <p:cNvSpPr>
            <a:spLocks/>
          </p:cNvSpPr>
          <p:nvPr/>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7" name="Freeform 62"/>
          <p:cNvSpPr>
            <a:spLocks/>
          </p:cNvSpPr>
          <p:nvPr/>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Freeform 63"/>
          <p:cNvSpPr>
            <a:spLocks/>
          </p:cNvSpPr>
          <p:nvPr/>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64"/>
          <p:cNvSpPr>
            <a:spLocks/>
          </p:cNvSpPr>
          <p:nvPr/>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65"/>
          <p:cNvSpPr>
            <a:spLocks/>
          </p:cNvSpPr>
          <p:nvPr/>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66"/>
          <p:cNvSpPr>
            <a:spLocks/>
          </p:cNvSpPr>
          <p:nvPr/>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 name="Freeform 67"/>
          <p:cNvSpPr>
            <a:spLocks/>
          </p:cNvSpPr>
          <p:nvPr/>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 name="Freeform 68"/>
          <p:cNvSpPr>
            <a:spLocks noEditPoints="1"/>
          </p:cNvSpPr>
          <p:nvPr/>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69"/>
          <p:cNvSpPr>
            <a:spLocks/>
          </p:cNvSpPr>
          <p:nvPr/>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70"/>
          <p:cNvSpPr>
            <a:spLocks/>
          </p:cNvSpPr>
          <p:nvPr/>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Freeform 71"/>
          <p:cNvSpPr>
            <a:spLocks/>
          </p:cNvSpPr>
          <p:nvPr/>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7" name="Freeform 72"/>
          <p:cNvSpPr>
            <a:spLocks/>
          </p:cNvSpPr>
          <p:nvPr/>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Freeform 73"/>
          <p:cNvSpPr>
            <a:spLocks/>
          </p:cNvSpPr>
          <p:nvPr/>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74"/>
          <p:cNvSpPr>
            <a:spLocks/>
          </p:cNvSpPr>
          <p:nvPr/>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0" name="Freeform 75"/>
          <p:cNvSpPr>
            <a:spLocks/>
          </p:cNvSpPr>
          <p:nvPr/>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76"/>
          <p:cNvSpPr>
            <a:spLocks/>
          </p:cNvSpPr>
          <p:nvPr/>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77"/>
          <p:cNvSpPr>
            <a:spLocks/>
          </p:cNvSpPr>
          <p:nvPr/>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3" name="Freeform 78"/>
          <p:cNvSpPr>
            <a:spLocks/>
          </p:cNvSpPr>
          <p:nvPr/>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79"/>
          <p:cNvSpPr>
            <a:spLocks/>
          </p:cNvSpPr>
          <p:nvPr/>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80"/>
          <p:cNvSpPr>
            <a:spLocks/>
          </p:cNvSpPr>
          <p:nvPr/>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Freeform 81"/>
          <p:cNvSpPr>
            <a:spLocks/>
          </p:cNvSpPr>
          <p:nvPr/>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82"/>
          <p:cNvSpPr>
            <a:spLocks/>
          </p:cNvSpPr>
          <p:nvPr/>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83"/>
          <p:cNvSpPr>
            <a:spLocks/>
          </p:cNvSpPr>
          <p:nvPr/>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9" name="Freeform 85"/>
          <p:cNvSpPr>
            <a:spLocks/>
          </p:cNvSpPr>
          <p:nvPr/>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86"/>
          <p:cNvSpPr>
            <a:spLocks/>
          </p:cNvSpPr>
          <p:nvPr/>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87"/>
          <p:cNvSpPr>
            <a:spLocks noEditPoints="1"/>
          </p:cNvSpPr>
          <p:nvPr/>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88"/>
          <p:cNvSpPr>
            <a:spLocks/>
          </p:cNvSpPr>
          <p:nvPr/>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89"/>
          <p:cNvSpPr>
            <a:spLocks/>
          </p:cNvSpPr>
          <p:nvPr/>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90"/>
          <p:cNvSpPr>
            <a:spLocks/>
          </p:cNvSpPr>
          <p:nvPr/>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91"/>
          <p:cNvSpPr>
            <a:spLocks/>
          </p:cNvSpPr>
          <p:nvPr/>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Freeform 92"/>
          <p:cNvSpPr>
            <a:spLocks/>
          </p:cNvSpPr>
          <p:nvPr/>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93"/>
          <p:cNvSpPr>
            <a:spLocks/>
          </p:cNvSpPr>
          <p:nvPr/>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8" name="Freeform 94"/>
          <p:cNvSpPr>
            <a:spLocks/>
          </p:cNvSpPr>
          <p:nvPr/>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Freeform 95"/>
          <p:cNvSpPr>
            <a:spLocks/>
          </p:cNvSpPr>
          <p:nvPr/>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 name="Freeform 96"/>
          <p:cNvSpPr>
            <a:spLocks/>
          </p:cNvSpPr>
          <p:nvPr/>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1" name="Freeform 97"/>
          <p:cNvSpPr>
            <a:spLocks/>
          </p:cNvSpPr>
          <p:nvPr/>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98"/>
          <p:cNvSpPr>
            <a:spLocks/>
          </p:cNvSpPr>
          <p:nvPr/>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3" name="Freeform 99"/>
          <p:cNvSpPr>
            <a:spLocks/>
          </p:cNvSpPr>
          <p:nvPr/>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 name="Freeform 100"/>
          <p:cNvSpPr>
            <a:spLocks/>
          </p:cNvSpPr>
          <p:nvPr/>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101"/>
          <p:cNvSpPr>
            <a:spLocks/>
          </p:cNvSpPr>
          <p:nvPr/>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102"/>
          <p:cNvSpPr>
            <a:spLocks/>
          </p:cNvSpPr>
          <p:nvPr/>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103"/>
          <p:cNvSpPr>
            <a:spLocks/>
          </p:cNvSpPr>
          <p:nvPr/>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104"/>
          <p:cNvSpPr>
            <a:spLocks/>
          </p:cNvSpPr>
          <p:nvPr/>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105"/>
          <p:cNvSpPr>
            <a:spLocks/>
          </p:cNvSpPr>
          <p:nvPr/>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106"/>
          <p:cNvSpPr>
            <a:spLocks/>
          </p:cNvSpPr>
          <p:nvPr/>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107"/>
          <p:cNvSpPr>
            <a:spLocks/>
          </p:cNvSpPr>
          <p:nvPr/>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Freeform 108"/>
          <p:cNvSpPr>
            <a:spLocks/>
          </p:cNvSpPr>
          <p:nvPr/>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109"/>
          <p:cNvSpPr>
            <a:spLocks/>
          </p:cNvSpPr>
          <p:nvPr/>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4" name="Freeform 110"/>
          <p:cNvSpPr>
            <a:spLocks/>
          </p:cNvSpPr>
          <p:nvPr/>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5" name="Freeform 111"/>
          <p:cNvSpPr>
            <a:spLocks/>
          </p:cNvSpPr>
          <p:nvPr/>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6" name="Freeform 112"/>
          <p:cNvSpPr>
            <a:spLocks/>
          </p:cNvSpPr>
          <p:nvPr/>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7" name="Freeform 113"/>
          <p:cNvSpPr>
            <a:spLocks/>
          </p:cNvSpPr>
          <p:nvPr/>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8" name="Freeform 114"/>
          <p:cNvSpPr>
            <a:spLocks/>
          </p:cNvSpPr>
          <p:nvPr/>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9" name="Freeform 115"/>
          <p:cNvSpPr>
            <a:spLocks/>
          </p:cNvSpPr>
          <p:nvPr/>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Oval 116"/>
          <p:cNvSpPr>
            <a:spLocks noChangeArrowheads="1"/>
          </p:cNvSpPr>
          <p:nvPr/>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117"/>
          <p:cNvSpPr>
            <a:spLocks/>
          </p:cNvSpPr>
          <p:nvPr/>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2" name="Freeform 118"/>
          <p:cNvSpPr>
            <a:spLocks/>
          </p:cNvSpPr>
          <p:nvPr/>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3" name="Freeform 119"/>
          <p:cNvSpPr>
            <a:spLocks/>
          </p:cNvSpPr>
          <p:nvPr/>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4" name="Freeform 120"/>
          <p:cNvSpPr>
            <a:spLocks/>
          </p:cNvSpPr>
          <p:nvPr/>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5" name="Freeform 121"/>
          <p:cNvSpPr>
            <a:spLocks/>
          </p:cNvSpPr>
          <p:nvPr/>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Freeform 122"/>
          <p:cNvSpPr>
            <a:spLocks/>
          </p:cNvSpPr>
          <p:nvPr/>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Freeform 123"/>
          <p:cNvSpPr>
            <a:spLocks/>
          </p:cNvSpPr>
          <p:nvPr/>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8" name="Freeform 124"/>
          <p:cNvSpPr>
            <a:spLocks/>
          </p:cNvSpPr>
          <p:nvPr/>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9" name="Freeform 125"/>
          <p:cNvSpPr>
            <a:spLocks/>
          </p:cNvSpPr>
          <p:nvPr/>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0" name="Freeform 126"/>
          <p:cNvSpPr>
            <a:spLocks/>
          </p:cNvSpPr>
          <p:nvPr/>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1" name="Freeform 127"/>
          <p:cNvSpPr>
            <a:spLocks/>
          </p:cNvSpPr>
          <p:nvPr/>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2" name="Freeform 128"/>
          <p:cNvSpPr>
            <a:spLocks/>
          </p:cNvSpPr>
          <p:nvPr/>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3" name="Freeform 129"/>
          <p:cNvSpPr>
            <a:spLocks/>
          </p:cNvSpPr>
          <p:nvPr/>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4" name="Freeform 130"/>
          <p:cNvSpPr>
            <a:spLocks/>
          </p:cNvSpPr>
          <p:nvPr/>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5" name="Freeform 131"/>
          <p:cNvSpPr>
            <a:spLocks/>
          </p:cNvSpPr>
          <p:nvPr/>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6" name="Freeform 132"/>
          <p:cNvSpPr>
            <a:spLocks/>
          </p:cNvSpPr>
          <p:nvPr/>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7" name="Freeform 133"/>
          <p:cNvSpPr>
            <a:spLocks/>
          </p:cNvSpPr>
          <p:nvPr/>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Freeform 134"/>
          <p:cNvSpPr>
            <a:spLocks/>
          </p:cNvSpPr>
          <p:nvPr/>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9" name="Freeform 135"/>
          <p:cNvSpPr>
            <a:spLocks/>
          </p:cNvSpPr>
          <p:nvPr/>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0" name="Freeform 136"/>
          <p:cNvSpPr>
            <a:spLocks/>
          </p:cNvSpPr>
          <p:nvPr/>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1" name="Freeform 137"/>
          <p:cNvSpPr>
            <a:spLocks/>
          </p:cNvSpPr>
          <p:nvPr/>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2" name="Freeform 138"/>
          <p:cNvSpPr>
            <a:spLocks/>
          </p:cNvSpPr>
          <p:nvPr/>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3" name="Freeform 139"/>
          <p:cNvSpPr>
            <a:spLocks/>
          </p:cNvSpPr>
          <p:nvPr/>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4" name="Freeform 140"/>
          <p:cNvSpPr>
            <a:spLocks noEditPoints="1"/>
          </p:cNvSpPr>
          <p:nvPr/>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5" name="Freeform 141"/>
          <p:cNvSpPr>
            <a:spLocks/>
          </p:cNvSpPr>
          <p:nvPr/>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Freeform 142"/>
          <p:cNvSpPr>
            <a:spLocks/>
          </p:cNvSpPr>
          <p:nvPr/>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7" name="Freeform 143"/>
          <p:cNvSpPr>
            <a:spLocks/>
          </p:cNvSpPr>
          <p:nvPr/>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8" name="Freeform 144"/>
          <p:cNvSpPr>
            <a:spLocks/>
          </p:cNvSpPr>
          <p:nvPr/>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9" name="Freeform 145"/>
          <p:cNvSpPr>
            <a:spLocks/>
          </p:cNvSpPr>
          <p:nvPr/>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0" name="Freeform 146"/>
          <p:cNvSpPr>
            <a:spLocks/>
          </p:cNvSpPr>
          <p:nvPr/>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1" name="Freeform 147"/>
          <p:cNvSpPr>
            <a:spLocks/>
          </p:cNvSpPr>
          <p:nvPr/>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2" name="Freeform 148"/>
          <p:cNvSpPr>
            <a:spLocks/>
          </p:cNvSpPr>
          <p:nvPr/>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3" name="Freeform 149"/>
          <p:cNvSpPr>
            <a:spLocks/>
          </p:cNvSpPr>
          <p:nvPr/>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4" name="Freeform 150"/>
          <p:cNvSpPr>
            <a:spLocks/>
          </p:cNvSpPr>
          <p:nvPr/>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5" name="Freeform 151"/>
          <p:cNvSpPr>
            <a:spLocks/>
          </p:cNvSpPr>
          <p:nvPr/>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6" name="Freeform 152"/>
          <p:cNvSpPr>
            <a:spLocks/>
          </p:cNvSpPr>
          <p:nvPr/>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7" name="Freeform 153"/>
          <p:cNvSpPr>
            <a:spLocks/>
          </p:cNvSpPr>
          <p:nvPr/>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Freeform 154"/>
          <p:cNvSpPr>
            <a:spLocks/>
          </p:cNvSpPr>
          <p:nvPr/>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148"/>
          <p:cNvSpPr>
            <a:spLocks/>
          </p:cNvSpPr>
          <p:nvPr/>
        </p:nvSpPr>
        <p:spPr bwMode="gray">
          <a:xfrm>
            <a:off x="10360027"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 name="Freeform 227"/>
          <p:cNvSpPr>
            <a:spLocks/>
          </p:cNvSpPr>
          <p:nvPr/>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1" name="Freeform 228"/>
          <p:cNvSpPr>
            <a:spLocks/>
          </p:cNvSpPr>
          <p:nvPr/>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2" name="Freeform 229"/>
          <p:cNvSpPr>
            <a:spLocks/>
          </p:cNvSpPr>
          <p:nvPr/>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3" name="Freeform 230"/>
          <p:cNvSpPr>
            <a:spLocks/>
          </p:cNvSpPr>
          <p:nvPr/>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4" name="Freeform 231"/>
          <p:cNvSpPr>
            <a:spLocks/>
          </p:cNvSpPr>
          <p:nvPr/>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5" name="Freeform 232"/>
          <p:cNvSpPr>
            <a:spLocks/>
          </p:cNvSpPr>
          <p:nvPr/>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6" name="Freeform 233"/>
          <p:cNvSpPr>
            <a:spLocks/>
          </p:cNvSpPr>
          <p:nvPr/>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7" name="Freeform 234"/>
          <p:cNvSpPr>
            <a:spLocks/>
          </p:cNvSpPr>
          <p:nvPr/>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8" name="Freeform 235"/>
          <p:cNvSpPr>
            <a:spLocks/>
          </p:cNvSpPr>
          <p:nvPr/>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9" name="Freeform 236"/>
          <p:cNvSpPr>
            <a:spLocks/>
          </p:cNvSpPr>
          <p:nvPr/>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0" name="Freeform 237"/>
          <p:cNvSpPr>
            <a:spLocks/>
          </p:cNvSpPr>
          <p:nvPr/>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1" name="Freeform 238"/>
          <p:cNvSpPr>
            <a:spLocks/>
          </p:cNvSpPr>
          <p:nvPr/>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2" name="Freeform 239"/>
          <p:cNvSpPr>
            <a:spLocks/>
          </p:cNvSpPr>
          <p:nvPr/>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3" name="Freeform 240"/>
          <p:cNvSpPr>
            <a:spLocks/>
          </p:cNvSpPr>
          <p:nvPr/>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4" name="Freeform 241"/>
          <p:cNvSpPr>
            <a:spLocks noEditPoints="1"/>
          </p:cNvSpPr>
          <p:nvPr/>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5" name="Freeform 242"/>
          <p:cNvSpPr>
            <a:spLocks/>
          </p:cNvSpPr>
          <p:nvPr/>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6" name="Freeform 243"/>
          <p:cNvSpPr>
            <a:spLocks noEditPoints="1"/>
          </p:cNvSpPr>
          <p:nvPr/>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7" name="Freeform 244"/>
          <p:cNvSpPr>
            <a:spLocks/>
          </p:cNvSpPr>
          <p:nvPr/>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8" name="Freeform 245"/>
          <p:cNvSpPr>
            <a:spLocks/>
          </p:cNvSpPr>
          <p:nvPr/>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9" name="Freeform 246"/>
          <p:cNvSpPr>
            <a:spLocks/>
          </p:cNvSpPr>
          <p:nvPr/>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0" name="Freeform 247"/>
          <p:cNvSpPr>
            <a:spLocks/>
          </p:cNvSpPr>
          <p:nvPr/>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 name="Freeform 248"/>
          <p:cNvSpPr>
            <a:spLocks/>
          </p:cNvSpPr>
          <p:nvPr/>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2" name="Freeform 249"/>
          <p:cNvSpPr>
            <a:spLocks/>
          </p:cNvSpPr>
          <p:nvPr/>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3" name="Freeform 250"/>
          <p:cNvSpPr>
            <a:spLocks/>
          </p:cNvSpPr>
          <p:nvPr/>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4" name="Freeform 251"/>
          <p:cNvSpPr>
            <a:spLocks/>
          </p:cNvSpPr>
          <p:nvPr/>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5" name="Freeform 252"/>
          <p:cNvSpPr>
            <a:spLocks/>
          </p:cNvSpPr>
          <p:nvPr/>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6" name="Freeform 253"/>
          <p:cNvSpPr>
            <a:spLocks/>
          </p:cNvSpPr>
          <p:nvPr/>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7" name="Freeform 254"/>
          <p:cNvSpPr>
            <a:spLocks/>
          </p:cNvSpPr>
          <p:nvPr/>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8" name="Freeform 255"/>
          <p:cNvSpPr>
            <a:spLocks/>
          </p:cNvSpPr>
          <p:nvPr/>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9" name="Freeform 256"/>
          <p:cNvSpPr>
            <a:spLocks/>
          </p:cNvSpPr>
          <p:nvPr/>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0" name="Freeform 276"/>
          <p:cNvSpPr>
            <a:spLocks/>
          </p:cNvSpPr>
          <p:nvPr/>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181" name="Picture 180"/>
          <p:cNvPicPr>
            <a:picLocks noChangeAspect="1"/>
          </p:cNvPicPr>
          <p:nvPr/>
        </p:nvPicPr>
        <p:blipFill>
          <a:blip r:embed="rId4"/>
          <a:stretch>
            <a:fillRect/>
          </a:stretch>
        </p:blipFill>
        <p:spPr>
          <a:xfrm>
            <a:off x="0" y="5099556"/>
            <a:ext cx="12463010" cy="1887032"/>
          </a:xfrm>
          <a:prstGeom prst="rect">
            <a:avLst/>
          </a:prstGeom>
          <a:solidFill>
            <a:srgbClr val="FFFFFF">
              <a:lumMod val="95000"/>
            </a:srgbClr>
          </a:solidFill>
        </p:spPr>
      </p:pic>
      <p:sp>
        <p:nvSpPr>
          <p:cNvPr id="182" name="Rectangle 181"/>
          <p:cNvSpPr/>
          <p:nvPr/>
        </p:nvSpPr>
        <p:spPr bwMode="gray">
          <a:xfrm>
            <a:off x="274638" y="-1"/>
            <a:ext cx="3482014" cy="1549399"/>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solidFill>
                <a:srgbClr val="6DC2E9"/>
              </a:solidFill>
              <a:ea typeface="Segoe UI" pitchFamily="34" charset="0"/>
              <a:cs typeface="Segoe UI" pitchFamily="34" charset="0"/>
            </a:endParaRPr>
          </a:p>
        </p:txBody>
      </p:sp>
      <p:sp>
        <p:nvSpPr>
          <p:cNvPr id="183" name="Title 2"/>
          <p:cNvSpPr txBox="1">
            <a:spLocks/>
          </p:cNvSpPr>
          <p:nvPr/>
        </p:nvSpPr>
        <p:spPr>
          <a:xfrm>
            <a:off x="274639" y="2952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Digital-era velocity</a:t>
            </a:r>
          </a:p>
        </p:txBody>
      </p:sp>
      <p:grpSp>
        <p:nvGrpSpPr>
          <p:cNvPr id="184" name="Group 183"/>
          <p:cNvGrpSpPr/>
          <p:nvPr/>
        </p:nvGrpSpPr>
        <p:grpSpPr>
          <a:xfrm>
            <a:off x="4755107" y="1768475"/>
            <a:ext cx="3335338" cy="5226050"/>
            <a:chOff x="6491287" y="1768475"/>
            <a:chExt cx="3335338" cy="5226050"/>
          </a:xfrm>
        </p:grpSpPr>
        <p:sp>
          <p:nvSpPr>
            <p:cNvPr id="185" name="Freeform 110"/>
            <p:cNvSpPr>
              <a:spLocks/>
            </p:cNvSpPr>
            <p:nvPr/>
          </p:nvSpPr>
          <p:spPr bwMode="auto">
            <a:xfrm flipH="1">
              <a:off x="8890000" y="3781425"/>
              <a:ext cx="936625" cy="404812"/>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6" name="Freeform 111"/>
            <p:cNvSpPr>
              <a:spLocks/>
            </p:cNvSpPr>
            <p:nvPr/>
          </p:nvSpPr>
          <p:spPr bwMode="auto">
            <a:xfrm flipH="1">
              <a:off x="8890000" y="4405313"/>
              <a:ext cx="936625" cy="414337"/>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7" name="Freeform 112"/>
            <p:cNvSpPr>
              <a:spLocks/>
            </p:cNvSpPr>
            <p:nvPr/>
          </p:nvSpPr>
          <p:spPr bwMode="auto">
            <a:xfrm flipH="1">
              <a:off x="6491287" y="3643313"/>
              <a:ext cx="2546350" cy="3351212"/>
            </a:xfrm>
            <a:custGeom>
              <a:avLst/>
              <a:gdLst>
                <a:gd name="T0" fmla="*/ 313 w 313"/>
                <a:gd name="T1" fmla="*/ 413 h 413"/>
                <a:gd name="T2" fmla="*/ 235 w 313"/>
                <a:gd name="T3" fmla="*/ 259 h 413"/>
                <a:gd name="T4" fmla="*/ 245 w 313"/>
                <a:gd name="T5" fmla="*/ 201 h 413"/>
                <a:gd name="T6" fmla="*/ 245 w 313"/>
                <a:gd name="T7" fmla="*/ 131 h 413"/>
                <a:gd name="T8" fmla="*/ 131 w 313"/>
                <a:gd name="T9" fmla="*/ 0 h 413"/>
                <a:gd name="T10" fmla="*/ 0 w 313"/>
                <a:gd name="T11" fmla="*/ 131 h 413"/>
                <a:gd name="T12" fmla="*/ 0 w 313"/>
                <a:gd name="T13" fmla="*/ 201 h 413"/>
                <a:gd name="T14" fmla="*/ 74 w 313"/>
                <a:gd name="T15" fmla="*/ 319 h 413"/>
                <a:gd name="T16" fmla="*/ 101 w 313"/>
                <a:gd name="T17" fmla="*/ 413 h 413"/>
                <a:gd name="T18" fmla="*/ 313 w 313"/>
                <a:gd name="T19"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413">
                  <a:moveTo>
                    <a:pt x="313" y="413"/>
                  </a:moveTo>
                  <a:cubicBezTo>
                    <a:pt x="235" y="259"/>
                    <a:pt x="235" y="259"/>
                    <a:pt x="235" y="259"/>
                  </a:cubicBezTo>
                  <a:cubicBezTo>
                    <a:pt x="242" y="242"/>
                    <a:pt x="245" y="222"/>
                    <a:pt x="245" y="201"/>
                  </a:cubicBezTo>
                  <a:cubicBezTo>
                    <a:pt x="245" y="131"/>
                    <a:pt x="245" y="131"/>
                    <a:pt x="245" y="131"/>
                  </a:cubicBezTo>
                  <a:cubicBezTo>
                    <a:pt x="245" y="59"/>
                    <a:pt x="204" y="0"/>
                    <a:pt x="131" y="0"/>
                  </a:cubicBezTo>
                  <a:cubicBezTo>
                    <a:pt x="59" y="0"/>
                    <a:pt x="0" y="59"/>
                    <a:pt x="0" y="131"/>
                  </a:cubicBezTo>
                  <a:cubicBezTo>
                    <a:pt x="0" y="201"/>
                    <a:pt x="0" y="201"/>
                    <a:pt x="0" y="201"/>
                  </a:cubicBezTo>
                  <a:cubicBezTo>
                    <a:pt x="0" y="253"/>
                    <a:pt x="30" y="298"/>
                    <a:pt x="74" y="319"/>
                  </a:cubicBezTo>
                  <a:cubicBezTo>
                    <a:pt x="101" y="413"/>
                    <a:pt x="101" y="413"/>
                    <a:pt x="101" y="413"/>
                  </a:cubicBezTo>
                  <a:lnTo>
                    <a:pt x="313" y="413"/>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8" name="Rectangle 114"/>
            <p:cNvSpPr>
              <a:spLocks noChangeArrowheads="1"/>
            </p:cNvSpPr>
            <p:nvPr/>
          </p:nvSpPr>
          <p:spPr bwMode="auto">
            <a:xfrm flipH="1">
              <a:off x="9422547" y="3286125"/>
              <a:ext cx="82550" cy="2762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9" name="Rectangle 115"/>
            <p:cNvSpPr>
              <a:spLocks noChangeArrowheads="1"/>
            </p:cNvSpPr>
            <p:nvPr/>
          </p:nvSpPr>
          <p:spPr bwMode="auto">
            <a:xfrm flipH="1">
              <a:off x="9422547" y="2352675"/>
              <a:ext cx="82550" cy="5429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0" name="Rectangle 116"/>
            <p:cNvSpPr>
              <a:spLocks noChangeArrowheads="1"/>
            </p:cNvSpPr>
            <p:nvPr/>
          </p:nvSpPr>
          <p:spPr bwMode="auto">
            <a:xfrm flipH="1">
              <a:off x="7426325" y="1768475"/>
              <a:ext cx="2025650" cy="37734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1" name="Freeform 117"/>
            <p:cNvSpPr>
              <a:spLocks/>
            </p:cNvSpPr>
            <p:nvPr/>
          </p:nvSpPr>
          <p:spPr bwMode="auto">
            <a:xfrm flipH="1">
              <a:off x="7532688" y="1817688"/>
              <a:ext cx="1812925" cy="3651250"/>
            </a:xfrm>
            <a:custGeom>
              <a:avLst/>
              <a:gdLst>
                <a:gd name="T0" fmla="*/ 223 w 223"/>
                <a:gd name="T1" fmla="*/ 441 h 450"/>
                <a:gd name="T2" fmla="*/ 214 w 223"/>
                <a:gd name="T3" fmla="*/ 450 h 450"/>
                <a:gd name="T4" fmla="*/ 9 w 223"/>
                <a:gd name="T5" fmla="*/ 450 h 450"/>
                <a:gd name="T6" fmla="*/ 0 w 223"/>
                <a:gd name="T7" fmla="*/ 441 h 450"/>
                <a:gd name="T8" fmla="*/ 0 w 223"/>
                <a:gd name="T9" fmla="*/ 10 h 450"/>
                <a:gd name="T10" fmla="*/ 9 w 223"/>
                <a:gd name="T11" fmla="*/ 0 h 450"/>
                <a:gd name="T12" fmla="*/ 214 w 223"/>
                <a:gd name="T13" fmla="*/ 0 h 450"/>
                <a:gd name="T14" fmla="*/ 223 w 223"/>
                <a:gd name="T15" fmla="*/ 10 h 450"/>
                <a:gd name="T16" fmla="*/ 223 w 223"/>
                <a:gd name="T17" fmla="*/ 441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50">
                  <a:moveTo>
                    <a:pt x="223" y="441"/>
                  </a:moveTo>
                  <a:cubicBezTo>
                    <a:pt x="223" y="446"/>
                    <a:pt x="219" y="450"/>
                    <a:pt x="214" y="450"/>
                  </a:cubicBezTo>
                  <a:cubicBezTo>
                    <a:pt x="9" y="450"/>
                    <a:pt x="9" y="450"/>
                    <a:pt x="9" y="450"/>
                  </a:cubicBezTo>
                  <a:cubicBezTo>
                    <a:pt x="4" y="450"/>
                    <a:pt x="0" y="446"/>
                    <a:pt x="0" y="441"/>
                  </a:cubicBezTo>
                  <a:cubicBezTo>
                    <a:pt x="0" y="10"/>
                    <a:pt x="0" y="10"/>
                    <a:pt x="0" y="10"/>
                  </a:cubicBezTo>
                  <a:cubicBezTo>
                    <a:pt x="0" y="4"/>
                    <a:pt x="4" y="0"/>
                    <a:pt x="9" y="0"/>
                  </a:cubicBezTo>
                  <a:cubicBezTo>
                    <a:pt x="214" y="0"/>
                    <a:pt x="214" y="0"/>
                    <a:pt x="214" y="0"/>
                  </a:cubicBezTo>
                  <a:cubicBezTo>
                    <a:pt x="219" y="0"/>
                    <a:pt x="223" y="4"/>
                    <a:pt x="223" y="10"/>
                  </a:cubicBezTo>
                  <a:lnTo>
                    <a:pt x="223" y="4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2" name="Rectangle 118"/>
            <p:cNvSpPr>
              <a:spLocks noChangeArrowheads="1"/>
            </p:cNvSpPr>
            <p:nvPr/>
          </p:nvSpPr>
          <p:spPr bwMode="auto">
            <a:xfrm flipH="1">
              <a:off x="7681678" y="2273126"/>
              <a:ext cx="1504950" cy="2524125"/>
            </a:xfrm>
            <a:prstGeom prst="rect">
              <a:avLst/>
            </a:prstGeom>
            <a:solidFill>
              <a:srgbClr val="000000"/>
            </a:solidFill>
            <a:ln>
              <a:solidFill>
                <a:srgbClr val="505050">
                  <a:lumMod val="75000"/>
                </a:srgbClr>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3" name="Oval 125"/>
            <p:cNvSpPr>
              <a:spLocks noChangeArrowheads="1"/>
            </p:cNvSpPr>
            <p:nvPr/>
          </p:nvSpPr>
          <p:spPr bwMode="auto">
            <a:xfrm flipH="1">
              <a:off x="9012238" y="1914525"/>
              <a:ext cx="163513" cy="15398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194" name="Picture 1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4516" y="3110598"/>
              <a:ext cx="1399274" cy="939846"/>
            </a:xfrm>
            <a:prstGeom prst="rect">
              <a:avLst/>
            </a:prstGeom>
          </p:spPr>
        </p:pic>
        <p:sp>
          <p:nvSpPr>
            <p:cNvPr id="195" name="Freeform 126"/>
            <p:cNvSpPr>
              <a:spLocks/>
            </p:cNvSpPr>
            <p:nvPr/>
          </p:nvSpPr>
          <p:spPr bwMode="auto">
            <a:xfrm flipH="1">
              <a:off x="7043738" y="3163888"/>
              <a:ext cx="869950" cy="933450"/>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6" name="Freeform 127"/>
            <p:cNvSpPr>
              <a:spLocks/>
            </p:cNvSpPr>
            <p:nvPr/>
          </p:nvSpPr>
          <p:spPr bwMode="auto">
            <a:xfrm flipH="1">
              <a:off x="7043738" y="3586163"/>
              <a:ext cx="536575" cy="1339850"/>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7" name="Freeform 128"/>
            <p:cNvSpPr>
              <a:spLocks/>
            </p:cNvSpPr>
            <p:nvPr/>
          </p:nvSpPr>
          <p:spPr bwMode="auto">
            <a:xfrm flipH="1">
              <a:off x="9264650" y="4965700"/>
              <a:ext cx="463550" cy="414337"/>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8" name="Freeform 129"/>
            <p:cNvSpPr>
              <a:spLocks/>
            </p:cNvSpPr>
            <p:nvPr/>
          </p:nvSpPr>
          <p:spPr bwMode="auto">
            <a:xfrm flipH="1">
              <a:off x="7475538" y="3163888"/>
              <a:ext cx="252413" cy="203200"/>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9" name="Freeform 130"/>
            <p:cNvSpPr>
              <a:spLocks/>
            </p:cNvSpPr>
            <p:nvPr/>
          </p:nvSpPr>
          <p:spPr bwMode="auto">
            <a:xfrm flipH="1">
              <a:off x="7385050" y="4495800"/>
              <a:ext cx="879475" cy="2303462"/>
            </a:xfrm>
            <a:custGeom>
              <a:avLst/>
              <a:gdLst>
                <a:gd name="T0" fmla="*/ 108 w 108"/>
                <a:gd name="T1" fmla="*/ 0 h 284"/>
                <a:gd name="T2" fmla="*/ 0 w 108"/>
                <a:gd name="T3" fmla="*/ 142 h 284"/>
                <a:gd name="T4" fmla="*/ 108 w 108"/>
                <a:gd name="T5" fmla="*/ 284 h 284"/>
                <a:gd name="T6" fmla="*/ 108 w 108"/>
                <a:gd name="T7" fmla="*/ 0 h 284"/>
              </a:gdLst>
              <a:ahLst/>
              <a:cxnLst>
                <a:cxn ang="0">
                  <a:pos x="T0" y="T1"/>
                </a:cxn>
                <a:cxn ang="0">
                  <a:pos x="T2" y="T3"/>
                </a:cxn>
                <a:cxn ang="0">
                  <a:pos x="T4" y="T5"/>
                </a:cxn>
                <a:cxn ang="0">
                  <a:pos x="T6" y="T7"/>
                </a:cxn>
              </a:cxnLst>
              <a:rect l="0" t="0" r="r" b="b"/>
              <a:pathLst>
                <a:path w="108" h="284">
                  <a:moveTo>
                    <a:pt x="108" y="0"/>
                  </a:moveTo>
                  <a:cubicBezTo>
                    <a:pt x="46" y="18"/>
                    <a:pt x="0" y="75"/>
                    <a:pt x="0" y="142"/>
                  </a:cubicBezTo>
                  <a:cubicBezTo>
                    <a:pt x="0" y="210"/>
                    <a:pt x="46" y="266"/>
                    <a:pt x="108" y="284"/>
                  </a:cubicBezTo>
                  <a:lnTo>
                    <a:pt x="108"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0" name="Freeform 131"/>
            <p:cNvSpPr>
              <a:spLocks/>
            </p:cNvSpPr>
            <p:nvPr/>
          </p:nvSpPr>
          <p:spPr bwMode="auto">
            <a:xfrm flipH="1">
              <a:off x="8264525" y="5541963"/>
              <a:ext cx="739775" cy="471487"/>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1" name="Freeform 9"/>
            <p:cNvSpPr>
              <a:spLocks/>
            </p:cNvSpPr>
            <p:nvPr/>
          </p:nvSpPr>
          <p:spPr bwMode="auto">
            <a:xfrm>
              <a:off x="8840833" y="5111760"/>
              <a:ext cx="113708" cy="64436"/>
            </a:xfrm>
            <a:custGeom>
              <a:avLst/>
              <a:gdLst>
                <a:gd name="T0" fmla="*/ 11 w 11"/>
                <a:gd name="T1" fmla="*/ 3 h 6"/>
                <a:gd name="T2" fmla="*/ 8 w 11"/>
                <a:gd name="T3" fmla="*/ 6 h 6"/>
                <a:gd name="T4" fmla="*/ 3 w 11"/>
                <a:gd name="T5" fmla="*/ 6 h 6"/>
                <a:gd name="T6" fmla="*/ 0 w 11"/>
                <a:gd name="T7" fmla="*/ 3 h 6"/>
                <a:gd name="T8" fmla="*/ 0 w 11"/>
                <a:gd name="T9" fmla="*/ 3 h 6"/>
                <a:gd name="T10" fmla="*/ 3 w 11"/>
                <a:gd name="T11" fmla="*/ 0 h 6"/>
                <a:gd name="T12" fmla="*/ 8 w 11"/>
                <a:gd name="T13" fmla="*/ 0 h 6"/>
                <a:gd name="T14" fmla="*/ 11 w 11"/>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11" y="3"/>
                  </a:moveTo>
                  <a:cubicBezTo>
                    <a:pt x="11" y="5"/>
                    <a:pt x="9" y="6"/>
                    <a:pt x="8" y="6"/>
                  </a:cubicBezTo>
                  <a:cubicBezTo>
                    <a:pt x="3" y="6"/>
                    <a:pt x="3" y="6"/>
                    <a:pt x="3" y="6"/>
                  </a:cubicBezTo>
                  <a:cubicBezTo>
                    <a:pt x="1" y="6"/>
                    <a:pt x="0" y="5"/>
                    <a:pt x="0" y="3"/>
                  </a:cubicBezTo>
                  <a:cubicBezTo>
                    <a:pt x="0" y="3"/>
                    <a:pt x="0" y="3"/>
                    <a:pt x="0" y="3"/>
                  </a:cubicBezTo>
                  <a:cubicBezTo>
                    <a:pt x="0" y="2"/>
                    <a:pt x="1" y="0"/>
                    <a:pt x="3" y="0"/>
                  </a:cubicBezTo>
                  <a:cubicBezTo>
                    <a:pt x="8" y="0"/>
                    <a:pt x="8" y="0"/>
                    <a:pt x="8" y="0"/>
                  </a:cubicBezTo>
                  <a:cubicBezTo>
                    <a:pt x="9" y="0"/>
                    <a:pt x="11" y="2"/>
                    <a:pt x="11" y="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2" name="Freeform 10"/>
            <p:cNvSpPr>
              <a:spLocks/>
            </p:cNvSpPr>
            <p:nvPr/>
          </p:nvSpPr>
          <p:spPr bwMode="auto">
            <a:xfrm>
              <a:off x="8332937" y="5081438"/>
              <a:ext cx="238786" cy="125080"/>
            </a:xfrm>
            <a:custGeom>
              <a:avLst/>
              <a:gdLst>
                <a:gd name="T0" fmla="*/ 23 w 23"/>
                <a:gd name="T1" fmla="*/ 6 h 12"/>
                <a:gd name="T2" fmla="*/ 17 w 23"/>
                <a:gd name="T3" fmla="*/ 12 h 12"/>
                <a:gd name="T4" fmla="*/ 6 w 23"/>
                <a:gd name="T5" fmla="*/ 12 h 12"/>
                <a:gd name="T6" fmla="*/ 0 w 23"/>
                <a:gd name="T7" fmla="*/ 6 h 12"/>
                <a:gd name="T8" fmla="*/ 0 w 23"/>
                <a:gd name="T9" fmla="*/ 6 h 12"/>
                <a:gd name="T10" fmla="*/ 6 w 23"/>
                <a:gd name="T11" fmla="*/ 0 h 12"/>
                <a:gd name="T12" fmla="*/ 17 w 23"/>
                <a:gd name="T13" fmla="*/ 0 h 12"/>
                <a:gd name="T14" fmla="*/ 23 w 23"/>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2">
                  <a:moveTo>
                    <a:pt x="23" y="6"/>
                  </a:moveTo>
                  <a:cubicBezTo>
                    <a:pt x="23" y="10"/>
                    <a:pt x="21" y="12"/>
                    <a:pt x="17" y="12"/>
                  </a:cubicBezTo>
                  <a:cubicBezTo>
                    <a:pt x="6" y="12"/>
                    <a:pt x="6" y="12"/>
                    <a:pt x="6" y="12"/>
                  </a:cubicBezTo>
                  <a:cubicBezTo>
                    <a:pt x="3" y="12"/>
                    <a:pt x="0" y="10"/>
                    <a:pt x="0" y="6"/>
                  </a:cubicBezTo>
                  <a:cubicBezTo>
                    <a:pt x="0" y="6"/>
                    <a:pt x="0" y="6"/>
                    <a:pt x="0" y="6"/>
                  </a:cubicBezTo>
                  <a:cubicBezTo>
                    <a:pt x="0" y="3"/>
                    <a:pt x="3" y="0"/>
                    <a:pt x="6" y="0"/>
                  </a:cubicBezTo>
                  <a:cubicBezTo>
                    <a:pt x="17" y="0"/>
                    <a:pt x="17" y="0"/>
                    <a:pt x="17" y="0"/>
                  </a:cubicBezTo>
                  <a:cubicBezTo>
                    <a:pt x="21" y="0"/>
                    <a:pt x="23" y="3"/>
                    <a:pt x="23" y="6"/>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203" name="Group 202"/>
          <p:cNvGrpSpPr/>
          <p:nvPr/>
        </p:nvGrpSpPr>
        <p:grpSpPr>
          <a:xfrm>
            <a:off x="529605" y="4440684"/>
            <a:ext cx="4327377" cy="2080914"/>
            <a:chOff x="-5015663" y="396667"/>
            <a:chExt cx="4586646" cy="2205589"/>
          </a:xfrm>
        </p:grpSpPr>
        <p:sp>
          <p:nvSpPr>
            <p:cNvPr id="204" name="AutoShape 3"/>
            <p:cNvSpPr>
              <a:spLocks noChangeAspect="1" noChangeArrowheads="1" noTextEdit="1"/>
            </p:cNvSpPr>
            <p:nvPr/>
          </p:nvSpPr>
          <p:spPr bwMode="auto">
            <a:xfrm flipH="1">
              <a:off x="-5015663" y="468078"/>
              <a:ext cx="4572364" cy="2134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5" name="Oval 5"/>
            <p:cNvSpPr>
              <a:spLocks noChangeArrowheads="1"/>
            </p:cNvSpPr>
            <p:nvPr/>
          </p:nvSpPr>
          <p:spPr bwMode="auto">
            <a:xfrm flipH="1">
              <a:off x="-4260743" y="1820813"/>
              <a:ext cx="769201" cy="773283"/>
            </a:xfrm>
            <a:prstGeom prst="ellipse">
              <a:avLst/>
            </a:pr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6" name="Freeform 6"/>
            <p:cNvSpPr>
              <a:spLocks/>
            </p:cNvSpPr>
            <p:nvPr/>
          </p:nvSpPr>
          <p:spPr bwMode="auto">
            <a:xfrm flipH="1">
              <a:off x="-4073034" y="2016684"/>
              <a:ext cx="385621" cy="387661"/>
            </a:xfrm>
            <a:custGeom>
              <a:avLst/>
              <a:gdLst>
                <a:gd name="T0" fmla="*/ 24 w 49"/>
                <a:gd name="T1" fmla="*/ 49 h 49"/>
                <a:gd name="T2" fmla="*/ 0 w 49"/>
                <a:gd name="T3" fmla="*/ 24 h 49"/>
                <a:gd name="T4" fmla="*/ 24 w 49"/>
                <a:gd name="T5" fmla="*/ 0 h 49"/>
                <a:gd name="T6" fmla="*/ 49 w 49"/>
                <a:gd name="T7" fmla="*/ 25 h 49"/>
                <a:gd name="T8" fmla="*/ 24 w 49"/>
                <a:gd name="T9" fmla="*/ 49 h 49"/>
              </a:gdLst>
              <a:ahLst/>
              <a:cxnLst>
                <a:cxn ang="0">
                  <a:pos x="T0" y="T1"/>
                </a:cxn>
                <a:cxn ang="0">
                  <a:pos x="T2" y="T3"/>
                </a:cxn>
                <a:cxn ang="0">
                  <a:pos x="T4" y="T5"/>
                </a:cxn>
                <a:cxn ang="0">
                  <a:pos x="T6" y="T7"/>
                </a:cxn>
                <a:cxn ang="0">
                  <a:pos x="T8" y="T9"/>
                </a:cxn>
              </a:cxnLst>
              <a:rect l="0" t="0" r="r" b="b"/>
              <a:pathLst>
                <a:path w="49" h="49">
                  <a:moveTo>
                    <a:pt x="24" y="49"/>
                  </a:moveTo>
                  <a:cubicBezTo>
                    <a:pt x="10" y="49"/>
                    <a:pt x="0" y="38"/>
                    <a:pt x="0" y="24"/>
                  </a:cubicBezTo>
                  <a:cubicBezTo>
                    <a:pt x="0" y="11"/>
                    <a:pt x="10" y="0"/>
                    <a:pt x="24" y="0"/>
                  </a:cubicBezTo>
                  <a:cubicBezTo>
                    <a:pt x="38" y="0"/>
                    <a:pt x="49" y="11"/>
                    <a:pt x="49" y="25"/>
                  </a:cubicBezTo>
                  <a:cubicBezTo>
                    <a:pt x="49" y="38"/>
                    <a:pt x="38" y="49"/>
                    <a:pt x="24" y="49"/>
                  </a:cubicBezTo>
                  <a:close/>
                </a:path>
              </a:pathLst>
            </a:custGeom>
            <a:solidFill>
              <a:srgbClr val="BABCB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7" name="Oval 7"/>
            <p:cNvSpPr>
              <a:spLocks noChangeArrowheads="1"/>
            </p:cNvSpPr>
            <p:nvPr/>
          </p:nvSpPr>
          <p:spPr bwMode="auto">
            <a:xfrm flipH="1">
              <a:off x="-1959258" y="1820813"/>
              <a:ext cx="769201" cy="773283"/>
            </a:xfrm>
            <a:prstGeom prst="ellipse">
              <a:avLst/>
            </a:pr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8" name="Freeform 8"/>
            <p:cNvSpPr>
              <a:spLocks/>
            </p:cNvSpPr>
            <p:nvPr/>
          </p:nvSpPr>
          <p:spPr bwMode="auto">
            <a:xfrm flipH="1">
              <a:off x="-1763387" y="2016684"/>
              <a:ext cx="385621" cy="387661"/>
            </a:xfrm>
            <a:custGeom>
              <a:avLst/>
              <a:gdLst>
                <a:gd name="T0" fmla="*/ 24 w 49"/>
                <a:gd name="T1" fmla="*/ 49 h 49"/>
                <a:gd name="T2" fmla="*/ 0 w 49"/>
                <a:gd name="T3" fmla="*/ 24 h 49"/>
                <a:gd name="T4" fmla="*/ 24 w 49"/>
                <a:gd name="T5" fmla="*/ 0 h 49"/>
                <a:gd name="T6" fmla="*/ 49 w 49"/>
                <a:gd name="T7" fmla="*/ 25 h 49"/>
                <a:gd name="T8" fmla="*/ 24 w 49"/>
                <a:gd name="T9" fmla="*/ 49 h 49"/>
              </a:gdLst>
              <a:ahLst/>
              <a:cxnLst>
                <a:cxn ang="0">
                  <a:pos x="T0" y="T1"/>
                </a:cxn>
                <a:cxn ang="0">
                  <a:pos x="T2" y="T3"/>
                </a:cxn>
                <a:cxn ang="0">
                  <a:pos x="T4" y="T5"/>
                </a:cxn>
                <a:cxn ang="0">
                  <a:pos x="T6" y="T7"/>
                </a:cxn>
                <a:cxn ang="0">
                  <a:pos x="T8" y="T9"/>
                </a:cxn>
              </a:cxnLst>
              <a:rect l="0" t="0" r="r" b="b"/>
              <a:pathLst>
                <a:path w="49" h="49">
                  <a:moveTo>
                    <a:pt x="24" y="49"/>
                  </a:moveTo>
                  <a:cubicBezTo>
                    <a:pt x="11" y="49"/>
                    <a:pt x="0" y="38"/>
                    <a:pt x="0" y="24"/>
                  </a:cubicBezTo>
                  <a:cubicBezTo>
                    <a:pt x="0" y="11"/>
                    <a:pt x="11" y="0"/>
                    <a:pt x="24" y="0"/>
                  </a:cubicBezTo>
                  <a:cubicBezTo>
                    <a:pt x="38" y="0"/>
                    <a:pt x="49" y="11"/>
                    <a:pt x="49" y="25"/>
                  </a:cubicBezTo>
                  <a:cubicBezTo>
                    <a:pt x="49" y="38"/>
                    <a:pt x="38" y="49"/>
                    <a:pt x="24" y="49"/>
                  </a:cubicBezTo>
                  <a:close/>
                </a:path>
              </a:pathLst>
            </a:custGeom>
            <a:solidFill>
              <a:srgbClr val="BABCBE"/>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9" name="Freeform 9"/>
            <p:cNvSpPr>
              <a:spLocks/>
            </p:cNvSpPr>
            <p:nvPr/>
          </p:nvSpPr>
          <p:spPr bwMode="auto">
            <a:xfrm flipH="1">
              <a:off x="-5007502" y="396667"/>
              <a:ext cx="4578485" cy="1809768"/>
            </a:xfrm>
            <a:custGeom>
              <a:avLst/>
              <a:gdLst>
                <a:gd name="T0" fmla="*/ 5 w 583"/>
                <a:gd name="T1" fmla="*/ 192 h 229"/>
                <a:gd name="T2" fmla="*/ 15 w 583"/>
                <a:gd name="T3" fmla="*/ 183 h 229"/>
                <a:gd name="T4" fmla="*/ 15 w 583"/>
                <a:gd name="T5" fmla="*/ 158 h 229"/>
                <a:gd name="T6" fmla="*/ 33 w 583"/>
                <a:gd name="T7" fmla="*/ 123 h 229"/>
                <a:gd name="T8" fmla="*/ 107 w 583"/>
                <a:gd name="T9" fmla="*/ 97 h 229"/>
                <a:gd name="T10" fmla="*/ 207 w 583"/>
                <a:gd name="T11" fmla="*/ 31 h 229"/>
                <a:gd name="T12" fmla="*/ 392 w 583"/>
                <a:gd name="T13" fmla="*/ 16 h 229"/>
                <a:gd name="T14" fmla="*/ 534 w 583"/>
                <a:gd name="T15" fmla="*/ 57 h 229"/>
                <a:gd name="T16" fmla="*/ 583 w 583"/>
                <a:gd name="T17" fmla="*/ 40 h 229"/>
                <a:gd name="T18" fmla="*/ 556 w 583"/>
                <a:gd name="T19" fmla="*/ 71 h 229"/>
                <a:gd name="T20" fmla="*/ 554 w 583"/>
                <a:gd name="T21" fmla="*/ 111 h 229"/>
                <a:gd name="T22" fmla="*/ 565 w 583"/>
                <a:gd name="T23" fmla="*/ 121 h 229"/>
                <a:gd name="T24" fmla="*/ 560 w 583"/>
                <a:gd name="T25" fmla="*/ 158 h 229"/>
                <a:gd name="T26" fmla="*/ 529 w 583"/>
                <a:gd name="T27" fmla="*/ 229 h 229"/>
                <a:gd name="T28" fmla="*/ 501 w 583"/>
                <a:gd name="T29" fmla="*/ 229 h 229"/>
                <a:gd name="T30" fmla="*/ 439 w 583"/>
                <a:gd name="T31" fmla="*/ 168 h 229"/>
                <a:gd name="T32" fmla="*/ 378 w 583"/>
                <a:gd name="T33" fmla="*/ 229 h 229"/>
                <a:gd name="T34" fmla="*/ 207 w 583"/>
                <a:gd name="T35" fmla="*/ 229 h 229"/>
                <a:gd name="T36" fmla="*/ 146 w 583"/>
                <a:gd name="T37" fmla="*/ 168 h 229"/>
                <a:gd name="T38" fmla="*/ 84 w 583"/>
                <a:gd name="T39" fmla="*/ 229 h 229"/>
                <a:gd name="T40" fmla="*/ 25 w 583"/>
                <a:gd name="T41" fmla="*/ 229 h 229"/>
                <a:gd name="T42" fmla="*/ 5 w 583"/>
                <a:gd name="T43" fmla="*/ 209 h 229"/>
                <a:gd name="T44" fmla="*/ 5 w 583"/>
                <a:gd name="T45" fmla="*/ 19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3" h="229">
                  <a:moveTo>
                    <a:pt x="5" y="192"/>
                  </a:moveTo>
                  <a:cubicBezTo>
                    <a:pt x="10" y="191"/>
                    <a:pt x="15" y="183"/>
                    <a:pt x="15" y="183"/>
                  </a:cubicBezTo>
                  <a:cubicBezTo>
                    <a:pt x="15" y="183"/>
                    <a:pt x="15" y="165"/>
                    <a:pt x="15" y="158"/>
                  </a:cubicBezTo>
                  <a:cubicBezTo>
                    <a:pt x="15" y="150"/>
                    <a:pt x="14" y="142"/>
                    <a:pt x="33" y="123"/>
                  </a:cubicBezTo>
                  <a:cubicBezTo>
                    <a:pt x="53" y="105"/>
                    <a:pt x="72" y="106"/>
                    <a:pt x="107" y="97"/>
                  </a:cubicBezTo>
                  <a:cubicBezTo>
                    <a:pt x="141" y="87"/>
                    <a:pt x="154" y="51"/>
                    <a:pt x="207" y="31"/>
                  </a:cubicBezTo>
                  <a:cubicBezTo>
                    <a:pt x="260" y="10"/>
                    <a:pt x="339" y="0"/>
                    <a:pt x="392" y="16"/>
                  </a:cubicBezTo>
                  <a:cubicBezTo>
                    <a:pt x="444" y="33"/>
                    <a:pt x="524" y="62"/>
                    <a:pt x="534" y="57"/>
                  </a:cubicBezTo>
                  <a:cubicBezTo>
                    <a:pt x="579" y="33"/>
                    <a:pt x="583" y="40"/>
                    <a:pt x="583" y="40"/>
                  </a:cubicBezTo>
                  <a:cubicBezTo>
                    <a:pt x="556" y="71"/>
                    <a:pt x="556" y="71"/>
                    <a:pt x="556" y="71"/>
                  </a:cubicBezTo>
                  <a:cubicBezTo>
                    <a:pt x="560" y="82"/>
                    <a:pt x="554" y="111"/>
                    <a:pt x="554" y="111"/>
                  </a:cubicBezTo>
                  <a:cubicBezTo>
                    <a:pt x="563" y="111"/>
                    <a:pt x="565" y="121"/>
                    <a:pt x="565" y="121"/>
                  </a:cubicBezTo>
                  <a:cubicBezTo>
                    <a:pt x="565" y="121"/>
                    <a:pt x="565" y="121"/>
                    <a:pt x="560" y="158"/>
                  </a:cubicBezTo>
                  <a:cubicBezTo>
                    <a:pt x="556" y="194"/>
                    <a:pt x="529" y="229"/>
                    <a:pt x="529" y="229"/>
                  </a:cubicBezTo>
                  <a:cubicBezTo>
                    <a:pt x="501" y="229"/>
                    <a:pt x="501" y="229"/>
                    <a:pt x="501" y="229"/>
                  </a:cubicBezTo>
                  <a:cubicBezTo>
                    <a:pt x="500" y="195"/>
                    <a:pt x="473" y="168"/>
                    <a:pt x="439" y="168"/>
                  </a:cubicBezTo>
                  <a:cubicBezTo>
                    <a:pt x="406" y="168"/>
                    <a:pt x="378" y="195"/>
                    <a:pt x="378" y="229"/>
                  </a:cubicBezTo>
                  <a:cubicBezTo>
                    <a:pt x="207" y="229"/>
                    <a:pt x="207" y="229"/>
                    <a:pt x="207" y="229"/>
                  </a:cubicBezTo>
                  <a:cubicBezTo>
                    <a:pt x="207" y="195"/>
                    <a:pt x="179" y="168"/>
                    <a:pt x="146" y="168"/>
                  </a:cubicBezTo>
                  <a:cubicBezTo>
                    <a:pt x="112" y="168"/>
                    <a:pt x="85" y="195"/>
                    <a:pt x="84" y="229"/>
                  </a:cubicBezTo>
                  <a:cubicBezTo>
                    <a:pt x="25" y="229"/>
                    <a:pt x="25" y="229"/>
                    <a:pt x="25" y="229"/>
                  </a:cubicBezTo>
                  <a:cubicBezTo>
                    <a:pt x="15" y="220"/>
                    <a:pt x="9" y="218"/>
                    <a:pt x="5" y="209"/>
                  </a:cubicBezTo>
                  <a:cubicBezTo>
                    <a:pt x="1" y="201"/>
                    <a:pt x="0" y="193"/>
                    <a:pt x="5" y="192"/>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0" name="Freeform 10"/>
            <p:cNvSpPr>
              <a:spLocks/>
            </p:cNvSpPr>
            <p:nvPr/>
          </p:nvSpPr>
          <p:spPr bwMode="auto">
            <a:xfrm flipH="1">
              <a:off x="-4583114" y="492562"/>
              <a:ext cx="3205348" cy="767162"/>
            </a:xfrm>
            <a:custGeom>
              <a:avLst/>
              <a:gdLst>
                <a:gd name="T0" fmla="*/ 358 w 408"/>
                <a:gd name="T1" fmla="*/ 52 h 97"/>
                <a:gd name="T2" fmla="*/ 277 w 408"/>
                <a:gd name="T3" fmla="*/ 25 h 97"/>
                <a:gd name="T4" fmla="*/ 112 w 408"/>
                <a:gd name="T5" fmla="*/ 25 h 97"/>
                <a:gd name="T6" fmla="*/ 25 w 408"/>
                <a:gd name="T7" fmla="*/ 78 h 97"/>
                <a:gd name="T8" fmla="*/ 25 w 408"/>
                <a:gd name="T9" fmla="*/ 96 h 97"/>
                <a:gd name="T10" fmla="*/ 358 w 408"/>
                <a:gd name="T11" fmla="*/ 85 h 97"/>
                <a:gd name="T12" fmla="*/ 358 w 408"/>
                <a:gd name="T13" fmla="*/ 52 h 97"/>
              </a:gdLst>
              <a:ahLst/>
              <a:cxnLst>
                <a:cxn ang="0">
                  <a:pos x="T0" y="T1"/>
                </a:cxn>
                <a:cxn ang="0">
                  <a:pos x="T2" y="T3"/>
                </a:cxn>
                <a:cxn ang="0">
                  <a:pos x="T4" y="T5"/>
                </a:cxn>
                <a:cxn ang="0">
                  <a:pos x="T6" y="T7"/>
                </a:cxn>
                <a:cxn ang="0">
                  <a:pos x="T8" y="T9"/>
                </a:cxn>
                <a:cxn ang="0">
                  <a:pos x="T10" y="T11"/>
                </a:cxn>
                <a:cxn ang="0">
                  <a:pos x="T12" y="T13"/>
                </a:cxn>
              </a:cxnLst>
              <a:rect l="0" t="0" r="r" b="b"/>
              <a:pathLst>
                <a:path w="408" h="97">
                  <a:moveTo>
                    <a:pt x="358" y="52"/>
                  </a:moveTo>
                  <a:cubicBezTo>
                    <a:pt x="358" y="52"/>
                    <a:pt x="305" y="34"/>
                    <a:pt x="277" y="25"/>
                  </a:cubicBezTo>
                  <a:cubicBezTo>
                    <a:pt x="249" y="15"/>
                    <a:pt x="173" y="0"/>
                    <a:pt x="112" y="25"/>
                  </a:cubicBezTo>
                  <a:cubicBezTo>
                    <a:pt x="50" y="49"/>
                    <a:pt x="36" y="72"/>
                    <a:pt x="25" y="78"/>
                  </a:cubicBezTo>
                  <a:cubicBezTo>
                    <a:pt x="14" y="85"/>
                    <a:pt x="0" y="97"/>
                    <a:pt x="25" y="96"/>
                  </a:cubicBezTo>
                  <a:cubicBezTo>
                    <a:pt x="49" y="94"/>
                    <a:pt x="328" y="97"/>
                    <a:pt x="358" y="85"/>
                  </a:cubicBezTo>
                  <a:cubicBezTo>
                    <a:pt x="387" y="72"/>
                    <a:pt x="408" y="68"/>
                    <a:pt x="358" y="52"/>
                  </a:cubicBezTo>
                  <a:close/>
                </a:path>
              </a:pathLst>
            </a:custGeom>
            <a:solidFill>
              <a:srgbClr val="89CB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1" name="Oval 11"/>
            <p:cNvSpPr>
              <a:spLocks noChangeArrowheads="1"/>
            </p:cNvSpPr>
            <p:nvPr/>
          </p:nvSpPr>
          <p:spPr bwMode="auto">
            <a:xfrm flipH="1">
              <a:off x="-2730501" y="745562"/>
              <a:ext cx="338694" cy="338694"/>
            </a:xfrm>
            <a:prstGeom prst="ellipse">
              <a:avLst/>
            </a:prstGeom>
            <a:solidFill>
              <a:srgbClr val="C894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2" name="Freeform 12"/>
            <p:cNvSpPr>
              <a:spLocks/>
            </p:cNvSpPr>
            <p:nvPr/>
          </p:nvSpPr>
          <p:spPr bwMode="auto">
            <a:xfrm flipH="1">
              <a:off x="-3303832" y="1361739"/>
              <a:ext cx="250959" cy="79573"/>
            </a:xfrm>
            <a:custGeom>
              <a:avLst/>
              <a:gdLst>
                <a:gd name="T0" fmla="*/ 0 w 32"/>
                <a:gd name="T1" fmla="*/ 5 h 10"/>
                <a:gd name="T2" fmla="*/ 5 w 32"/>
                <a:gd name="T3" fmla="*/ 10 h 10"/>
                <a:gd name="T4" fmla="*/ 27 w 32"/>
                <a:gd name="T5" fmla="*/ 10 h 10"/>
                <a:gd name="T6" fmla="*/ 32 w 32"/>
                <a:gd name="T7" fmla="*/ 5 h 10"/>
                <a:gd name="T8" fmla="*/ 32 w 32"/>
                <a:gd name="T9" fmla="*/ 5 h 10"/>
                <a:gd name="T10" fmla="*/ 27 w 32"/>
                <a:gd name="T11" fmla="*/ 0 h 10"/>
                <a:gd name="T12" fmla="*/ 5 w 32"/>
                <a:gd name="T13" fmla="*/ 0 h 10"/>
                <a:gd name="T14" fmla="*/ 0 w 3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0">
                  <a:moveTo>
                    <a:pt x="0" y="5"/>
                  </a:moveTo>
                  <a:cubicBezTo>
                    <a:pt x="0" y="8"/>
                    <a:pt x="2" y="10"/>
                    <a:pt x="5" y="10"/>
                  </a:cubicBezTo>
                  <a:cubicBezTo>
                    <a:pt x="27" y="10"/>
                    <a:pt x="27" y="10"/>
                    <a:pt x="27" y="10"/>
                  </a:cubicBezTo>
                  <a:cubicBezTo>
                    <a:pt x="30" y="10"/>
                    <a:pt x="32" y="8"/>
                    <a:pt x="32" y="5"/>
                  </a:cubicBezTo>
                  <a:cubicBezTo>
                    <a:pt x="32" y="5"/>
                    <a:pt x="32" y="5"/>
                    <a:pt x="32" y="5"/>
                  </a:cubicBezTo>
                  <a:cubicBezTo>
                    <a:pt x="32" y="2"/>
                    <a:pt x="30" y="0"/>
                    <a:pt x="27" y="0"/>
                  </a:cubicBezTo>
                  <a:cubicBezTo>
                    <a:pt x="5" y="0"/>
                    <a:pt x="5"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213" name="Picture 2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86592" y="1271230"/>
              <a:ext cx="1316230" cy="884067"/>
            </a:xfrm>
            <a:prstGeom prst="rect">
              <a:avLst/>
            </a:prstGeom>
          </p:spPr>
        </p:pic>
        <p:sp>
          <p:nvSpPr>
            <p:cNvPr id="214" name="Freeform 13"/>
            <p:cNvSpPr>
              <a:spLocks/>
            </p:cNvSpPr>
            <p:nvPr/>
          </p:nvSpPr>
          <p:spPr bwMode="auto">
            <a:xfrm flipH="1">
              <a:off x="-922774" y="1400506"/>
              <a:ext cx="385621" cy="269323"/>
            </a:xfrm>
            <a:custGeom>
              <a:avLst/>
              <a:gdLst>
                <a:gd name="T0" fmla="*/ 1 w 49"/>
                <a:gd name="T1" fmla="*/ 34 h 34"/>
                <a:gd name="T2" fmla="*/ 1 w 49"/>
                <a:gd name="T3" fmla="*/ 31 h 34"/>
                <a:gd name="T4" fmla="*/ 14 w 49"/>
                <a:gd name="T5" fmla="*/ 2 h 34"/>
                <a:gd name="T6" fmla="*/ 27 w 49"/>
                <a:gd name="T7" fmla="*/ 0 h 34"/>
                <a:gd name="T8" fmla="*/ 42 w 49"/>
                <a:gd name="T9" fmla="*/ 9 h 34"/>
                <a:gd name="T10" fmla="*/ 21 w 49"/>
                <a:gd name="T11" fmla="*/ 25 h 34"/>
                <a:gd name="T12" fmla="*/ 1 w 4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9" h="34">
                  <a:moveTo>
                    <a:pt x="1" y="34"/>
                  </a:moveTo>
                  <a:cubicBezTo>
                    <a:pt x="1" y="33"/>
                    <a:pt x="1" y="32"/>
                    <a:pt x="1" y="31"/>
                  </a:cubicBezTo>
                  <a:cubicBezTo>
                    <a:pt x="1" y="24"/>
                    <a:pt x="0" y="17"/>
                    <a:pt x="14" y="2"/>
                  </a:cubicBezTo>
                  <a:cubicBezTo>
                    <a:pt x="18" y="1"/>
                    <a:pt x="23" y="0"/>
                    <a:pt x="27" y="0"/>
                  </a:cubicBezTo>
                  <a:cubicBezTo>
                    <a:pt x="44" y="0"/>
                    <a:pt x="49" y="6"/>
                    <a:pt x="42" y="9"/>
                  </a:cubicBezTo>
                  <a:cubicBezTo>
                    <a:pt x="35" y="11"/>
                    <a:pt x="26" y="17"/>
                    <a:pt x="21" y="25"/>
                  </a:cubicBezTo>
                  <a:cubicBezTo>
                    <a:pt x="16" y="31"/>
                    <a:pt x="8" y="34"/>
                    <a:pt x="1" y="34"/>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Freeform 14"/>
            <p:cNvSpPr>
              <a:spLocks/>
            </p:cNvSpPr>
            <p:nvPr/>
          </p:nvSpPr>
          <p:spPr bwMode="auto">
            <a:xfrm flipH="1">
              <a:off x="-4827953" y="957755"/>
              <a:ext cx="197911" cy="316251"/>
            </a:xfrm>
            <a:custGeom>
              <a:avLst/>
              <a:gdLst>
                <a:gd name="T0" fmla="*/ 3 w 25"/>
                <a:gd name="T1" fmla="*/ 21 h 40"/>
                <a:gd name="T2" fmla="*/ 21 w 25"/>
                <a:gd name="T3" fmla="*/ 0 h 40"/>
                <a:gd name="T4" fmla="*/ 19 w 25"/>
                <a:gd name="T5" fmla="*/ 40 h 40"/>
                <a:gd name="T6" fmla="*/ 3 w 25"/>
                <a:gd name="T7" fmla="*/ 21 h 40"/>
              </a:gdLst>
              <a:ahLst/>
              <a:cxnLst>
                <a:cxn ang="0">
                  <a:pos x="T0" y="T1"/>
                </a:cxn>
                <a:cxn ang="0">
                  <a:pos x="T2" y="T3"/>
                </a:cxn>
                <a:cxn ang="0">
                  <a:pos x="T4" y="T5"/>
                </a:cxn>
                <a:cxn ang="0">
                  <a:pos x="T6" y="T7"/>
                </a:cxn>
              </a:cxnLst>
              <a:rect l="0" t="0" r="r" b="b"/>
              <a:pathLst>
                <a:path w="25" h="40">
                  <a:moveTo>
                    <a:pt x="3" y="21"/>
                  </a:moveTo>
                  <a:cubicBezTo>
                    <a:pt x="4" y="6"/>
                    <a:pt x="21" y="0"/>
                    <a:pt x="21" y="0"/>
                  </a:cubicBezTo>
                  <a:cubicBezTo>
                    <a:pt x="25" y="11"/>
                    <a:pt x="19" y="40"/>
                    <a:pt x="19" y="40"/>
                  </a:cubicBezTo>
                  <a:cubicBezTo>
                    <a:pt x="0" y="38"/>
                    <a:pt x="1" y="35"/>
                    <a:pt x="3" y="2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6" name="Freeform 15"/>
            <p:cNvSpPr>
              <a:spLocks/>
            </p:cNvSpPr>
            <p:nvPr/>
          </p:nvSpPr>
          <p:spPr bwMode="auto">
            <a:xfrm flipH="1">
              <a:off x="-4842236" y="1575974"/>
              <a:ext cx="204032" cy="314210"/>
            </a:xfrm>
            <a:custGeom>
              <a:avLst/>
              <a:gdLst>
                <a:gd name="T0" fmla="*/ 8 w 26"/>
                <a:gd name="T1" fmla="*/ 16 h 40"/>
                <a:gd name="T2" fmla="*/ 26 w 26"/>
                <a:gd name="T3" fmla="*/ 0 h 40"/>
                <a:gd name="T4" fmla="*/ 24 w 26"/>
                <a:gd name="T5" fmla="*/ 9 h 40"/>
                <a:gd name="T6" fmla="*/ 16 w 26"/>
                <a:gd name="T7" fmla="*/ 40 h 40"/>
                <a:gd name="T8" fmla="*/ 8 w 26"/>
                <a:gd name="T9" fmla="*/ 16 h 40"/>
              </a:gdLst>
              <a:ahLst/>
              <a:cxnLst>
                <a:cxn ang="0">
                  <a:pos x="T0" y="T1"/>
                </a:cxn>
                <a:cxn ang="0">
                  <a:pos x="T2" y="T3"/>
                </a:cxn>
                <a:cxn ang="0">
                  <a:pos x="T4" y="T5"/>
                </a:cxn>
                <a:cxn ang="0">
                  <a:pos x="T6" y="T7"/>
                </a:cxn>
                <a:cxn ang="0">
                  <a:pos x="T8" y="T9"/>
                </a:cxn>
              </a:cxnLst>
              <a:rect l="0" t="0" r="r" b="b"/>
              <a:pathLst>
                <a:path w="26" h="40">
                  <a:moveTo>
                    <a:pt x="8" y="16"/>
                  </a:moveTo>
                  <a:cubicBezTo>
                    <a:pt x="11" y="6"/>
                    <a:pt x="20" y="2"/>
                    <a:pt x="26" y="0"/>
                  </a:cubicBezTo>
                  <a:cubicBezTo>
                    <a:pt x="25" y="2"/>
                    <a:pt x="25" y="5"/>
                    <a:pt x="24" y="9"/>
                  </a:cubicBezTo>
                  <a:cubicBezTo>
                    <a:pt x="23" y="20"/>
                    <a:pt x="20" y="30"/>
                    <a:pt x="16" y="40"/>
                  </a:cubicBezTo>
                  <a:cubicBezTo>
                    <a:pt x="0" y="33"/>
                    <a:pt x="2" y="30"/>
                    <a:pt x="8" y="16"/>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Freeform 16"/>
            <p:cNvSpPr>
              <a:spLocks/>
            </p:cNvSpPr>
            <p:nvPr/>
          </p:nvSpPr>
          <p:spPr bwMode="auto">
            <a:xfrm flipH="1">
              <a:off x="-3844517" y="712916"/>
              <a:ext cx="218314" cy="497839"/>
            </a:xfrm>
            <a:custGeom>
              <a:avLst/>
              <a:gdLst>
                <a:gd name="T0" fmla="*/ 0 w 28"/>
                <a:gd name="T1" fmla="*/ 0 h 63"/>
                <a:gd name="T2" fmla="*/ 9 w 28"/>
                <a:gd name="T3" fmla="*/ 3 h 63"/>
                <a:gd name="T4" fmla="*/ 27 w 28"/>
                <a:gd name="T5" fmla="*/ 55 h 63"/>
                <a:gd name="T6" fmla="*/ 28 w 28"/>
                <a:gd name="T7" fmla="*/ 62 h 63"/>
                <a:gd name="T8" fmla="*/ 21 w 28"/>
                <a:gd name="T9" fmla="*/ 63 h 63"/>
                <a:gd name="T10" fmla="*/ 8 w 28"/>
                <a:gd name="T11" fmla="*/ 15 h 63"/>
                <a:gd name="T12" fmla="*/ 0 w 2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8" h="63">
                  <a:moveTo>
                    <a:pt x="0" y="0"/>
                  </a:moveTo>
                  <a:cubicBezTo>
                    <a:pt x="3" y="1"/>
                    <a:pt x="6" y="2"/>
                    <a:pt x="9" y="3"/>
                  </a:cubicBezTo>
                  <a:cubicBezTo>
                    <a:pt x="16" y="14"/>
                    <a:pt x="25" y="34"/>
                    <a:pt x="27" y="55"/>
                  </a:cubicBezTo>
                  <a:cubicBezTo>
                    <a:pt x="28" y="58"/>
                    <a:pt x="28" y="60"/>
                    <a:pt x="28" y="62"/>
                  </a:cubicBezTo>
                  <a:cubicBezTo>
                    <a:pt x="26" y="62"/>
                    <a:pt x="24" y="63"/>
                    <a:pt x="21" y="63"/>
                  </a:cubicBezTo>
                  <a:cubicBezTo>
                    <a:pt x="21" y="50"/>
                    <a:pt x="17" y="34"/>
                    <a:pt x="8" y="15"/>
                  </a:cubicBezTo>
                  <a:cubicBezTo>
                    <a:pt x="5" y="9"/>
                    <a:pt x="2" y="4"/>
                    <a:pt x="0" y="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18" name="Oval 20"/>
          <p:cNvSpPr>
            <a:spLocks noChangeArrowheads="1"/>
          </p:cNvSpPr>
          <p:nvPr/>
        </p:nvSpPr>
        <p:spPr bwMode="auto">
          <a:xfrm>
            <a:off x="10964863" y="5799138"/>
            <a:ext cx="657225" cy="661988"/>
          </a:xfrm>
          <a:prstGeom prst="ellipse">
            <a:avLst/>
          </a:pr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9" name="Freeform 21"/>
          <p:cNvSpPr>
            <a:spLocks/>
          </p:cNvSpPr>
          <p:nvPr/>
        </p:nvSpPr>
        <p:spPr bwMode="auto">
          <a:xfrm>
            <a:off x="11133138" y="5969000"/>
            <a:ext cx="328613" cy="330200"/>
          </a:xfrm>
          <a:custGeom>
            <a:avLst/>
            <a:gdLst>
              <a:gd name="T0" fmla="*/ 24 w 49"/>
              <a:gd name="T1" fmla="*/ 49 h 49"/>
              <a:gd name="T2" fmla="*/ 0 w 49"/>
              <a:gd name="T3" fmla="*/ 24 h 49"/>
              <a:gd name="T4" fmla="*/ 24 w 49"/>
              <a:gd name="T5" fmla="*/ 0 h 49"/>
              <a:gd name="T6" fmla="*/ 49 w 49"/>
              <a:gd name="T7" fmla="*/ 25 h 49"/>
              <a:gd name="T8" fmla="*/ 24 w 49"/>
              <a:gd name="T9" fmla="*/ 49 h 49"/>
            </a:gdLst>
            <a:ahLst/>
            <a:cxnLst>
              <a:cxn ang="0">
                <a:pos x="T0" y="T1"/>
              </a:cxn>
              <a:cxn ang="0">
                <a:pos x="T2" y="T3"/>
              </a:cxn>
              <a:cxn ang="0">
                <a:pos x="T4" y="T5"/>
              </a:cxn>
              <a:cxn ang="0">
                <a:pos x="T6" y="T7"/>
              </a:cxn>
              <a:cxn ang="0">
                <a:pos x="T8" y="T9"/>
              </a:cxn>
            </a:cxnLst>
            <a:rect l="0" t="0" r="r" b="b"/>
            <a:pathLst>
              <a:path w="49" h="49">
                <a:moveTo>
                  <a:pt x="24" y="49"/>
                </a:moveTo>
                <a:cubicBezTo>
                  <a:pt x="10" y="49"/>
                  <a:pt x="0" y="38"/>
                  <a:pt x="0" y="24"/>
                </a:cubicBezTo>
                <a:cubicBezTo>
                  <a:pt x="0" y="11"/>
                  <a:pt x="10" y="0"/>
                  <a:pt x="24" y="0"/>
                </a:cubicBezTo>
                <a:cubicBezTo>
                  <a:pt x="38" y="0"/>
                  <a:pt x="49" y="11"/>
                  <a:pt x="49" y="25"/>
                </a:cubicBezTo>
                <a:cubicBezTo>
                  <a:pt x="49" y="38"/>
                  <a:pt x="38" y="49"/>
                  <a:pt x="24" y="49"/>
                </a:cubicBezTo>
                <a:close/>
              </a:path>
            </a:pathLst>
          </a:cu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0" name="Oval 22"/>
          <p:cNvSpPr>
            <a:spLocks noChangeArrowheads="1"/>
          </p:cNvSpPr>
          <p:nvPr/>
        </p:nvSpPr>
        <p:spPr bwMode="auto">
          <a:xfrm>
            <a:off x="8999538" y="5799138"/>
            <a:ext cx="657225" cy="661988"/>
          </a:xfrm>
          <a:prstGeom prst="ellipse">
            <a:avLst/>
          </a:pr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1" name="Freeform 23"/>
          <p:cNvSpPr>
            <a:spLocks/>
          </p:cNvSpPr>
          <p:nvPr/>
        </p:nvSpPr>
        <p:spPr bwMode="auto">
          <a:xfrm>
            <a:off x="9159876" y="5969000"/>
            <a:ext cx="328613" cy="330200"/>
          </a:xfrm>
          <a:custGeom>
            <a:avLst/>
            <a:gdLst>
              <a:gd name="T0" fmla="*/ 24 w 49"/>
              <a:gd name="T1" fmla="*/ 49 h 49"/>
              <a:gd name="T2" fmla="*/ 0 w 49"/>
              <a:gd name="T3" fmla="*/ 24 h 49"/>
              <a:gd name="T4" fmla="*/ 24 w 49"/>
              <a:gd name="T5" fmla="*/ 0 h 49"/>
              <a:gd name="T6" fmla="*/ 49 w 49"/>
              <a:gd name="T7" fmla="*/ 25 h 49"/>
              <a:gd name="T8" fmla="*/ 24 w 49"/>
              <a:gd name="T9" fmla="*/ 49 h 49"/>
            </a:gdLst>
            <a:ahLst/>
            <a:cxnLst>
              <a:cxn ang="0">
                <a:pos x="T0" y="T1"/>
              </a:cxn>
              <a:cxn ang="0">
                <a:pos x="T2" y="T3"/>
              </a:cxn>
              <a:cxn ang="0">
                <a:pos x="T4" y="T5"/>
              </a:cxn>
              <a:cxn ang="0">
                <a:pos x="T6" y="T7"/>
              </a:cxn>
              <a:cxn ang="0">
                <a:pos x="T8" y="T9"/>
              </a:cxn>
            </a:cxnLst>
            <a:rect l="0" t="0" r="r" b="b"/>
            <a:pathLst>
              <a:path w="49" h="49">
                <a:moveTo>
                  <a:pt x="24" y="49"/>
                </a:moveTo>
                <a:cubicBezTo>
                  <a:pt x="11" y="49"/>
                  <a:pt x="0" y="38"/>
                  <a:pt x="0" y="24"/>
                </a:cubicBezTo>
                <a:cubicBezTo>
                  <a:pt x="0" y="11"/>
                  <a:pt x="11" y="0"/>
                  <a:pt x="24" y="0"/>
                </a:cubicBezTo>
                <a:cubicBezTo>
                  <a:pt x="38" y="0"/>
                  <a:pt x="49" y="11"/>
                  <a:pt x="49" y="25"/>
                </a:cubicBezTo>
                <a:cubicBezTo>
                  <a:pt x="49" y="38"/>
                  <a:pt x="38" y="49"/>
                  <a:pt x="24" y="49"/>
                </a:cubicBezTo>
                <a:close/>
              </a:path>
            </a:pathLst>
          </a:custGeom>
          <a:solidFill>
            <a:srgbClr val="FFFFFF">
              <a:lumMod val="95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2" name="Freeform 24"/>
          <p:cNvSpPr>
            <a:spLocks/>
          </p:cNvSpPr>
          <p:nvPr/>
        </p:nvSpPr>
        <p:spPr bwMode="auto">
          <a:xfrm>
            <a:off x="8348663" y="4584700"/>
            <a:ext cx="3911600" cy="1546225"/>
          </a:xfrm>
          <a:custGeom>
            <a:avLst/>
            <a:gdLst>
              <a:gd name="T0" fmla="*/ 5 w 583"/>
              <a:gd name="T1" fmla="*/ 192 h 229"/>
              <a:gd name="T2" fmla="*/ 15 w 583"/>
              <a:gd name="T3" fmla="*/ 183 h 229"/>
              <a:gd name="T4" fmla="*/ 15 w 583"/>
              <a:gd name="T5" fmla="*/ 158 h 229"/>
              <a:gd name="T6" fmla="*/ 33 w 583"/>
              <a:gd name="T7" fmla="*/ 123 h 229"/>
              <a:gd name="T8" fmla="*/ 107 w 583"/>
              <a:gd name="T9" fmla="*/ 97 h 229"/>
              <a:gd name="T10" fmla="*/ 207 w 583"/>
              <a:gd name="T11" fmla="*/ 31 h 229"/>
              <a:gd name="T12" fmla="*/ 392 w 583"/>
              <a:gd name="T13" fmla="*/ 16 h 229"/>
              <a:gd name="T14" fmla="*/ 534 w 583"/>
              <a:gd name="T15" fmla="*/ 57 h 229"/>
              <a:gd name="T16" fmla="*/ 583 w 583"/>
              <a:gd name="T17" fmla="*/ 40 h 229"/>
              <a:gd name="T18" fmla="*/ 556 w 583"/>
              <a:gd name="T19" fmla="*/ 71 h 229"/>
              <a:gd name="T20" fmla="*/ 554 w 583"/>
              <a:gd name="T21" fmla="*/ 111 h 229"/>
              <a:gd name="T22" fmla="*/ 565 w 583"/>
              <a:gd name="T23" fmla="*/ 121 h 229"/>
              <a:gd name="T24" fmla="*/ 560 w 583"/>
              <a:gd name="T25" fmla="*/ 158 h 229"/>
              <a:gd name="T26" fmla="*/ 529 w 583"/>
              <a:gd name="T27" fmla="*/ 229 h 229"/>
              <a:gd name="T28" fmla="*/ 501 w 583"/>
              <a:gd name="T29" fmla="*/ 229 h 229"/>
              <a:gd name="T30" fmla="*/ 439 w 583"/>
              <a:gd name="T31" fmla="*/ 168 h 229"/>
              <a:gd name="T32" fmla="*/ 378 w 583"/>
              <a:gd name="T33" fmla="*/ 229 h 229"/>
              <a:gd name="T34" fmla="*/ 207 w 583"/>
              <a:gd name="T35" fmla="*/ 229 h 229"/>
              <a:gd name="T36" fmla="*/ 146 w 583"/>
              <a:gd name="T37" fmla="*/ 168 h 229"/>
              <a:gd name="T38" fmla="*/ 84 w 583"/>
              <a:gd name="T39" fmla="*/ 229 h 229"/>
              <a:gd name="T40" fmla="*/ 25 w 583"/>
              <a:gd name="T41" fmla="*/ 229 h 229"/>
              <a:gd name="T42" fmla="*/ 5 w 583"/>
              <a:gd name="T43" fmla="*/ 209 h 229"/>
              <a:gd name="T44" fmla="*/ 5 w 583"/>
              <a:gd name="T45" fmla="*/ 19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83" h="229">
                <a:moveTo>
                  <a:pt x="5" y="192"/>
                </a:moveTo>
                <a:cubicBezTo>
                  <a:pt x="10" y="191"/>
                  <a:pt x="15" y="183"/>
                  <a:pt x="15" y="183"/>
                </a:cubicBezTo>
                <a:cubicBezTo>
                  <a:pt x="15" y="183"/>
                  <a:pt x="15" y="165"/>
                  <a:pt x="15" y="158"/>
                </a:cubicBezTo>
                <a:cubicBezTo>
                  <a:pt x="15" y="150"/>
                  <a:pt x="14" y="142"/>
                  <a:pt x="33" y="123"/>
                </a:cubicBezTo>
                <a:cubicBezTo>
                  <a:pt x="53" y="105"/>
                  <a:pt x="72" y="106"/>
                  <a:pt x="107" y="97"/>
                </a:cubicBezTo>
                <a:cubicBezTo>
                  <a:pt x="141" y="87"/>
                  <a:pt x="154" y="51"/>
                  <a:pt x="207" y="31"/>
                </a:cubicBezTo>
                <a:cubicBezTo>
                  <a:pt x="260" y="10"/>
                  <a:pt x="339" y="0"/>
                  <a:pt x="392" y="16"/>
                </a:cubicBezTo>
                <a:cubicBezTo>
                  <a:pt x="444" y="33"/>
                  <a:pt x="524" y="62"/>
                  <a:pt x="534" y="57"/>
                </a:cubicBezTo>
                <a:cubicBezTo>
                  <a:pt x="579" y="33"/>
                  <a:pt x="583" y="40"/>
                  <a:pt x="583" y="40"/>
                </a:cubicBezTo>
                <a:cubicBezTo>
                  <a:pt x="556" y="71"/>
                  <a:pt x="556" y="71"/>
                  <a:pt x="556" y="71"/>
                </a:cubicBezTo>
                <a:cubicBezTo>
                  <a:pt x="560" y="82"/>
                  <a:pt x="554" y="111"/>
                  <a:pt x="554" y="111"/>
                </a:cubicBezTo>
                <a:cubicBezTo>
                  <a:pt x="563" y="111"/>
                  <a:pt x="565" y="121"/>
                  <a:pt x="565" y="121"/>
                </a:cubicBezTo>
                <a:cubicBezTo>
                  <a:pt x="565" y="121"/>
                  <a:pt x="565" y="121"/>
                  <a:pt x="560" y="158"/>
                </a:cubicBezTo>
                <a:cubicBezTo>
                  <a:pt x="556" y="194"/>
                  <a:pt x="529" y="229"/>
                  <a:pt x="529" y="229"/>
                </a:cubicBezTo>
                <a:cubicBezTo>
                  <a:pt x="501" y="229"/>
                  <a:pt x="501" y="229"/>
                  <a:pt x="501" y="229"/>
                </a:cubicBezTo>
                <a:cubicBezTo>
                  <a:pt x="500" y="195"/>
                  <a:pt x="473" y="168"/>
                  <a:pt x="439" y="168"/>
                </a:cubicBezTo>
                <a:cubicBezTo>
                  <a:pt x="406" y="168"/>
                  <a:pt x="378" y="195"/>
                  <a:pt x="378" y="229"/>
                </a:cubicBezTo>
                <a:cubicBezTo>
                  <a:pt x="207" y="229"/>
                  <a:pt x="207" y="229"/>
                  <a:pt x="207" y="229"/>
                </a:cubicBezTo>
                <a:cubicBezTo>
                  <a:pt x="207" y="195"/>
                  <a:pt x="179" y="168"/>
                  <a:pt x="146" y="168"/>
                </a:cubicBezTo>
                <a:cubicBezTo>
                  <a:pt x="112" y="168"/>
                  <a:pt x="85" y="195"/>
                  <a:pt x="84" y="229"/>
                </a:cubicBezTo>
                <a:cubicBezTo>
                  <a:pt x="25" y="229"/>
                  <a:pt x="25" y="229"/>
                  <a:pt x="25" y="229"/>
                </a:cubicBezTo>
                <a:cubicBezTo>
                  <a:pt x="15" y="220"/>
                  <a:pt x="9" y="218"/>
                  <a:pt x="5" y="209"/>
                </a:cubicBezTo>
                <a:cubicBezTo>
                  <a:pt x="1" y="201"/>
                  <a:pt x="0" y="193"/>
                  <a:pt x="5" y="19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3" name="Freeform 25"/>
          <p:cNvSpPr>
            <a:spLocks/>
          </p:cNvSpPr>
          <p:nvPr/>
        </p:nvSpPr>
        <p:spPr bwMode="auto">
          <a:xfrm>
            <a:off x="9159876" y="4665663"/>
            <a:ext cx="2738438" cy="654050"/>
          </a:xfrm>
          <a:custGeom>
            <a:avLst/>
            <a:gdLst>
              <a:gd name="T0" fmla="*/ 358 w 408"/>
              <a:gd name="T1" fmla="*/ 52 h 97"/>
              <a:gd name="T2" fmla="*/ 277 w 408"/>
              <a:gd name="T3" fmla="*/ 25 h 97"/>
              <a:gd name="T4" fmla="*/ 112 w 408"/>
              <a:gd name="T5" fmla="*/ 25 h 97"/>
              <a:gd name="T6" fmla="*/ 25 w 408"/>
              <a:gd name="T7" fmla="*/ 78 h 97"/>
              <a:gd name="T8" fmla="*/ 25 w 408"/>
              <a:gd name="T9" fmla="*/ 96 h 97"/>
              <a:gd name="T10" fmla="*/ 358 w 408"/>
              <a:gd name="T11" fmla="*/ 85 h 97"/>
              <a:gd name="T12" fmla="*/ 358 w 408"/>
              <a:gd name="T13" fmla="*/ 52 h 97"/>
            </a:gdLst>
            <a:ahLst/>
            <a:cxnLst>
              <a:cxn ang="0">
                <a:pos x="T0" y="T1"/>
              </a:cxn>
              <a:cxn ang="0">
                <a:pos x="T2" y="T3"/>
              </a:cxn>
              <a:cxn ang="0">
                <a:pos x="T4" y="T5"/>
              </a:cxn>
              <a:cxn ang="0">
                <a:pos x="T6" y="T7"/>
              </a:cxn>
              <a:cxn ang="0">
                <a:pos x="T8" y="T9"/>
              </a:cxn>
              <a:cxn ang="0">
                <a:pos x="T10" y="T11"/>
              </a:cxn>
              <a:cxn ang="0">
                <a:pos x="T12" y="T13"/>
              </a:cxn>
            </a:cxnLst>
            <a:rect l="0" t="0" r="r" b="b"/>
            <a:pathLst>
              <a:path w="408" h="97">
                <a:moveTo>
                  <a:pt x="358" y="52"/>
                </a:moveTo>
                <a:cubicBezTo>
                  <a:pt x="358" y="52"/>
                  <a:pt x="305" y="34"/>
                  <a:pt x="277" y="25"/>
                </a:cubicBezTo>
                <a:cubicBezTo>
                  <a:pt x="249" y="15"/>
                  <a:pt x="173" y="0"/>
                  <a:pt x="112" y="25"/>
                </a:cubicBezTo>
                <a:cubicBezTo>
                  <a:pt x="50" y="49"/>
                  <a:pt x="36" y="72"/>
                  <a:pt x="25" y="78"/>
                </a:cubicBezTo>
                <a:cubicBezTo>
                  <a:pt x="14" y="85"/>
                  <a:pt x="0" y="97"/>
                  <a:pt x="25" y="96"/>
                </a:cubicBezTo>
                <a:cubicBezTo>
                  <a:pt x="49" y="94"/>
                  <a:pt x="328" y="97"/>
                  <a:pt x="358" y="85"/>
                </a:cubicBezTo>
                <a:cubicBezTo>
                  <a:pt x="387" y="72"/>
                  <a:pt x="408" y="68"/>
                  <a:pt x="358" y="52"/>
                </a:cubicBezTo>
                <a:close/>
              </a:path>
            </a:pathLst>
          </a:custGeom>
          <a:solidFill>
            <a:srgbClr val="89CB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4" name="Oval 26"/>
          <p:cNvSpPr>
            <a:spLocks noChangeArrowheads="1"/>
          </p:cNvSpPr>
          <p:nvPr/>
        </p:nvSpPr>
        <p:spPr bwMode="auto">
          <a:xfrm>
            <a:off x="10025063" y="4881563"/>
            <a:ext cx="288925" cy="290513"/>
          </a:xfrm>
          <a:prstGeom prst="ellipse">
            <a:avLst/>
          </a:prstGeom>
          <a:solidFill>
            <a:srgbClr val="C894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5" name="Freeform 27"/>
          <p:cNvSpPr>
            <a:spLocks/>
          </p:cNvSpPr>
          <p:nvPr/>
        </p:nvSpPr>
        <p:spPr bwMode="auto">
          <a:xfrm>
            <a:off x="10588626" y="5408613"/>
            <a:ext cx="215900" cy="66675"/>
          </a:xfrm>
          <a:custGeom>
            <a:avLst/>
            <a:gdLst>
              <a:gd name="T0" fmla="*/ 0 w 32"/>
              <a:gd name="T1" fmla="*/ 5 h 10"/>
              <a:gd name="T2" fmla="*/ 5 w 32"/>
              <a:gd name="T3" fmla="*/ 10 h 10"/>
              <a:gd name="T4" fmla="*/ 27 w 32"/>
              <a:gd name="T5" fmla="*/ 10 h 10"/>
              <a:gd name="T6" fmla="*/ 32 w 32"/>
              <a:gd name="T7" fmla="*/ 5 h 10"/>
              <a:gd name="T8" fmla="*/ 32 w 32"/>
              <a:gd name="T9" fmla="*/ 5 h 10"/>
              <a:gd name="T10" fmla="*/ 27 w 32"/>
              <a:gd name="T11" fmla="*/ 0 h 10"/>
              <a:gd name="T12" fmla="*/ 5 w 32"/>
              <a:gd name="T13" fmla="*/ 0 h 10"/>
              <a:gd name="T14" fmla="*/ 0 w 32"/>
              <a:gd name="T15" fmla="*/ 5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0">
                <a:moveTo>
                  <a:pt x="0" y="5"/>
                </a:moveTo>
                <a:cubicBezTo>
                  <a:pt x="0" y="8"/>
                  <a:pt x="2" y="10"/>
                  <a:pt x="5" y="10"/>
                </a:cubicBezTo>
                <a:cubicBezTo>
                  <a:pt x="27" y="10"/>
                  <a:pt x="27" y="10"/>
                  <a:pt x="27" y="10"/>
                </a:cubicBezTo>
                <a:cubicBezTo>
                  <a:pt x="30" y="10"/>
                  <a:pt x="32" y="8"/>
                  <a:pt x="32" y="5"/>
                </a:cubicBezTo>
                <a:cubicBezTo>
                  <a:pt x="32" y="5"/>
                  <a:pt x="32" y="5"/>
                  <a:pt x="32" y="5"/>
                </a:cubicBezTo>
                <a:cubicBezTo>
                  <a:pt x="32" y="2"/>
                  <a:pt x="30" y="0"/>
                  <a:pt x="27" y="0"/>
                </a:cubicBezTo>
                <a:cubicBezTo>
                  <a:pt x="5" y="0"/>
                  <a:pt x="5"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6" name="Freeform 28"/>
          <p:cNvSpPr>
            <a:spLocks/>
          </p:cNvSpPr>
          <p:nvPr/>
        </p:nvSpPr>
        <p:spPr bwMode="auto">
          <a:xfrm>
            <a:off x="8442326" y="5441950"/>
            <a:ext cx="328613" cy="228600"/>
          </a:xfrm>
          <a:custGeom>
            <a:avLst/>
            <a:gdLst>
              <a:gd name="T0" fmla="*/ 1 w 49"/>
              <a:gd name="T1" fmla="*/ 34 h 34"/>
              <a:gd name="T2" fmla="*/ 1 w 49"/>
              <a:gd name="T3" fmla="*/ 31 h 34"/>
              <a:gd name="T4" fmla="*/ 14 w 49"/>
              <a:gd name="T5" fmla="*/ 2 h 34"/>
              <a:gd name="T6" fmla="*/ 27 w 49"/>
              <a:gd name="T7" fmla="*/ 0 h 34"/>
              <a:gd name="T8" fmla="*/ 42 w 49"/>
              <a:gd name="T9" fmla="*/ 9 h 34"/>
              <a:gd name="T10" fmla="*/ 21 w 49"/>
              <a:gd name="T11" fmla="*/ 25 h 34"/>
              <a:gd name="T12" fmla="*/ 1 w 49"/>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9" h="34">
                <a:moveTo>
                  <a:pt x="1" y="34"/>
                </a:moveTo>
                <a:cubicBezTo>
                  <a:pt x="1" y="33"/>
                  <a:pt x="1" y="32"/>
                  <a:pt x="1" y="31"/>
                </a:cubicBezTo>
                <a:cubicBezTo>
                  <a:pt x="1" y="24"/>
                  <a:pt x="0" y="17"/>
                  <a:pt x="14" y="2"/>
                </a:cubicBezTo>
                <a:cubicBezTo>
                  <a:pt x="18" y="1"/>
                  <a:pt x="23" y="0"/>
                  <a:pt x="27" y="0"/>
                </a:cubicBezTo>
                <a:cubicBezTo>
                  <a:pt x="44" y="0"/>
                  <a:pt x="49" y="6"/>
                  <a:pt x="42" y="9"/>
                </a:cubicBezTo>
                <a:cubicBezTo>
                  <a:pt x="35" y="11"/>
                  <a:pt x="26" y="17"/>
                  <a:pt x="21" y="25"/>
                </a:cubicBezTo>
                <a:cubicBezTo>
                  <a:pt x="16" y="31"/>
                  <a:pt x="8" y="34"/>
                  <a:pt x="1" y="34"/>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7" name="Freeform 29"/>
          <p:cNvSpPr>
            <a:spLocks/>
          </p:cNvSpPr>
          <p:nvPr/>
        </p:nvSpPr>
        <p:spPr bwMode="auto">
          <a:xfrm>
            <a:off x="11938001" y="5064125"/>
            <a:ext cx="168275" cy="269875"/>
          </a:xfrm>
          <a:custGeom>
            <a:avLst/>
            <a:gdLst>
              <a:gd name="T0" fmla="*/ 3 w 25"/>
              <a:gd name="T1" fmla="*/ 21 h 40"/>
              <a:gd name="T2" fmla="*/ 21 w 25"/>
              <a:gd name="T3" fmla="*/ 0 h 40"/>
              <a:gd name="T4" fmla="*/ 19 w 25"/>
              <a:gd name="T5" fmla="*/ 40 h 40"/>
              <a:gd name="T6" fmla="*/ 3 w 25"/>
              <a:gd name="T7" fmla="*/ 21 h 40"/>
            </a:gdLst>
            <a:ahLst/>
            <a:cxnLst>
              <a:cxn ang="0">
                <a:pos x="T0" y="T1"/>
              </a:cxn>
              <a:cxn ang="0">
                <a:pos x="T2" y="T3"/>
              </a:cxn>
              <a:cxn ang="0">
                <a:pos x="T4" y="T5"/>
              </a:cxn>
              <a:cxn ang="0">
                <a:pos x="T6" y="T7"/>
              </a:cxn>
            </a:cxnLst>
            <a:rect l="0" t="0" r="r" b="b"/>
            <a:pathLst>
              <a:path w="25" h="40">
                <a:moveTo>
                  <a:pt x="3" y="21"/>
                </a:moveTo>
                <a:cubicBezTo>
                  <a:pt x="4" y="6"/>
                  <a:pt x="21" y="0"/>
                  <a:pt x="21" y="0"/>
                </a:cubicBezTo>
                <a:cubicBezTo>
                  <a:pt x="25" y="11"/>
                  <a:pt x="19" y="40"/>
                  <a:pt x="19" y="40"/>
                </a:cubicBezTo>
                <a:cubicBezTo>
                  <a:pt x="0" y="38"/>
                  <a:pt x="1" y="35"/>
                  <a:pt x="3" y="2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8" name="Freeform 30"/>
          <p:cNvSpPr>
            <a:spLocks/>
          </p:cNvSpPr>
          <p:nvPr/>
        </p:nvSpPr>
        <p:spPr bwMode="auto">
          <a:xfrm>
            <a:off x="11944351" y="5589588"/>
            <a:ext cx="174625" cy="271463"/>
          </a:xfrm>
          <a:custGeom>
            <a:avLst/>
            <a:gdLst>
              <a:gd name="T0" fmla="*/ 8 w 26"/>
              <a:gd name="T1" fmla="*/ 16 h 40"/>
              <a:gd name="T2" fmla="*/ 26 w 26"/>
              <a:gd name="T3" fmla="*/ 0 h 40"/>
              <a:gd name="T4" fmla="*/ 24 w 26"/>
              <a:gd name="T5" fmla="*/ 9 h 40"/>
              <a:gd name="T6" fmla="*/ 16 w 26"/>
              <a:gd name="T7" fmla="*/ 40 h 40"/>
              <a:gd name="T8" fmla="*/ 8 w 26"/>
              <a:gd name="T9" fmla="*/ 16 h 40"/>
            </a:gdLst>
            <a:ahLst/>
            <a:cxnLst>
              <a:cxn ang="0">
                <a:pos x="T0" y="T1"/>
              </a:cxn>
              <a:cxn ang="0">
                <a:pos x="T2" y="T3"/>
              </a:cxn>
              <a:cxn ang="0">
                <a:pos x="T4" y="T5"/>
              </a:cxn>
              <a:cxn ang="0">
                <a:pos x="T6" y="T7"/>
              </a:cxn>
              <a:cxn ang="0">
                <a:pos x="T8" y="T9"/>
              </a:cxn>
            </a:cxnLst>
            <a:rect l="0" t="0" r="r" b="b"/>
            <a:pathLst>
              <a:path w="26" h="40">
                <a:moveTo>
                  <a:pt x="8" y="16"/>
                </a:moveTo>
                <a:cubicBezTo>
                  <a:pt x="11" y="6"/>
                  <a:pt x="20" y="2"/>
                  <a:pt x="26" y="0"/>
                </a:cubicBezTo>
                <a:cubicBezTo>
                  <a:pt x="25" y="2"/>
                  <a:pt x="25" y="5"/>
                  <a:pt x="24" y="9"/>
                </a:cubicBezTo>
                <a:cubicBezTo>
                  <a:pt x="23" y="20"/>
                  <a:pt x="20" y="30"/>
                  <a:pt x="16" y="40"/>
                </a:cubicBezTo>
                <a:cubicBezTo>
                  <a:pt x="0" y="33"/>
                  <a:pt x="2" y="30"/>
                  <a:pt x="8" y="16"/>
                </a:cubicBezTo>
                <a:close/>
              </a:path>
            </a:pathLst>
          </a:custGeom>
          <a:solidFill>
            <a:srgbClr val="FF8C00"/>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9" name="Freeform 31"/>
          <p:cNvSpPr>
            <a:spLocks/>
          </p:cNvSpPr>
          <p:nvPr/>
        </p:nvSpPr>
        <p:spPr bwMode="auto">
          <a:xfrm>
            <a:off x="11079163" y="4854575"/>
            <a:ext cx="187325" cy="425450"/>
          </a:xfrm>
          <a:custGeom>
            <a:avLst/>
            <a:gdLst>
              <a:gd name="T0" fmla="*/ 0 w 28"/>
              <a:gd name="T1" fmla="*/ 0 h 63"/>
              <a:gd name="T2" fmla="*/ 9 w 28"/>
              <a:gd name="T3" fmla="*/ 3 h 63"/>
              <a:gd name="T4" fmla="*/ 27 w 28"/>
              <a:gd name="T5" fmla="*/ 55 h 63"/>
              <a:gd name="T6" fmla="*/ 28 w 28"/>
              <a:gd name="T7" fmla="*/ 62 h 63"/>
              <a:gd name="T8" fmla="*/ 21 w 28"/>
              <a:gd name="T9" fmla="*/ 63 h 63"/>
              <a:gd name="T10" fmla="*/ 8 w 28"/>
              <a:gd name="T11" fmla="*/ 15 h 63"/>
              <a:gd name="T12" fmla="*/ 0 w 28"/>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28" h="63">
                <a:moveTo>
                  <a:pt x="0" y="0"/>
                </a:moveTo>
                <a:cubicBezTo>
                  <a:pt x="3" y="1"/>
                  <a:pt x="6" y="2"/>
                  <a:pt x="9" y="3"/>
                </a:cubicBezTo>
                <a:cubicBezTo>
                  <a:pt x="16" y="14"/>
                  <a:pt x="25" y="34"/>
                  <a:pt x="27" y="55"/>
                </a:cubicBezTo>
                <a:cubicBezTo>
                  <a:pt x="28" y="58"/>
                  <a:pt x="28" y="60"/>
                  <a:pt x="28" y="62"/>
                </a:cubicBezTo>
                <a:cubicBezTo>
                  <a:pt x="26" y="62"/>
                  <a:pt x="24" y="63"/>
                  <a:pt x="21" y="63"/>
                </a:cubicBezTo>
                <a:cubicBezTo>
                  <a:pt x="21" y="50"/>
                  <a:pt x="17" y="34"/>
                  <a:pt x="8" y="15"/>
                </a:cubicBezTo>
                <a:cubicBezTo>
                  <a:pt x="5" y="9"/>
                  <a:pt x="2" y="4"/>
                  <a:pt x="0"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pic>
        <p:nvPicPr>
          <p:cNvPr id="230" name="Picture 2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0477" y="5190491"/>
            <a:ext cx="1268932" cy="1015147"/>
          </a:xfrm>
          <a:prstGeom prst="rect">
            <a:avLst/>
          </a:prstGeom>
        </p:spPr>
      </p:pic>
    </p:spTree>
    <p:extLst>
      <p:ext uri="{BB962C8B-B14F-4D97-AF65-F5344CB8AC3E}">
        <p14:creationId xmlns:p14="http://schemas.microsoft.com/office/powerpoint/2010/main" val="2382285438"/>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6218237"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i="1" dirty="0"/>
              <a:t>App factory</a:t>
            </a:r>
            <a:r>
              <a:rPr lang="de-DE" dirty="0"/>
              <a:t> mindset</a:t>
            </a:r>
          </a:p>
        </p:txBody>
      </p:sp>
      <p:sp>
        <p:nvSpPr>
          <p:cNvPr id="5" name="Text Placeholder 4"/>
          <p:cNvSpPr>
            <a:spLocks noGrp="1"/>
          </p:cNvSpPr>
          <p:nvPr>
            <p:ph type="body" sz="quarter" idx="11"/>
          </p:nvPr>
        </p:nvSpPr>
        <p:spPr>
          <a:xfrm>
            <a:off x="274642" y="1816894"/>
            <a:ext cx="5486399" cy="3594830"/>
          </a:xfrm>
        </p:spPr>
        <p:txBody>
          <a:bodyPr/>
          <a:lstStyle/>
          <a:p>
            <a:pPr lvl="0" defTabSz="914400">
              <a:spcBef>
                <a:spcPct val="0"/>
              </a:spcBef>
              <a:buClrTx/>
              <a:buSzTx/>
              <a:defRPr/>
            </a:pPr>
            <a:r>
              <a:rPr lang="en-US" sz="3200" dirty="0">
                <a:solidFill>
                  <a:srgbClr val="00B0F0"/>
                </a:solidFill>
              </a:rPr>
              <a:t>Highest quality, lowest cost, shortest time to market</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marL="457200" lvl="0" indent="-457200" defTabSz="932688">
              <a:lnSpc>
                <a:spcPct val="100000"/>
              </a:lnSpc>
              <a:spcBef>
                <a:spcPts val="0"/>
              </a:spcBef>
              <a:buClrTx/>
              <a:buSzTx/>
              <a:buFont typeface="+mj-lt"/>
              <a:buAutoNum type="arabicPeriod"/>
            </a:pPr>
            <a:r>
              <a:rPr lang="en-US" sz="2000" kern="0" dirty="0">
                <a:solidFill>
                  <a:srgbClr val="FFFFFF"/>
                </a:solidFill>
                <a:latin typeface="Segoe UI Light" panose="020B0502040204020203" pitchFamily="34" charset="0"/>
              </a:rPr>
              <a:t>Maximize output and shrink lead times</a:t>
            </a:r>
            <a:br>
              <a:rPr lang="en-US" sz="2000" kern="0" dirty="0">
                <a:solidFill>
                  <a:srgbClr val="FFFFFF"/>
                </a:solidFill>
                <a:latin typeface="Segoe UI Light" panose="020B0502040204020203" pitchFamily="34" charset="0"/>
              </a:rPr>
            </a:br>
            <a:r>
              <a:rPr lang="en-US" sz="2000" kern="0" dirty="0">
                <a:solidFill>
                  <a:srgbClr val="FFFFFF"/>
                </a:solidFill>
                <a:latin typeface="Segoe UI Light" panose="020B0502040204020203" pitchFamily="34" charset="0"/>
              </a:rPr>
              <a:t>for new apps and updates.</a:t>
            </a:r>
            <a:br>
              <a:rPr lang="en-US" sz="2000" kern="0" dirty="0">
                <a:solidFill>
                  <a:srgbClr val="FFFFFF"/>
                </a:solidFill>
                <a:latin typeface="Segoe UI Light" panose="020B0502040204020203" pitchFamily="34" charset="0"/>
              </a:rPr>
            </a:br>
            <a:endParaRPr lang="en-US" sz="800" kern="0" dirty="0">
              <a:solidFill>
                <a:srgbClr val="FFFFFF"/>
              </a:solidFill>
              <a:latin typeface="Segoe UI Light" panose="020B0502040204020203" pitchFamily="34" charset="0"/>
            </a:endParaRPr>
          </a:p>
          <a:p>
            <a:pPr marL="457200" lvl="0" indent="-457200" defTabSz="932688">
              <a:lnSpc>
                <a:spcPct val="100000"/>
              </a:lnSpc>
              <a:spcBef>
                <a:spcPts val="0"/>
              </a:spcBef>
              <a:buClrTx/>
              <a:buSzTx/>
              <a:buFont typeface="+mj-lt"/>
              <a:buAutoNum type="arabicPeriod"/>
            </a:pPr>
            <a:r>
              <a:rPr lang="en-US" sz="2000" kern="0" dirty="0">
                <a:solidFill>
                  <a:srgbClr val="FFFFFF"/>
                </a:solidFill>
                <a:latin typeface="Segoe UI Light" panose="020B0502040204020203" pitchFamily="34" charset="0"/>
              </a:rPr>
              <a:t>Ensure highest-quality user experience</a:t>
            </a:r>
            <a:br>
              <a:rPr lang="en-US" sz="2000" kern="0" dirty="0">
                <a:solidFill>
                  <a:srgbClr val="FFFFFF"/>
                </a:solidFill>
                <a:latin typeface="Segoe UI Light" panose="020B0502040204020203" pitchFamily="34" charset="0"/>
              </a:rPr>
            </a:br>
            <a:r>
              <a:rPr lang="en-US" sz="2000" kern="0" dirty="0">
                <a:solidFill>
                  <a:srgbClr val="FFFFFF"/>
                </a:solidFill>
                <a:latin typeface="Segoe UI Light" panose="020B0502040204020203" pitchFamily="34" charset="0"/>
              </a:rPr>
              <a:t>on any device.</a:t>
            </a:r>
            <a:br>
              <a:rPr lang="en-US" sz="2000" kern="0" dirty="0">
                <a:solidFill>
                  <a:srgbClr val="FFFFFF"/>
                </a:solidFill>
                <a:latin typeface="Segoe UI Light" panose="020B0502040204020203" pitchFamily="34" charset="0"/>
              </a:rPr>
            </a:br>
            <a:endParaRPr lang="en-US" sz="800" kern="0" dirty="0">
              <a:solidFill>
                <a:srgbClr val="FFFFFF"/>
              </a:solidFill>
              <a:latin typeface="Segoe UI Light" panose="020B0502040204020203" pitchFamily="34" charset="0"/>
            </a:endParaRPr>
          </a:p>
          <a:p>
            <a:pPr marL="457200" lvl="0" indent="-457200" defTabSz="932688">
              <a:lnSpc>
                <a:spcPct val="100000"/>
              </a:lnSpc>
              <a:spcBef>
                <a:spcPts val="0"/>
              </a:spcBef>
              <a:buClrTx/>
              <a:buSzTx/>
              <a:buFont typeface="+mj-lt"/>
              <a:buAutoNum type="arabicPeriod"/>
            </a:pPr>
            <a:r>
              <a:rPr lang="en-US" sz="2000" kern="0" spc="40" dirty="0">
                <a:solidFill>
                  <a:srgbClr val="FFFFFF"/>
                </a:solidFill>
                <a:latin typeface="Segoe UI Light" panose="020B0502040204020203" pitchFamily="34" charset="0"/>
              </a:rPr>
              <a:t>Scale delivery by standardizing work,</a:t>
            </a:r>
            <a:r>
              <a:rPr lang="en-US" sz="2000" kern="0" dirty="0">
                <a:solidFill>
                  <a:srgbClr val="FFFFFF"/>
                </a:solidFill>
                <a:latin typeface="Segoe UI Light" panose="020B0502040204020203" pitchFamily="34" charset="0"/>
              </a:rPr>
              <a:t> automating processes, and minimizing redundancy + waste.</a:t>
            </a:r>
          </a:p>
        </p:txBody>
      </p:sp>
      <p:grpSp>
        <p:nvGrpSpPr>
          <p:cNvPr id="4" name="Group 3"/>
          <p:cNvGrpSpPr/>
          <p:nvPr/>
        </p:nvGrpSpPr>
        <p:grpSpPr>
          <a:xfrm>
            <a:off x="6161314" y="1969294"/>
            <a:ext cx="6275161" cy="5017294"/>
            <a:chOff x="6161314" y="1969294"/>
            <a:chExt cx="6275161" cy="5017294"/>
          </a:xfrm>
        </p:grpSpPr>
        <p:sp>
          <p:nvSpPr>
            <p:cNvPr id="13" name="Freeform 5"/>
            <p:cNvSpPr>
              <a:spLocks/>
            </p:cNvSpPr>
            <p:nvPr/>
          </p:nvSpPr>
          <p:spPr bwMode="auto">
            <a:xfrm>
              <a:off x="6161314" y="2875723"/>
              <a:ext cx="6275161" cy="1702357"/>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6"/>
            <p:cNvSpPr>
              <a:spLocks noChangeArrowheads="1"/>
            </p:cNvSpPr>
            <p:nvPr/>
          </p:nvSpPr>
          <p:spPr bwMode="auto">
            <a:xfrm>
              <a:off x="6162917" y="4569448"/>
              <a:ext cx="6273558" cy="2417140"/>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 name="Freeform 6"/>
            <p:cNvSpPr>
              <a:spLocks/>
            </p:cNvSpPr>
            <p:nvPr/>
          </p:nvSpPr>
          <p:spPr bwMode="auto">
            <a:xfrm>
              <a:off x="7731306" y="1969294"/>
              <a:ext cx="716109" cy="478248"/>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59B0FB"/>
            </a:solidFill>
            <a:ln>
              <a:noFill/>
            </a:ln>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endParaRPr>
            </a:p>
          </p:txBody>
        </p:sp>
        <p:sp>
          <p:nvSpPr>
            <p:cNvPr id="16" name="Freeform 7"/>
            <p:cNvSpPr>
              <a:spLocks/>
            </p:cNvSpPr>
            <p:nvPr/>
          </p:nvSpPr>
          <p:spPr bwMode="auto">
            <a:xfrm>
              <a:off x="8050110" y="2026270"/>
              <a:ext cx="1586012" cy="9599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endParaRPr>
            </a:p>
          </p:txBody>
        </p:sp>
      </p:grpSp>
      <p:pic>
        <p:nvPicPr>
          <p:cNvPr id="23" name="Picture 22"/>
          <p:cNvPicPr>
            <a:picLocks noChangeAspect="1"/>
          </p:cNvPicPr>
          <p:nvPr/>
        </p:nvPicPr>
        <p:blipFill>
          <a:blip r:embed="rId3"/>
          <a:stretch>
            <a:fillRect/>
          </a:stretch>
        </p:blipFill>
        <p:spPr>
          <a:xfrm>
            <a:off x="5644942" y="3822490"/>
            <a:ext cx="6791533" cy="3164098"/>
          </a:xfrm>
          <a:prstGeom prst="rect">
            <a:avLst/>
          </a:prstGeom>
        </p:spPr>
      </p:pic>
      <p:pic>
        <p:nvPicPr>
          <p:cNvPr id="24" name="Picture 23"/>
          <p:cNvPicPr>
            <a:picLocks noChangeAspect="1"/>
          </p:cNvPicPr>
          <p:nvPr/>
        </p:nvPicPr>
        <p:blipFill>
          <a:blip r:embed="rId4"/>
          <a:stretch>
            <a:fillRect/>
          </a:stretch>
        </p:blipFill>
        <p:spPr>
          <a:xfrm>
            <a:off x="10485586" y="5413684"/>
            <a:ext cx="1950889" cy="1572904"/>
          </a:xfrm>
          <a:prstGeom prst="rect">
            <a:avLst/>
          </a:prstGeom>
        </p:spPr>
      </p:pic>
    </p:spTree>
    <p:extLst>
      <p:ext uri="{BB962C8B-B14F-4D97-AF65-F5344CB8AC3E}">
        <p14:creationId xmlns:p14="http://schemas.microsoft.com/office/powerpoint/2010/main" val="4026211855"/>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Mobile app continuous delivery</a:t>
            </a:r>
          </a:p>
        </p:txBody>
      </p:sp>
      <p:sp>
        <p:nvSpPr>
          <p:cNvPr id="4" name="Right Arrow 3"/>
          <p:cNvSpPr/>
          <p:nvPr/>
        </p:nvSpPr>
        <p:spPr>
          <a:xfrm rot="16200000">
            <a:off x="1551351" y="4233503"/>
            <a:ext cx="1736782" cy="288000"/>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00B0F0"/>
              </a:solidFill>
              <a:effectLst/>
              <a:uLnTx/>
              <a:uFillTx/>
              <a:latin typeface="Segoe UI"/>
              <a:ea typeface="+mn-ea"/>
              <a:cs typeface="+mn-cs"/>
            </a:endParaRPr>
          </a:p>
        </p:txBody>
      </p:sp>
      <p:sp>
        <p:nvSpPr>
          <p:cNvPr id="5" name="Bent Arrow 4"/>
          <p:cNvSpPr/>
          <p:nvPr/>
        </p:nvSpPr>
        <p:spPr>
          <a:xfrm rot="10800000">
            <a:off x="3021733" y="3320227"/>
            <a:ext cx="6903678" cy="2403864"/>
          </a:xfrm>
          <a:prstGeom prst="bentArrow">
            <a:avLst>
              <a:gd name="adj1" fmla="val 4873"/>
              <a:gd name="adj2" fmla="val 8600"/>
              <a:gd name="adj3" fmla="val 13322"/>
              <a:gd name="adj4" fmla="val 294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00B0F0"/>
              </a:solidFill>
              <a:effectLst/>
              <a:uLnTx/>
              <a:uFillTx/>
              <a:latin typeface="Segoe UI"/>
              <a:ea typeface="+mn-ea"/>
              <a:cs typeface="+mn-cs"/>
            </a:endParaRPr>
          </a:p>
        </p:txBody>
      </p:sp>
      <p:sp>
        <p:nvSpPr>
          <p:cNvPr id="6" name="Rounded Rectangle 5"/>
          <p:cNvSpPr/>
          <p:nvPr/>
        </p:nvSpPr>
        <p:spPr bwMode="auto">
          <a:xfrm>
            <a:off x="2058820" y="4184015"/>
            <a:ext cx="721843" cy="72184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ounded Rectangle 6"/>
          <p:cNvSpPr/>
          <p:nvPr/>
        </p:nvSpPr>
        <p:spPr bwMode="auto">
          <a:xfrm>
            <a:off x="1216575" y="4184015"/>
            <a:ext cx="721843" cy="72184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ight Arrow 7"/>
          <p:cNvSpPr/>
          <p:nvPr/>
        </p:nvSpPr>
        <p:spPr>
          <a:xfrm rot="16200000">
            <a:off x="709105" y="4233503"/>
            <a:ext cx="1736782" cy="288000"/>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00B0F0"/>
              </a:solidFill>
              <a:effectLst/>
              <a:uLnTx/>
              <a:uFillTx/>
              <a:latin typeface="Segoe UI"/>
              <a:ea typeface="+mn-ea"/>
              <a:cs typeface="+mn-cs"/>
            </a:endParaRPr>
          </a:p>
        </p:txBody>
      </p:sp>
      <p:sp>
        <p:nvSpPr>
          <p:cNvPr id="9" name="Right Arrow 8"/>
          <p:cNvSpPr/>
          <p:nvPr/>
        </p:nvSpPr>
        <p:spPr>
          <a:xfrm>
            <a:off x="2888139" y="2110190"/>
            <a:ext cx="177273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10" name="Right Arrow 9"/>
          <p:cNvSpPr/>
          <p:nvPr/>
        </p:nvSpPr>
        <p:spPr>
          <a:xfrm>
            <a:off x="5348862" y="2110190"/>
            <a:ext cx="181105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11" name="Right Arrow 10"/>
          <p:cNvSpPr/>
          <p:nvPr/>
        </p:nvSpPr>
        <p:spPr>
          <a:xfrm>
            <a:off x="7795589" y="2110190"/>
            <a:ext cx="1128250" cy="104207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12" name="TextBox 11"/>
          <p:cNvSpPr txBox="1"/>
          <p:nvPr/>
        </p:nvSpPr>
        <p:spPr>
          <a:xfrm>
            <a:off x="1244343" y="1410737"/>
            <a:ext cx="1632056" cy="388585"/>
          </a:xfrm>
          <a:prstGeom prst="rect">
            <a:avLst/>
          </a:prstGeom>
        </p:spPr>
        <p:txBody>
          <a:bodyPr vert="horz" wrap="square" lIns="93260" tIns="93260" rIns="93260" bIns="93260" rtlCol="0" anchor="ctr">
            <a:noAutofit/>
          </a:bodyPr>
          <a:lstStyle/>
          <a:p>
            <a:pPr marL="238007" indent="-238007" defTabSz="932597"/>
            <a:r>
              <a:rPr lang="en-US" sz="1600" dirty="0">
                <a:solidFill>
                  <a:schemeClr val="tx2"/>
                </a:solidFill>
                <a:latin typeface="+mj-lt"/>
                <a:ea typeface="Segoe UI" pitchFamily="34" charset="0"/>
                <a:cs typeface="Segoe UI" pitchFamily="34" charset="0"/>
              </a:rPr>
              <a:t>Code Repository</a:t>
            </a:r>
          </a:p>
        </p:txBody>
      </p:sp>
      <p:sp>
        <p:nvSpPr>
          <p:cNvPr id="13" name="TextBox 12"/>
          <p:cNvSpPr txBox="1"/>
          <p:nvPr/>
        </p:nvSpPr>
        <p:spPr>
          <a:xfrm>
            <a:off x="2811269" y="4184016"/>
            <a:ext cx="1709773" cy="721842"/>
          </a:xfrm>
          <a:prstGeom prst="rect">
            <a:avLst/>
          </a:prstGeom>
        </p:spPr>
        <p:txBody>
          <a:bodyPr vert="horz" wrap="square" lIns="93260" tIns="93260" rIns="93260" bIns="93260" rtlCol="0" anchor="ctr">
            <a:noAutofit/>
          </a:bodyPr>
          <a:lstStyle/>
          <a:p>
            <a:pPr defTabSz="932597"/>
            <a:r>
              <a:rPr lang="en-US" sz="2000" dirty="0">
                <a:solidFill>
                  <a:schemeClr val="tx2"/>
                </a:solidFill>
                <a:latin typeface="+mj-lt"/>
                <a:ea typeface="Segoe UI" pitchFamily="34" charset="0"/>
                <a:cs typeface="Segoe UI" pitchFamily="34" charset="0"/>
              </a:rPr>
              <a:t>Backlog</a:t>
            </a:r>
          </a:p>
        </p:txBody>
      </p:sp>
      <p:sp>
        <p:nvSpPr>
          <p:cNvPr id="14" name="TextBox 13"/>
          <p:cNvSpPr txBox="1"/>
          <p:nvPr/>
        </p:nvSpPr>
        <p:spPr>
          <a:xfrm>
            <a:off x="3716168" y="1410737"/>
            <a:ext cx="1632056" cy="388585"/>
          </a:xfrm>
          <a:prstGeom prst="rect">
            <a:avLst/>
          </a:prstGeom>
        </p:spPr>
        <p:txBody>
          <a:bodyPr vert="horz" wrap="square" lIns="93260" tIns="93260" rIns="93260" bIns="93260" rtlCol="0" anchor="ctr">
            <a:noAutofit/>
          </a:bodyPr>
          <a:lstStyle/>
          <a:p>
            <a:pPr marL="238007" indent="-238007" algn="ctr" defTabSz="932597"/>
            <a:r>
              <a:rPr lang="en-US" sz="1600" dirty="0">
                <a:solidFill>
                  <a:schemeClr val="tx2"/>
                </a:solidFill>
                <a:latin typeface="+mj-lt"/>
                <a:ea typeface="Segoe UI" pitchFamily="34" charset="0"/>
                <a:cs typeface="Segoe UI" pitchFamily="34" charset="0"/>
              </a:rPr>
              <a:t>Build + Deploy</a:t>
            </a:r>
          </a:p>
        </p:txBody>
      </p:sp>
      <p:sp>
        <p:nvSpPr>
          <p:cNvPr id="15" name="TextBox 14"/>
          <p:cNvSpPr txBox="1"/>
          <p:nvPr/>
        </p:nvSpPr>
        <p:spPr>
          <a:xfrm>
            <a:off x="3328093" y="5619309"/>
            <a:ext cx="3433197" cy="388585"/>
          </a:xfrm>
          <a:prstGeom prst="rect">
            <a:avLst/>
          </a:prstGeom>
        </p:spPr>
        <p:txBody>
          <a:bodyPr vert="horz" wrap="square" lIns="93260" tIns="93260" rIns="93260" bIns="93260" rtlCol="0" anchor="ctr">
            <a:noAutofit/>
          </a:bodyPr>
          <a:lstStyle/>
          <a:p>
            <a:pPr algn="ctr" defTabSz="932597"/>
            <a:r>
              <a:rPr lang="en-US" sz="2000" dirty="0">
                <a:solidFill>
                  <a:schemeClr val="tx2"/>
                </a:solidFill>
                <a:latin typeface="+mj-lt"/>
                <a:ea typeface="Segoe UI" pitchFamily="34" charset="0"/>
                <a:cs typeface="Segoe UI" pitchFamily="34" charset="0"/>
              </a:rPr>
              <a:t>Monitor and improve</a:t>
            </a:r>
          </a:p>
        </p:txBody>
      </p:sp>
      <p:sp>
        <p:nvSpPr>
          <p:cNvPr id="16" name="Rounded Rectangle 15"/>
          <p:cNvSpPr/>
          <p:nvPr/>
        </p:nvSpPr>
        <p:spPr>
          <a:xfrm>
            <a:off x="1244343" y="1877038"/>
            <a:ext cx="1632056" cy="1632056"/>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17" name="Picture 16"/>
          <p:cNvPicPr>
            <a:picLocks noChangeAspect="1"/>
          </p:cNvPicPr>
          <p:nvPr/>
        </p:nvPicPr>
        <p:blipFill>
          <a:blip r:embed="rId3"/>
          <a:stretch>
            <a:fillRect/>
          </a:stretch>
        </p:blipFill>
        <p:spPr>
          <a:xfrm>
            <a:off x="1296033" y="4233113"/>
            <a:ext cx="565085" cy="591368"/>
          </a:xfrm>
          <a:prstGeom prst="rect">
            <a:avLst/>
          </a:prstGeom>
        </p:spPr>
      </p:pic>
      <p:sp>
        <p:nvSpPr>
          <p:cNvPr id="18" name="Rounded Rectangle 17"/>
          <p:cNvSpPr/>
          <p:nvPr/>
        </p:nvSpPr>
        <p:spPr>
          <a:xfrm>
            <a:off x="3716168" y="1877038"/>
            <a:ext cx="1632056" cy="1632056"/>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19" name="Picture 18"/>
          <p:cNvPicPr>
            <a:picLocks noChangeAspect="1"/>
          </p:cNvPicPr>
          <p:nvPr/>
        </p:nvPicPr>
        <p:blipFill>
          <a:blip r:embed="rId3"/>
          <a:stretch>
            <a:fillRect/>
          </a:stretch>
        </p:blipFill>
        <p:spPr>
          <a:xfrm>
            <a:off x="2143280" y="4233113"/>
            <a:ext cx="565085" cy="591368"/>
          </a:xfrm>
          <a:prstGeom prst="rect">
            <a:avLst/>
          </a:prstGeom>
        </p:spPr>
      </p:pic>
      <p:grpSp>
        <p:nvGrpSpPr>
          <p:cNvPr id="21" name="Group 20"/>
          <p:cNvGrpSpPr/>
          <p:nvPr/>
        </p:nvGrpSpPr>
        <p:grpSpPr>
          <a:xfrm>
            <a:off x="1417637" y="2121694"/>
            <a:ext cx="1208943" cy="1150980"/>
            <a:chOff x="1628786" y="2094289"/>
            <a:chExt cx="1185346" cy="1128515"/>
          </a:xfrm>
        </p:grpSpPr>
        <p:pic>
          <p:nvPicPr>
            <p:cNvPr id="22" name="Picture 21"/>
            <p:cNvPicPr>
              <a:picLocks noChangeAspect="1"/>
            </p:cNvPicPr>
            <p:nvPr/>
          </p:nvPicPr>
          <p:blipFill>
            <a:blip r:embed="rId4"/>
            <a:stretch>
              <a:fillRect/>
            </a:stretch>
          </p:blipFill>
          <p:spPr>
            <a:xfrm>
              <a:off x="1628786" y="2588363"/>
              <a:ext cx="455690" cy="634441"/>
            </a:xfrm>
            <a:prstGeom prst="rect">
              <a:avLst/>
            </a:prstGeom>
          </p:spPr>
        </p:pic>
        <p:pic>
          <p:nvPicPr>
            <p:cNvPr id="23" name="Picture 22"/>
            <p:cNvPicPr>
              <a:picLocks noChangeAspect="1"/>
            </p:cNvPicPr>
            <p:nvPr/>
          </p:nvPicPr>
          <p:blipFill>
            <a:blip r:embed="rId5"/>
            <a:stretch>
              <a:fillRect/>
            </a:stretch>
          </p:blipFill>
          <p:spPr>
            <a:xfrm>
              <a:off x="2086926" y="2094289"/>
              <a:ext cx="727206" cy="725111"/>
            </a:xfrm>
            <a:prstGeom prst="rect">
              <a:avLst/>
            </a:prstGeom>
          </p:spPr>
        </p:pic>
      </p:grpSp>
      <p:pic>
        <p:nvPicPr>
          <p:cNvPr id="24" name="Picture 23"/>
          <p:cNvPicPr>
            <a:picLocks noChangeAspect="1"/>
          </p:cNvPicPr>
          <p:nvPr/>
        </p:nvPicPr>
        <p:blipFill>
          <a:blip r:embed="rId6"/>
          <a:stretch>
            <a:fillRect/>
          </a:stretch>
        </p:blipFill>
        <p:spPr>
          <a:xfrm>
            <a:off x="3910155" y="2110189"/>
            <a:ext cx="1243471" cy="1042178"/>
          </a:xfrm>
          <a:prstGeom prst="rect">
            <a:avLst/>
          </a:prstGeom>
        </p:spPr>
      </p:pic>
      <p:sp>
        <p:nvSpPr>
          <p:cNvPr id="25" name="TextBox 24"/>
          <p:cNvSpPr txBox="1"/>
          <p:nvPr/>
        </p:nvSpPr>
        <p:spPr>
          <a:xfrm>
            <a:off x="5991235" y="1410737"/>
            <a:ext cx="2004901" cy="388585"/>
          </a:xfrm>
          <a:prstGeom prst="rect">
            <a:avLst/>
          </a:prstGeom>
        </p:spPr>
        <p:txBody>
          <a:bodyPr vert="horz" wrap="square" lIns="93260" tIns="93260" rIns="93260" bIns="93260" rtlCol="0" anchor="ctr">
            <a:noAutofit/>
          </a:bodyPr>
          <a:lstStyle/>
          <a:p>
            <a:pPr marL="238007" indent="-238007" algn="ctr" defTabSz="932597"/>
            <a:r>
              <a:rPr lang="en-US" sz="1600" dirty="0">
                <a:solidFill>
                  <a:schemeClr val="tx2"/>
                </a:solidFill>
                <a:latin typeface="+mj-lt"/>
                <a:ea typeface="Segoe UI" pitchFamily="34" charset="0"/>
                <a:cs typeface="Segoe UI" pitchFamily="34" charset="0"/>
              </a:rPr>
              <a:t>App Testing</a:t>
            </a:r>
          </a:p>
        </p:txBody>
      </p:sp>
      <p:sp>
        <p:nvSpPr>
          <p:cNvPr id="26" name="Rounded Rectangle 25"/>
          <p:cNvSpPr/>
          <p:nvPr/>
        </p:nvSpPr>
        <p:spPr>
          <a:xfrm>
            <a:off x="6208347" y="1877038"/>
            <a:ext cx="1632056" cy="1632056"/>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27" name="TextBox 26"/>
          <p:cNvSpPr txBox="1"/>
          <p:nvPr/>
        </p:nvSpPr>
        <p:spPr>
          <a:xfrm>
            <a:off x="9002449" y="1410737"/>
            <a:ext cx="1632056" cy="388585"/>
          </a:xfrm>
          <a:prstGeom prst="rect">
            <a:avLst/>
          </a:prstGeom>
        </p:spPr>
        <p:txBody>
          <a:bodyPr vert="horz" wrap="square" lIns="93260" tIns="93260" rIns="93260" bIns="93260" rtlCol="0" anchor="ctr">
            <a:noAutofit/>
          </a:bodyPr>
          <a:lstStyle/>
          <a:p>
            <a:pPr marL="238007" indent="-238007" algn="ctr" defTabSz="932597"/>
            <a:r>
              <a:rPr lang="en-US" sz="1600" dirty="0">
                <a:solidFill>
                  <a:schemeClr val="tx2"/>
                </a:solidFill>
                <a:latin typeface="+mj-lt"/>
                <a:ea typeface="Segoe UI" pitchFamily="34" charset="0"/>
                <a:cs typeface="Segoe UI" pitchFamily="34" charset="0"/>
              </a:rPr>
              <a:t>Beta Testing</a:t>
            </a:r>
          </a:p>
        </p:txBody>
      </p:sp>
      <p:sp>
        <p:nvSpPr>
          <p:cNvPr id="28" name="Rounded Rectangle 27"/>
          <p:cNvSpPr/>
          <p:nvPr/>
        </p:nvSpPr>
        <p:spPr>
          <a:xfrm>
            <a:off x="9002448" y="1877038"/>
            <a:ext cx="1632056" cy="1632056"/>
          </a:xfrm>
          <a:prstGeom prst="roundRect">
            <a:avLst>
              <a:gd name="adj" fmla="val 5783"/>
            </a:avLst>
          </a:prstGeom>
          <a:solidFill>
            <a:srgbClr val="045BA6"/>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29" name="Picture 28"/>
          <p:cNvPicPr>
            <a:picLocks noChangeAspect="1"/>
          </p:cNvPicPr>
          <p:nvPr/>
        </p:nvPicPr>
        <p:blipFill>
          <a:blip r:embed="rId7"/>
          <a:stretch>
            <a:fillRect/>
          </a:stretch>
        </p:blipFill>
        <p:spPr>
          <a:xfrm>
            <a:off x="6510269" y="2191775"/>
            <a:ext cx="1004562" cy="1002582"/>
          </a:xfrm>
          <a:prstGeom prst="rect">
            <a:avLst/>
          </a:prstGeom>
        </p:spPr>
      </p:pic>
      <p:sp>
        <p:nvSpPr>
          <p:cNvPr id="47" name="Freeform 5"/>
          <p:cNvSpPr>
            <a:spLocks/>
          </p:cNvSpPr>
          <p:nvPr/>
        </p:nvSpPr>
        <p:spPr bwMode="auto">
          <a:xfrm>
            <a:off x="579437" y="6787357"/>
            <a:ext cx="2801938" cy="169862"/>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7"/>
          <p:cNvSpPr>
            <a:spLocks/>
          </p:cNvSpPr>
          <p:nvPr/>
        </p:nvSpPr>
        <p:spPr bwMode="auto">
          <a:xfrm>
            <a:off x="671512" y="5955507"/>
            <a:ext cx="901700" cy="895350"/>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8"/>
          <p:cNvSpPr>
            <a:spLocks/>
          </p:cNvSpPr>
          <p:nvPr/>
        </p:nvSpPr>
        <p:spPr bwMode="auto">
          <a:xfrm>
            <a:off x="2381249" y="5955507"/>
            <a:ext cx="903288" cy="895350"/>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9"/>
          <p:cNvSpPr>
            <a:spLocks/>
          </p:cNvSpPr>
          <p:nvPr/>
        </p:nvSpPr>
        <p:spPr bwMode="auto">
          <a:xfrm>
            <a:off x="1268412" y="5955507"/>
            <a:ext cx="304800" cy="19685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
          <p:cNvSpPr>
            <a:spLocks/>
          </p:cNvSpPr>
          <p:nvPr/>
        </p:nvSpPr>
        <p:spPr bwMode="auto">
          <a:xfrm>
            <a:off x="2381249" y="5955507"/>
            <a:ext cx="371475" cy="25400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1"/>
          <p:cNvSpPr>
            <a:spLocks/>
          </p:cNvSpPr>
          <p:nvPr/>
        </p:nvSpPr>
        <p:spPr bwMode="auto">
          <a:xfrm>
            <a:off x="608012" y="5795169"/>
            <a:ext cx="2738438" cy="239712"/>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p:cNvSpPr>
            <a:spLocks noEditPoints="1"/>
          </p:cNvSpPr>
          <p:nvPr/>
        </p:nvSpPr>
        <p:spPr bwMode="auto">
          <a:xfrm>
            <a:off x="741362" y="5566569"/>
            <a:ext cx="265113" cy="228600"/>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27"/>
          <p:cNvSpPr>
            <a:spLocks/>
          </p:cNvSpPr>
          <p:nvPr/>
        </p:nvSpPr>
        <p:spPr bwMode="auto">
          <a:xfrm>
            <a:off x="760412" y="5649119"/>
            <a:ext cx="71438" cy="30162"/>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8"/>
          <p:cNvSpPr>
            <a:spLocks/>
          </p:cNvSpPr>
          <p:nvPr/>
        </p:nvSpPr>
        <p:spPr bwMode="auto">
          <a:xfrm>
            <a:off x="841374" y="5649119"/>
            <a:ext cx="71438" cy="30162"/>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9"/>
          <p:cNvSpPr>
            <a:spLocks/>
          </p:cNvSpPr>
          <p:nvPr/>
        </p:nvSpPr>
        <p:spPr bwMode="auto">
          <a:xfrm>
            <a:off x="1169364" y="5763419"/>
            <a:ext cx="825500" cy="33337"/>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68" name="Picture 67"/>
          <p:cNvPicPr>
            <a:picLocks noChangeAspect="1"/>
          </p:cNvPicPr>
          <p:nvPr/>
        </p:nvPicPr>
        <p:blipFill>
          <a:blip r:embed="rId8"/>
          <a:stretch>
            <a:fillRect/>
          </a:stretch>
        </p:blipFill>
        <p:spPr>
          <a:xfrm>
            <a:off x="10234619" y="1843948"/>
            <a:ext cx="2201856" cy="1671051"/>
          </a:xfrm>
          <a:prstGeom prst="rect">
            <a:avLst/>
          </a:prstGeom>
        </p:spPr>
      </p:pic>
      <p:grpSp>
        <p:nvGrpSpPr>
          <p:cNvPr id="69" name="Group 31"/>
          <p:cNvGrpSpPr>
            <a:grpSpLocks noChangeAspect="1"/>
          </p:cNvGrpSpPr>
          <p:nvPr/>
        </p:nvGrpSpPr>
        <p:grpSpPr bwMode="auto">
          <a:xfrm>
            <a:off x="9204325" y="2184400"/>
            <a:ext cx="1196975" cy="936625"/>
            <a:chOff x="5798" y="1376"/>
            <a:chExt cx="754" cy="590"/>
          </a:xfrm>
        </p:grpSpPr>
        <p:sp>
          <p:nvSpPr>
            <p:cNvPr id="70" name="AutoShape 30"/>
            <p:cNvSpPr>
              <a:spLocks noChangeAspect="1" noChangeArrowheads="1" noTextEdit="1"/>
            </p:cNvSpPr>
            <p:nvPr/>
          </p:nvSpPr>
          <p:spPr bwMode="auto">
            <a:xfrm>
              <a:off x="5798" y="1376"/>
              <a:ext cx="754"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2"/>
            <p:cNvSpPr>
              <a:spLocks/>
            </p:cNvSpPr>
            <p:nvPr/>
          </p:nvSpPr>
          <p:spPr bwMode="auto">
            <a:xfrm>
              <a:off x="5799" y="1377"/>
              <a:ext cx="752" cy="589"/>
            </a:xfrm>
            <a:custGeom>
              <a:avLst/>
              <a:gdLst>
                <a:gd name="T0" fmla="*/ 659 w 752"/>
                <a:gd name="T1" fmla="*/ 0 h 589"/>
                <a:gd name="T2" fmla="*/ 258 w 752"/>
                <a:gd name="T3" fmla="*/ 402 h 589"/>
                <a:gd name="T4" fmla="*/ 92 w 752"/>
                <a:gd name="T5" fmla="*/ 237 h 589"/>
                <a:gd name="T6" fmla="*/ 0 w 752"/>
                <a:gd name="T7" fmla="*/ 330 h 589"/>
                <a:gd name="T8" fmla="*/ 165 w 752"/>
                <a:gd name="T9" fmla="*/ 496 h 589"/>
                <a:gd name="T10" fmla="*/ 164 w 752"/>
                <a:gd name="T11" fmla="*/ 496 h 589"/>
                <a:gd name="T12" fmla="*/ 257 w 752"/>
                <a:gd name="T13" fmla="*/ 589 h 589"/>
                <a:gd name="T14" fmla="*/ 752 w 752"/>
                <a:gd name="T15" fmla="*/ 93 h 589"/>
                <a:gd name="T16" fmla="*/ 659 w 752"/>
                <a:gd name="T1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89">
                  <a:moveTo>
                    <a:pt x="659" y="0"/>
                  </a:moveTo>
                  <a:lnTo>
                    <a:pt x="258" y="402"/>
                  </a:lnTo>
                  <a:lnTo>
                    <a:pt x="92" y="237"/>
                  </a:lnTo>
                  <a:lnTo>
                    <a:pt x="0" y="330"/>
                  </a:lnTo>
                  <a:lnTo>
                    <a:pt x="165" y="496"/>
                  </a:lnTo>
                  <a:lnTo>
                    <a:pt x="164" y="496"/>
                  </a:lnTo>
                  <a:lnTo>
                    <a:pt x="257" y="589"/>
                  </a:lnTo>
                  <a:lnTo>
                    <a:pt x="752" y="93"/>
                  </a:lnTo>
                  <a:lnTo>
                    <a:pt x="659" y="0"/>
                  </a:ln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p:cNvGrpSpPr/>
          <p:nvPr/>
        </p:nvGrpSpPr>
        <p:grpSpPr>
          <a:xfrm>
            <a:off x="8393311" y="5420733"/>
            <a:ext cx="4043164" cy="1565855"/>
            <a:chOff x="13708063" y="7750175"/>
            <a:chExt cx="17978438" cy="6962776"/>
          </a:xfrm>
        </p:grpSpPr>
        <p:sp>
          <p:nvSpPr>
            <p:cNvPr id="80" name="Freeform 5"/>
            <p:cNvSpPr>
              <a:spLocks/>
            </p:cNvSpPr>
            <p:nvPr/>
          </p:nvSpPr>
          <p:spPr bwMode="auto">
            <a:xfrm>
              <a:off x="21028026"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5 w 1008"/>
                <a:gd name="T11" fmla="*/ 441 h 869"/>
                <a:gd name="T12" fmla="*/ 115 w 1008"/>
                <a:gd name="T13" fmla="*/ 447 h 869"/>
                <a:gd name="T14" fmla="*/ 41 w 1008"/>
                <a:gd name="T15" fmla="*/ 766 h 869"/>
                <a:gd name="T16" fmla="*/ 88 w 1008"/>
                <a:gd name="T17" fmla="*/ 561 h 869"/>
                <a:gd name="T18" fmla="*/ 57 w 1008"/>
                <a:gd name="T19" fmla="*/ 511 h 869"/>
                <a:gd name="T20" fmla="*/ 3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7 w 1008"/>
                <a:gd name="T63" fmla="*/ 605 h 869"/>
                <a:gd name="T64" fmla="*/ 706 w 1008"/>
                <a:gd name="T65" fmla="*/ 676 h 869"/>
                <a:gd name="T66" fmla="*/ 824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5" y="441"/>
                    <a:pt x="125" y="441"/>
                    <a:pt x="125" y="441"/>
                  </a:cubicBezTo>
                  <a:cubicBezTo>
                    <a:pt x="125" y="441"/>
                    <a:pt x="117" y="439"/>
                    <a:pt x="115" y="447"/>
                  </a:cubicBezTo>
                  <a:cubicBezTo>
                    <a:pt x="41" y="766"/>
                    <a:pt x="41" y="766"/>
                    <a:pt x="41" y="766"/>
                  </a:cubicBezTo>
                  <a:cubicBezTo>
                    <a:pt x="88" y="561"/>
                    <a:pt x="88" y="561"/>
                    <a:pt x="88" y="561"/>
                  </a:cubicBezTo>
                  <a:cubicBezTo>
                    <a:pt x="94" y="539"/>
                    <a:pt x="80" y="516"/>
                    <a:pt x="57" y="511"/>
                  </a:cubicBezTo>
                  <a:cubicBezTo>
                    <a:pt x="3" y="744"/>
                    <a:pt x="3" y="744"/>
                    <a:pt x="3"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7" y="605"/>
                    <a:pt x="707" y="605"/>
                    <a:pt x="707" y="605"/>
                  </a:cubicBezTo>
                  <a:cubicBezTo>
                    <a:pt x="706" y="676"/>
                    <a:pt x="706" y="676"/>
                    <a:pt x="706" y="676"/>
                  </a:cubicBezTo>
                  <a:cubicBezTo>
                    <a:pt x="824" y="676"/>
                    <a:pt x="824" y="676"/>
                    <a:pt x="824"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6"/>
            <p:cNvSpPr>
              <a:spLocks/>
            </p:cNvSpPr>
            <p:nvPr/>
          </p:nvSpPr>
          <p:spPr bwMode="auto">
            <a:xfrm>
              <a:off x="21853526"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2"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7"/>
            <p:cNvSpPr>
              <a:spLocks/>
            </p:cNvSpPr>
            <p:nvPr/>
          </p:nvSpPr>
          <p:spPr bwMode="auto">
            <a:xfrm>
              <a:off x="21891626" y="12898438"/>
              <a:ext cx="107950" cy="169863"/>
            </a:xfrm>
            <a:custGeom>
              <a:avLst/>
              <a:gdLst>
                <a:gd name="T0" fmla="*/ 26 w 29"/>
                <a:gd name="T1" fmla="*/ 26 h 45"/>
                <a:gd name="T2" fmla="*/ 10 w 29"/>
                <a:gd name="T3" fmla="*/ 0 h 45"/>
                <a:gd name="T4" fmla="*/ 0 w 29"/>
                <a:gd name="T5" fmla="*/ 42 h 45"/>
                <a:gd name="T6" fmla="*/ 26 w 29"/>
                <a:gd name="T7" fmla="*/ 26 h 45"/>
              </a:gdLst>
              <a:ahLst/>
              <a:cxnLst>
                <a:cxn ang="0">
                  <a:pos x="T0" y="T1"/>
                </a:cxn>
                <a:cxn ang="0">
                  <a:pos x="T2" y="T3"/>
                </a:cxn>
                <a:cxn ang="0">
                  <a:pos x="T4" y="T5"/>
                </a:cxn>
                <a:cxn ang="0">
                  <a:pos x="T6" y="T7"/>
                </a:cxn>
              </a:cxnLst>
              <a:rect l="0" t="0" r="r" b="b"/>
              <a:pathLst>
                <a:path w="29" h="45">
                  <a:moveTo>
                    <a:pt x="26" y="26"/>
                  </a:moveTo>
                  <a:cubicBezTo>
                    <a:pt x="29" y="14"/>
                    <a:pt x="21" y="3"/>
                    <a:pt x="10" y="0"/>
                  </a:cubicBezTo>
                  <a:cubicBezTo>
                    <a:pt x="0" y="42"/>
                    <a:pt x="0" y="42"/>
                    <a:pt x="0" y="42"/>
                  </a:cubicBezTo>
                  <a:cubicBezTo>
                    <a:pt x="12"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8"/>
            <p:cNvSpPr>
              <a:spLocks/>
            </p:cNvSpPr>
            <p:nvPr/>
          </p:nvSpPr>
          <p:spPr bwMode="auto">
            <a:xfrm>
              <a:off x="21928138" y="12741275"/>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5"/>
                    <a:pt x="21" y="3"/>
                    <a:pt x="10" y="0"/>
                  </a:cubicBezTo>
                  <a:cubicBezTo>
                    <a:pt x="0" y="42"/>
                    <a:pt x="0" y="42"/>
                    <a:pt x="0" y="42"/>
                  </a:cubicBezTo>
                  <a:cubicBezTo>
                    <a:pt x="11" y="45"/>
                    <a:pt x="23" y="38"/>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9"/>
            <p:cNvSpPr>
              <a:spLocks/>
            </p:cNvSpPr>
            <p:nvPr/>
          </p:nvSpPr>
          <p:spPr bwMode="auto">
            <a:xfrm>
              <a:off x="21966238" y="12587288"/>
              <a:ext cx="104775" cy="165100"/>
            </a:xfrm>
            <a:custGeom>
              <a:avLst/>
              <a:gdLst>
                <a:gd name="T0" fmla="*/ 9 w 28"/>
                <a:gd name="T1" fmla="*/ 0 h 44"/>
                <a:gd name="T2" fmla="*/ 0 w 28"/>
                <a:gd name="T3" fmla="*/ 41 h 44"/>
                <a:gd name="T4" fmla="*/ 25 w 28"/>
                <a:gd name="T5" fmla="*/ 25 h 44"/>
                <a:gd name="T6" fmla="*/ 9 w 28"/>
                <a:gd name="T7" fmla="*/ 0 h 44"/>
              </a:gdLst>
              <a:ahLst/>
              <a:cxnLst>
                <a:cxn ang="0">
                  <a:pos x="T0" y="T1"/>
                </a:cxn>
                <a:cxn ang="0">
                  <a:pos x="T2" y="T3"/>
                </a:cxn>
                <a:cxn ang="0">
                  <a:pos x="T4" y="T5"/>
                </a:cxn>
                <a:cxn ang="0">
                  <a:pos x="T6" y="T7"/>
                </a:cxn>
              </a:cxnLst>
              <a:rect l="0" t="0" r="r" b="b"/>
              <a:pathLst>
                <a:path w="28" h="44">
                  <a:moveTo>
                    <a:pt x="9" y="0"/>
                  </a:moveTo>
                  <a:cubicBezTo>
                    <a:pt x="0" y="41"/>
                    <a:pt x="0" y="41"/>
                    <a:pt x="0" y="41"/>
                  </a:cubicBezTo>
                  <a:cubicBezTo>
                    <a:pt x="11" y="44"/>
                    <a:pt x="23" y="37"/>
                    <a:pt x="25" y="25"/>
                  </a:cubicBezTo>
                  <a:cubicBezTo>
                    <a:pt x="28" y="14"/>
                    <a:pt x="21" y="2"/>
                    <a:pt x="9"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0"/>
            <p:cNvSpPr>
              <a:spLocks/>
            </p:cNvSpPr>
            <p:nvPr/>
          </p:nvSpPr>
          <p:spPr bwMode="auto">
            <a:xfrm>
              <a:off x="22244051" y="12914313"/>
              <a:ext cx="619125" cy="1798638"/>
            </a:xfrm>
            <a:custGeom>
              <a:avLst/>
              <a:gdLst>
                <a:gd name="T0" fmla="*/ 0 w 390"/>
                <a:gd name="T1" fmla="*/ 1133 h 1133"/>
                <a:gd name="T2" fmla="*/ 309 w 390"/>
                <a:gd name="T3" fmla="*/ 1133 h 1133"/>
                <a:gd name="T4" fmla="*/ 390 w 390"/>
                <a:gd name="T5" fmla="*/ 0 h 1133"/>
                <a:gd name="T6" fmla="*/ 80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09" y="1133"/>
                  </a:lnTo>
                  <a:lnTo>
                    <a:pt x="390" y="0"/>
                  </a:lnTo>
                  <a:lnTo>
                    <a:pt x="80" y="0"/>
                  </a:lnTo>
                  <a:lnTo>
                    <a:pt x="0" y="113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1"/>
            <p:cNvSpPr>
              <a:spLocks/>
            </p:cNvSpPr>
            <p:nvPr/>
          </p:nvSpPr>
          <p:spPr bwMode="auto">
            <a:xfrm>
              <a:off x="23647401" y="12914313"/>
              <a:ext cx="619125" cy="1798638"/>
            </a:xfrm>
            <a:custGeom>
              <a:avLst/>
              <a:gdLst>
                <a:gd name="T0" fmla="*/ 0 w 390"/>
                <a:gd name="T1" fmla="*/ 0 h 1133"/>
                <a:gd name="T2" fmla="*/ 80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0"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2"/>
            <p:cNvSpPr>
              <a:spLocks/>
            </p:cNvSpPr>
            <p:nvPr/>
          </p:nvSpPr>
          <p:spPr bwMode="auto">
            <a:xfrm>
              <a:off x="20742276" y="13373100"/>
              <a:ext cx="1025525" cy="1339850"/>
            </a:xfrm>
            <a:custGeom>
              <a:avLst/>
              <a:gdLst>
                <a:gd name="T0" fmla="*/ 0 w 646"/>
                <a:gd name="T1" fmla="*/ 844 h 844"/>
                <a:gd name="T2" fmla="*/ 501 w 646"/>
                <a:gd name="T3" fmla="*/ 844 h 844"/>
                <a:gd name="T4" fmla="*/ 646 w 646"/>
                <a:gd name="T5" fmla="*/ 113 h 844"/>
                <a:gd name="T6" fmla="*/ 159 w 646"/>
                <a:gd name="T7" fmla="*/ 0 h 844"/>
                <a:gd name="T8" fmla="*/ 0 w 646"/>
                <a:gd name="T9" fmla="*/ 844 h 844"/>
              </a:gdLst>
              <a:ahLst/>
              <a:cxnLst>
                <a:cxn ang="0">
                  <a:pos x="T0" y="T1"/>
                </a:cxn>
                <a:cxn ang="0">
                  <a:pos x="T2" y="T3"/>
                </a:cxn>
                <a:cxn ang="0">
                  <a:pos x="T4" y="T5"/>
                </a:cxn>
                <a:cxn ang="0">
                  <a:pos x="T6" y="T7"/>
                </a:cxn>
                <a:cxn ang="0">
                  <a:pos x="T8" y="T9"/>
                </a:cxn>
              </a:cxnLst>
              <a:rect l="0" t="0" r="r" b="b"/>
              <a:pathLst>
                <a:path w="646" h="844">
                  <a:moveTo>
                    <a:pt x="0" y="844"/>
                  </a:moveTo>
                  <a:lnTo>
                    <a:pt x="501" y="844"/>
                  </a:lnTo>
                  <a:lnTo>
                    <a:pt x="646" y="113"/>
                  </a:lnTo>
                  <a:lnTo>
                    <a:pt x="159" y="0"/>
                  </a:lnTo>
                  <a:lnTo>
                    <a:pt x="0" y="844"/>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3"/>
            <p:cNvSpPr>
              <a:spLocks/>
            </p:cNvSpPr>
            <p:nvPr/>
          </p:nvSpPr>
          <p:spPr bwMode="auto">
            <a:xfrm>
              <a:off x="27012901" y="10975975"/>
              <a:ext cx="1090613" cy="1757363"/>
            </a:xfrm>
            <a:custGeom>
              <a:avLst/>
              <a:gdLst>
                <a:gd name="T0" fmla="*/ 201 w 291"/>
                <a:gd name="T1" fmla="*/ 441 h 468"/>
                <a:gd name="T2" fmla="*/ 195 w 291"/>
                <a:gd name="T3" fmla="*/ 468 h 468"/>
                <a:gd name="T4" fmla="*/ 0 w 291"/>
                <a:gd name="T5" fmla="*/ 419 h 468"/>
                <a:gd name="T6" fmla="*/ 7 w 291"/>
                <a:gd name="T7" fmla="*/ 392 h 468"/>
                <a:gd name="T8" fmla="*/ 13 w 291"/>
                <a:gd name="T9" fmla="*/ 394 h 468"/>
                <a:gd name="T10" fmla="*/ 10 w 291"/>
                <a:gd name="T11" fmla="*/ 372 h 468"/>
                <a:gd name="T12" fmla="*/ 8 w 291"/>
                <a:gd name="T13" fmla="*/ 372 h 468"/>
                <a:gd name="T14" fmla="*/ 2 w 291"/>
                <a:gd name="T15" fmla="*/ 361 h 468"/>
                <a:gd name="T16" fmla="*/ 87 w 291"/>
                <a:gd name="T17" fmla="*/ 8 h 468"/>
                <a:gd name="T18" fmla="*/ 97 w 291"/>
                <a:gd name="T19" fmla="*/ 2 h 468"/>
                <a:gd name="T20" fmla="*/ 247 w 291"/>
                <a:gd name="T21" fmla="*/ 40 h 468"/>
                <a:gd name="T22" fmla="*/ 261 w 291"/>
                <a:gd name="T23" fmla="*/ 43 h 468"/>
                <a:gd name="T24" fmla="*/ 267 w 291"/>
                <a:gd name="T25" fmla="*/ 54 h 468"/>
                <a:gd name="T26" fmla="*/ 182 w 291"/>
                <a:gd name="T27" fmla="*/ 407 h 468"/>
                <a:gd name="T28" fmla="*/ 172 w 291"/>
                <a:gd name="T29" fmla="*/ 413 h 468"/>
                <a:gd name="T30" fmla="*/ 93 w 291"/>
                <a:gd name="T31" fmla="*/ 393 h 468"/>
                <a:gd name="T32" fmla="*/ 172 w 291"/>
                <a:gd name="T33" fmla="*/ 413 h 468"/>
                <a:gd name="T34" fmla="*/ 182 w 291"/>
                <a:gd name="T35" fmla="*/ 407 h 468"/>
                <a:gd name="T36" fmla="*/ 238 w 291"/>
                <a:gd name="T37" fmla="*/ 175 h 468"/>
                <a:gd name="T38" fmla="*/ 291 w 291"/>
                <a:gd name="T39" fmla="*/ 142 h 468"/>
                <a:gd name="T40" fmla="*/ 231 w 291"/>
                <a:gd name="T41" fmla="*/ 390 h 468"/>
                <a:gd name="T42" fmla="*/ 231 w 291"/>
                <a:gd name="T43" fmla="*/ 390 h 468"/>
                <a:gd name="T44" fmla="*/ 231 w 291"/>
                <a:gd name="T45" fmla="*/ 390 h 468"/>
                <a:gd name="T46" fmla="*/ 231 w 291"/>
                <a:gd name="T47" fmla="*/ 390 h 468"/>
                <a:gd name="T48" fmla="*/ 231 w 291"/>
                <a:gd name="T49" fmla="*/ 390 h 468"/>
                <a:gd name="T50" fmla="*/ 192 w 291"/>
                <a:gd name="T51" fmla="*/ 439 h 468"/>
                <a:gd name="T52" fmla="*/ 201 w 29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1" h="468">
                  <a:moveTo>
                    <a:pt x="201" y="441"/>
                  </a:moveTo>
                  <a:cubicBezTo>
                    <a:pt x="195" y="468"/>
                    <a:pt x="195" y="468"/>
                    <a:pt x="195" y="468"/>
                  </a:cubicBezTo>
                  <a:cubicBezTo>
                    <a:pt x="0" y="419"/>
                    <a:pt x="0" y="419"/>
                    <a:pt x="0" y="419"/>
                  </a:cubicBezTo>
                  <a:cubicBezTo>
                    <a:pt x="7" y="392"/>
                    <a:pt x="7" y="392"/>
                    <a:pt x="7" y="392"/>
                  </a:cubicBezTo>
                  <a:cubicBezTo>
                    <a:pt x="13" y="394"/>
                    <a:pt x="13" y="394"/>
                    <a:pt x="13" y="394"/>
                  </a:cubicBezTo>
                  <a:cubicBezTo>
                    <a:pt x="10" y="372"/>
                    <a:pt x="10" y="372"/>
                    <a:pt x="10" y="372"/>
                  </a:cubicBezTo>
                  <a:cubicBezTo>
                    <a:pt x="8" y="372"/>
                    <a:pt x="8" y="372"/>
                    <a:pt x="8" y="372"/>
                  </a:cubicBezTo>
                  <a:cubicBezTo>
                    <a:pt x="8" y="372"/>
                    <a:pt x="0" y="370"/>
                    <a:pt x="2" y="361"/>
                  </a:cubicBezTo>
                  <a:cubicBezTo>
                    <a:pt x="87" y="8"/>
                    <a:pt x="87" y="8"/>
                    <a:pt x="87" y="8"/>
                  </a:cubicBezTo>
                  <a:cubicBezTo>
                    <a:pt x="87" y="8"/>
                    <a:pt x="89" y="0"/>
                    <a:pt x="97" y="2"/>
                  </a:cubicBezTo>
                  <a:cubicBezTo>
                    <a:pt x="247" y="40"/>
                    <a:pt x="247" y="40"/>
                    <a:pt x="247" y="40"/>
                  </a:cubicBezTo>
                  <a:cubicBezTo>
                    <a:pt x="261" y="43"/>
                    <a:pt x="261" y="43"/>
                    <a:pt x="261" y="43"/>
                  </a:cubicBezTo>
                  <a:cubicBezTo>
                    <a:pt x="261" y="43"/>
                    <a:pt x="269" y="45"/>
                    <a:pt x="267" y="54"/>
                  </a:cubicBezTo>
                  <a:cubicBezTo>
                    <a:pt x="182" y="407"/>
                    <a:pt x="182" y="407"/>
                    <a:pt x="182" y="407"/>
                  </a:cubicBezTo>
                  <a:cubicBezTo>
                    <a:pt x="182" y="407"/>
                    <a:pt x="180" y="415"/>
                    <a:pt x="172" y="413"/>
                  </a:cubicBezTo>
                  <a:cubicBezTo>
                    <a:pt x="93" y="393"/>
                    <a:pt x="93" y="393"/>
                    <a:pt x="93" y="393"/>
                  </a:cubicBezTo>
                  <a:cubicBezTo>
                    <a:pt x="172" y="413"/>
                    <a:pt x="172" y="413"/>
                    <a:pt x="172" y="413"/>
                  </a:cubicBezTo>
                  <a:cubicBezTo>
                    <a:pt x="180" y="415"/>
                    <a:pt x="182" y="407"/>
                    <a:pt x="182" y="407"/>
                  </a:cubicBezTo>
                  <a:cubicBezTo>
                    <a:pt x="238" y="175"/>
                    <a:pt x="238" y="175"/>
                    <a:pt x="238" y="175"/>
                  </a:cubicBezTo>
                  <a:cubicBezTo>
                    <a:pt x="244" y="151"/>
                    <a:pt x="267" y="136"/>
                    <a:pt x="291" y="142"/>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231" y="390"/>
                    <a:pt x="231" y="390"/>
                    <a:pt x="231" y="390"/>
                  </a:cubicBezTo>
                  <a:cubicBezTo>
                    <a:pt x="192" y="439"/>
                    <a:pt x="192" y="439"/>
                    <a:pt x="192" y="439"/>
                  </a:cubicBezTo>
                  <a:lnTo>
                    <a:pt x="201"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
            <p:cNvSpPr>
              <a:spLocks/>
            </p:cNvSpPr>
            <p:nvPr/>
          </p:nvSpPr>
          <p:spPr bwMode="auto">
            <a:xfrm>
              <a:off x="26382663" y="12542838"/>
              <a:ext cx="1395413" cy="2170113"/>
            </a:xfrm>
            <a:custGeom>
              <a:avLst/>
              <a:gdLst>
                <a:gd name="T0" fmla="*/ 378 w 879"/>
                <a:gd name="T1" fmla="*/ 0 h 1367"/>
                <a:gd name="T2" fmla="*/ 879 w 879"/>
                <a:gd name="T3" fmla="*/ 125 h 1367"/>
                <a:gd name="T4" fmla="*/ 527 w 879"/>
                <a:gd name="T5" fmla="*/ 1367 h 1367"/>
                <a:gd name="T6" fmla="*/ 0 w 879"/>
                <a:gd name="T7" fmla="*/ 1367 h 1367"/>
                <a:gd name="T8" fmla="*/ 378 w 879"/>
                <a:gd name="T9" fmla="*/ 0 h 1367"/>
              </a:gdLst>
              <a:ahLst/>
              <a:cxnLst>
                <a:cxn ang="0">
                  <a:pos x="T0" y="T1"/>
                </a:cxn>
                <a:cxn ang="0">
                  <a:pos x="T2" y="T3"/>
                </a:cxn>
                <a:cxn ang="0">
                  <a:pos x="T4" y="T5"/>
                </a:cxn>
                <a:cxn ang="0">
                  <a:pos x="T6" y="T7"/>
                </a:cxn>
                <a:cxn ang="0">
                  <a:pos x="T8" y="T9"/>
                </a:cxn>
              </a:cxnLst>
              <a:rect l="0" t="0" r="r" b="b"/>
              <a:pathLst>
                <a:path w="879" h="1367">
                  <a:moveTo>
                    <a:pt x="378" y="0"/>
                  </a:moveTo>
                  <a:lnTo>
                    <a:pt x="879" y="125"/>
                  </a:lnTo>
                  <a:lnTo>
                    <a:pt x="527" y="1367"/>
                  </a:lnTo>
                  <a:lnTo>
                    <a:pt x="0" y="1367"/>
                  </a:lnTo>
                  <a:lnTo>
                    <a:pt x="378"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5"/>
            <p:cNvSpPr>
              <a:spLocks/>
            </p:cNvSpPr>
            <p:nvPr/>
          </p:nvSpPr>
          <p:spPr bwMode="auto">
            <a:xfrm>
              <a:off x="24449088" y="10975975"/>
              <a:ext cx="1130300" cy="1757363"/>
            </a:xfrm>
            <a:custGeom>
              <a:avLst/>
              <a:gdLst>
                <a:gd name="T0" fmla="*/ 93 w 301"/>
                <a:gd name="T1" fmla="*/ 441 h 468"/>
                <a:gd name="T2" fmla="*/ 99 w 301"/>
                <a:gd name="T3" fmla="*/ 468 h 468"/>
                <a:gd name="T4" fmla="*/ 301 w 301"/>
                <a:gd name="T5" fmla="*/ 419 h 468"/>
                <a:gd name="T6" fmla="*/ 295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6 w 301"/>
                <a:gd name="T21" fmla="*/ 40 h 468"/>
                <a:gd name="T22" fmla="*/ 31 w 301"/>
                <a:gd name="T23" fmla="*/ 43 h 468"/>
                <a:gd name="T24" fmla="*/ 25 w 301"/>
                <a:gd name="T25" fmla="*/ 54 h 468"/>
                <a:gd name="T26" fmla="*/ 113 w 301"/>
                <a:gd name="T27" fmla="*/ 407 h 468"/>
                <a:gd name="T28" fmla="*/ 123 w 301"/>
                <a:gd name="T29" fmla="*/ 413 h 468"/>
                <a:gd name="T30" fmla="*/ 206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5" y="392"/>
                    <a:pt x="295" y="392"/>
                    <a:pt x="295"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6" y="40"/>
                    <a:pt x="46" y="40"/>
                    <a:pt x="46" y="40"/>
                  </a:cubicBezTo>
                  <a:cubicBezTo>
                    <a:pt x="31" y="43"/>
                    <a:pt x="31" y="43"/>
                    <a:pt x="31" y="43"/>
                  </a:cubicBezTo>
                  <a:cubicBezTo>
                    <a:pt x="31" y="43"/>
                    <a:pt x="23" y="45"/>
                    <a:pt x="25" y="54"/>
                  </a:cubicBezTo>
                  <a:cubicBezTo>
                    <a:pt x="113" y="407"/>
                    <a:pt x="113" y="407"/>
                    <a:pt x="113" y="407"/>
                  </a:cubicBezTo>
                  <a:cubicBezTo>
                    <a:pt x="113" y="407"/>
                    <a:pt x="115" y="415"/>
                    <a:pt x="123" y="413"/>
                  </a:cubicBezTo>
                  <a:cubicBezTo>
                    <a:pt x="206" y="393"/>
                    <a:pt x="206" y="393"/>
                    <a:pt x="206"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6"/>
            <p:cNvSpPr>
              <a:spLocks/>
            </p:cNvSpPr>
            <p:nvPr/>
          </p:nvSpPr>
          <p:spPr bwMode="auto">
            <a:xfrm>
              <a:off x="24787226"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7"/>
            <p:cNvSpPr>
              <a:spLocks/>
            </p:cNvSpPr>
            <p:nvPr/>
          </p:nvSpPr>
          <p:spPr bwMode="auto">
            <a:xfrm>
              <a:off x="13993813" y="10280650"/>
              <a:ext cx="3781425" cy="3263900"/>
            </a:xfrm>
            <a:custGeom>
              <a:avLst/>
              <a:gdLst>
                <a:gd name="T0" fmla="*/ 992 w 1008"/>
                <a:gd name="T1" fmla="*/ 0 h 869"/>
                <a:gd name="T2" fmla="*/ 185 w 1008"/>
                <a:gd name="T3" fmla="*/ 0 h 869"/>
                <a:gd name="T4" fmla="*/ 169 w 1008"/>
                <a:gd name="T5" fmla="*/ 16 h 869"/>
                <a:gd name="T6" fmla="*/ 169 w 1008"/>
                <a:gd name="T7" fmla="*/ 452 h 869"/>
                <a:gd name="T8" fmla="*/ 138 w 1008"/>
                <a:gd name="T9" fmla="*/ 444 h 869"/>
                <a:gd name="T10" fmla="*/ 124 w 1008"/>
                <a:gd name="T11" fmla="*/ 441 h 869"/>
                <a:gd name="T12" fmla="*/ 115 w 1008"/>
                <a:gd name="T13" fmla="*/ 447 h 869"/>
                <a:gd name="T14" fmla="*/ 40 w 1008"/>
                <a:gd name="T15" fmla="*/ 766 h 869"/>
                <a:gd name="T16" fmla="*/ 88 w 1008"/>
                <a:gd name="T17" fmla="*/ 561 h 869"/>
                <a:gd name="T18" fmla="*/ 57 w 1008"/>
                <a:gd name="T19" fmla="*/ 511 h 869"/>
                <a:gd name="T20" fmla="*/ 2 w 1008"/>
                <a:gd name="T21" fmla="*/ 744 h 869"/>
                <a:gd name="T22" fmla="*/ 2 w 1008"/>
                <a:gd name="T23" fmla="*/ 744 h 869"/>
                <a:gd name="T24" fmla="*/ 2 w 1008"/>
                <a:gd name="T25" fmla="*/ 745 h 869"/>
                <a:gd name="T26" fmla="*/ 2 w 1008"/>
                <a:gd name="T27" fmla="*/ 745 h 869"/>
                <a:gd name="T28" fmla="*/ 2 w 1008"/>
                <a:gd name="T29" fmla="*/ 745 h 869"/>
                <a:gd name="T30" fmla="*/ 15 w 1008"/>
                <a:gd name="T31" fmla="*/ 802 h 869"/>
                <a:gd name="T32" fmla="*/ 6 w 1008"/>
                <a:gd name="T33" fmla="*/ 800 h 869"/>
                <a:gd name="T34" fmla="*/ 0 w 1008"/>
                <a:gd name="T35" fmla="*/ 825 h 869"/>
                <a:gd name="T36" fmla="*/ 188 w 1008"/>
                <a:gd name="T37" fmla="*/ 869 h 869"/>
                <a:gd name="T38" fmla="*/ 194 w 1008"/>
                <a:gd name="T39" fmla="*/ 844 h 869"/>
                <a:gd name="T40" fmla="*/ 188 w 1008"/>
                <a:gd name="T41" fmla="*/ 843 h 869"/>
                <a:gd name="T42" fmla="*/ 200 w 1008"/>
                <a:gd name="T43" fmla="*/ 826 h 869"/>
                <a:gd name="T44" fmla="*/ 201 w 1008"/>
                <a:gd name="T45" fmla="*/ 826 h 869"/>
                <a:gd name="T46" fmla="*/ 211 w 1008"/>
                <a:gd name="T47" fmla="*/ 820 h 869"/>
                <a:gd name="T48" fmla="*/ 262 w 1008"/>
                <a:gd name="T49" fmla="*/ 601 h 869"/>
                <a:gd name="T50" fmla="*/ 364 w 1008"/>
                <a:gd name="T51" fmla="*/ 634 h 869"/>
                <a:gd name="T52" fmla="*/ 364 w 1008"/>
                <a:gd name="T53" fmla="*/ 676 h 869"/>
                <a:gd name="T54" fmla="*/ 481 w 1008"/>
                <a:gd name="T55" fmla="*/ 676 h 869"/>
                <a:gd name="T56" fmla="*/ 481 w 1008"/>
                <a:gd name="T57" fmla="*/ 605 h 869"/>
                <a:gd name="T58" fmla="*/ 514 w 1008"/>
                <a:gd name="T59" fmla="*/ 582 h 869"/>
                <a:gd name="T60" fmla="*/ 673 w 1008"/>
                <a:gd name="T61" fmla="*/ 582 h 869"/>
                <a:gd name="T62" fmla="*/ 706 w 1008"/>
                <a:gd name="T63" fmla="*/ 605 h 869"/>
                <a:gd name="T64" fmla="*/ 706 w 1008"/>
                <a:gd name="T65" fmla="*/ 676 h 869"/>
                <a:gd name="T66" fmla="*/ 823 w 1008"/>
                <a:gd name="T67" fmla="*/ 676 h 869"/>
                <a:gd name="T68" fmla="*/ 824 w 1008"/>
                <a:gd name="T69" fmla="*/ 634 h 869"/>
                <a:gd name="T70" fmla="*/ 949 w 1008"/>
                <a:gd name="T71" fmla="*/ 594 h 869"/>
                <a:gd name="T72" fmla="*/ 967 w 1008"/>
                <a:gd name="T73" fmla="*/ 582 h 869"/>
                <a:gd name="T74" fmla="*/ 992 w 1008"/>
                <a:gd name="T75" fmla="*/ 582 h 869"/>
                <a:gd name="T76" fmla="*/ 1008 w 1008"/>
                <a:gd name="T77" fmla="*/ 565 h 869"/>
                <a:gd name="T78" fmla="*/ 1008 w 1008"/>
                <a:gd name="T79" fmla="*/ 16 h 869"/>
                <a:gd name="T80" fmla="*/ 992 w 1008"/>
                <a:gd name="T81" fmla="*/ 0 h 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8" h="869">
                  <a:moveTo>
                    <a:pt x="992" y="0"/>
                  </a:moveTo>
                  <a:cubicBezTo>
                    <a:pt x="185" y="0"/>
                    <a:pt x="185" y="0"/>
                    <a:pt x="185" y="0"/>
                  </a:cubicBezTo>
                  <a:cubicBezTo>
                    <a:pt x="176" y="0"/>
                    <a:pt x="169" y="7"/>
                    <a:pt x="169" y="16"/>
                  </a:cubicBezTo>
                  <a:cubicBezTo>
                    <a:pt x="169" y="452"/>
                    <a:pt x="169" y="452"/>
                    <a:pt x="169" y="452"/>
                  </a:cubicBezTo>
                  <a:cubicBezTo>
                    <a:pt x="138" y="444"/>
                    <a:pt x="138" y="444"/>
                    <a:pt x="138" y="444"/>
                  </a:cubicBezTo>
                  <a:cubicBezTo>
                    <a:pt x="124" y="441"/>
                    <a:pt x="124" y="441"/>
                    <a:pt x="124" y="441"/>
                  </a:cubicBezTo>
                  <a:cubicBezTo>
                    <a:pt x="124" y="441"/>
                    <a:pt x="117" y="439"/>
                    <a:pt x="115" y="447"/>
                  </a:cubicBezTo>
                  <a:cubicBezTo>
                    <a:pt x="40" y="766"/>
                    <a:pt x="40" y="766"/>
                    <a:pt x="40" y="766"/>
                  </a:cubicBezTo>
                  <a:cubicBezTo>
                    <a:pt x="88" y="561"/>
                    <a:pt x="88" y="561"/>
                    <a:pt x="88" y="561"/>
                  </a:cubicBezTo>
                  <a:cubicBezTo>
                    <a:pt x="93" y="539"/>
                    <a:pt x="79" y="516"/>
                    <a:pt x="57" y="511"/>
                  </a:cubicBezTo>
                  <a:cubicBezTo>
                    <a:pt x="2" y="744"/>
                    <a:pt x="2" y="744"/>
                    <a:pt x="2" y="744"/>
                  </a:cubicBezTo>
                  <a:cubicBezTo>
                    <a:pt x="2" y="744"/>
                    <a:pt x="2" y="744"/>
                    <a:pt x="2" y="744"/>
                  </a:cubicBezTo>
                  <a:cubicBezTo>
                    <a:pt x="2" y="745"/>
                    <a:pt x="2" y="745"/>
                    <a:pt x="2" y="745"/>
                  </a:cubicBezTo>
                  <a:cubicBezTo>
                    <a:pt x="2" y="745"/>
                    <a:pt x="2" y="745"/>
                    <a:pt x="2" y="745"/>
                  </a:cubicBezTo>
                  <a:cubicBezTo>
                    <a:pt x="2" y="745"/>
                    <a:pt x="2" y="745"/>
                    <a:pt x="2" y="745"/>
                  </a:cubicBezTo>
                  <a:cubicBezTo>
                    <a:pt x="15" y="802"/>
                    <a:pt x="15" y="802"/>
                    <a:pt x="15" y="802"/>
                  </a:cubicBezTo>
                  <a:cubicBezTo>
                    <a:pt x="6" y="800"/>
                    <a:pt x="6" y="800"/>
                    <a:pt x="6" y="800"/>
                  </a:cubicBezTo>
                  <a:cubicBezTo>
                    <a:pt x="0" y="825"/>
                    <a:pt x="0" y="825"/>
                    <a:pt x="0" y="825"/>
                  </a:cubicBezTo>
                  <a:cubicBezTo>
                    <a:pt x="188" y="869"/>
                    <a:pt x="188" y="869"/>
                    <a:pt x="188" y="869"/>
                  </a:cubicBezTo>
                  <a:cubicBezTo>
                    <a:pt x="194" y="844"/>
                    <a:pt x="194" y="844"/>
                    <a:pt x="194" y="844"/>
                  </a:cubicBezTo>
                  <a:cubicBezTo>
                    <a:pt x="188" y="843"/>
                    <a:pt x="188" y="843"/>
                    <a:pt x="188" y="843"/>
                  </a:cubicBezTo>
                  <a:cubicBezTo>
                    <a:pt x="200" y="826"/>
                    <a:pt x="200" y="826"/>
                    <a:pt x="200" y="826"/>
                  </a:cubicBezTo>
                  <a:cubicBezTo>
                    <a:pt x="201" y="826"/>
                    <a:pt x="201" y="826"/>
                    <a:pt x="201" y="826"/>
                  </a:cubicBezTo>
                  <a:cubicBezTo>
                    <a:pt x="201" y="826"/>
                    <a:pt x="209" y="828"/>
                    <a:pt x="211" y="820"/>
                  </a:cubicBezTo>
                  <a:cubicBezTo>
                    <a:pt x="262" y="601"/>
                    <a:pt x="262" y="601"/>
                    <a:pt x="262" y="601"/>
                  </a:cubicBezTo>
                  <a:cubicBezTo>
                    <a:pt x="364" y="634"/>
                    <a:pt x="364" y="634"/>
                    <a:pt x="364" y="634"/>
                  </a:cubicBezTo>
                  <a:cubicBezTo>
                    <a:pt x="364" y="676"/>
                    <a:pt x="364" y="676"/>
                    <a:pt x="364" y="676"/>
                  </a:cubicBezTo>
                  <a:cubicBezTo>
                    <a:pt x="481" y="676"/>
                    <a:pt x="481" y="676"/>
                    <a:pt x="481" y="676"/>
                  </a:cubicBezTo>
                  <a:cubicBezTo>
                    <a:pt x="481" y="605"/>
                    <a:pt x="481" y="605"/>
                    <a:pt x="481" y="605"/>
                  </a:cubicBezTo>
                  <a:cubicBezTo>
                    <a:pt x="514" y="582"/>
                    <a:pt x="514" y="582"/>
                    <a:pt x="514" y="582"/>
                  </a:cubicBezTo>
                  <a:cubicBezTo>
                    <a:pt x="673" y="582"/>
                    <a:pt x="673" y="582"/>
                    <a:pt x="673" y="582"/>
                  </a:cubicBezTo>
                  <a:cubicBezTo>
                    <a:pt x="706" y="605"/>
                    <a:pt x="706" y="605"/>
                    <a:pt x="706" y="605"/>
                  </a:cubicBezTo>
                  <a:cubicBezTo>
                    <a:pt x="706" y="676"/>
                    <a:pt x="706" y="676"/>
                    <a:pt x="706" y="676"/>
                  </a:cubicBezTo>
                  <a:cubicBezTo>
                    <a:pt x="823" y="676"/>
                    <a:pt x="823" y="676"/>
                    <a:pt x="823" y="676"/>
                  </a:cubicBezTo>
                  <a:cubicBezTo>
                    <a:pt x="824" y="634"/>
                    <a:pt x="824" y="634"/>
                    <a:pt x="824" y="634"/>
                  </a:cubicBezTo>
                  <a:cubicBezTo>
                    <a:pt x="949" y="594"/>
                    <a:pt x="949" y="594"/>
                    <a:pt x="949" y="594"/>
                  </a:cubicBezTo>
                  <a:cubicBezTo>
                    <a:pt x="967" y="582"/>
                    <a:pt x="967" y="582"/>
                    <a:pt x="967" y="582"/>
                  </a:cubicBezTo>
                  <a:cubicBezTo>
                    <a:pt x="992" y="582"/>
                    <a:pt x="992" y="582"/>
                    <a:pt x="992" y="582"/>
                  </a:cubicBezTo>
                  <a:cubicBezTo>
                    <a:pt x="1001" y="582"/>
                    <a:pt x="1008" y="575"/>
                    <a:pt x="1008" y="565"/>
                  </a:cubicBezTo>
                  <a:cubicBezTo>
                    <a:pt x="1008" y="16"/>
                    <a:pt x="1008" y="16"/>
                    <a:pt x="1008" y="16"/>
                  </a:cubicBezTo>
                  <a:cubicBezTo>
                    <a:pt x="1008" y="7"/>
                    <a:pt x="1001" y="0"/>
                    <a:pt x="992"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8"/>
            <p:cNvSpPr>
              <a:spLocks/>
            </p:cNvSpPr>
            <p:nvPr/>
          </p:nvSpPr>
          <p:spPr bwMode="auto">
            <a:xfrm>
              <a:off x="14819313" y="13057188"/>
              <a:ext cx="107950" cy="165100"/>
            </a:xfrm>
            <a:custGeom>
              <a:avLst/>
              <a:gdLst>
                <a:gd name="T0" fmla="*/ 26 w 29"/>
                <a:gd name="T1" fmla="*/ 26 h 44"/>
                <a:gd name="T2" fmla="*/ 10 w 29"/>
                <a:gd name="T3" fmla="*/ 0 h 44"/>
                <a:gd name="T4" fmla="*/ 0 w 29"/>
                <a:gd name="T5" fmla="*/ 42 h 44"/>
                <a:gd name="T6" fmla="*/ 26 w 29"/>
                <a:gd name="T7" fmla="*/ 26 h 44"/>
              </a:gdLst>
              <a:ahLst/>
              <a:cxnLst>
                <a:cxn ang="0">
                  <a:pos x="T0" y="T1"/>
                </a:cxn>
                <a:cxn ang="0">
                  <a:pos x="T2" y="T3"/>
                </a:cxn>
                <a:cxn ang="0">
                  <a:pos x="T4" y="T5"/>
                </a:cxn>
                <a:cxn ang="0">
                  <a:pos x="T6" y="T7"/>
                </a:cxn>
              </a:cxnLst>
              <a:rect l="0" t="0" r="r" b="b"/>
              <a:pathLst>
                <a:path w="29" h="44">
                  <a:moveTo>
                    <a:pt x="26" y="26"/>
                  </a:moveTo>
                  <a:cubicBezTo>
                    <a:pt x="29"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9"/>
            <p:cNvSpPr>
              <a:spLocks/>
            </p:cNvSpPr>
            <p:nvPr/>
          </p:nvSpPr>
          <p:spPr bwMode="auto">
            <a:xfrm>
              <a:off x="14855826"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20"/>
            <p:cNvSpPr>
              <a:spLocks/>
            </p:cNvSpPr>
            <p:nvPr/>
          </p:nvSpPr>
          <p:spPr bwMode="auto">
            <a:xfrm>
              <a:off x="14893926"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21"/>
            <p:cNvSpPr>
              <a:spLocks/>
            </p:cNvSpPr>
            <p:nvPr/>
          </p:nvSpPr>
          <p:spPr bwMode="auto">
            <a:xfrm>
              <a:off x="14927263"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22"/>
            <p:cNvSpPr>
              <a:spLocks/>
            </p:cNvSpPr>
            <p:nvPr/>
          </p:nvSpPr>
          <p:spPr bwMode="auto">
            <a:xfrm>
              <a:off x="15208251" y="12914313"/>
              <a:ext cx="619125" cy="1798638"/>
            </a:xfrm>
            <a:custGeom>
              <a:avLst/>
              <a:gdLst>
                <a:gd name="T0" fmla="*/ 0 w 390"/>
                <a:gd name="T1" fmla="*/ 1133 h 1133"/>
                <a:gd name="T2" fmla="*/ 310 w 390"/>
                <a:gd name="T3" fmla="*/ 1133 h 1133"/>
                <a:gd name="T4" fmla="*/ 390 w 390"/>
                <a:gd name="T5" fmla="*/ 0 h 1133"/>
                <a:gd name="T6" fmla="*/ 81 w 390"/>
                <a:gd name="T7" fmla="*/ 0 h 1133"/>
                <a:gd name="T8" fmla="*/ 0 w 390"/>
                <a:gd name="T9" fmla="*/ 1133 h 1133"/>
              </a:gdLst>
              <a:ahLst/>
              <a:cxnLst>
                <a:cxn ang="0">
                  <a:pos x="T0" y="T1"/>
                </a:cxn>
                <a:cxn ang="0">
                  <a:pos x="T2" y="T3"/>
                </a:cxn>
                <a:cxn ang="0">
                  <a:pos x="T4" y="T5"/>
                </a:cxn>
                <a:cxn ang="0">
                  <a:pos x="T6" y="T7"/>
                </a:cxn>
                <a:cxn ang="0">
                  <a:pos x="T8" y="T9"/>
                </a:cxn>
              </a:cxnLst>
              <a:rect l="0" t="0" r="r" b="b"/>
              <a:pathLst>
                <a:path w="390" h="1133">
                  <a:moveTo>
                    <a:pt x="0" y="1133"/>
                  </a:moveTo>
                  <a:lnTo>
                    <a:pt x="310" y="1133"/>
                  </a:lnTo>
                  <a:lnTo>
                    <a:pt x="390" y="0"/>
                  </a:lnTo>
                  <a:lnTo>
                    <a:pt x="81" y="0"/>
                  </a:lnTo>
                  <a:lnTo>
                    <a:pt x="0" y="113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23"/>
            <p:cNvSpPr>
              <a:spLocks/>
            </p:cNvSpPr>
            <p:nvPr/>
          </p:nvSpPr>
          <p:spPr bwMode="auto">
            <a:xfrm>
              <a:off x="16611601" y="12914313"/>
              <a:ext cx="619125" cy="1798638"/>
            </a:xfrm>
            <a:custGeom>
              <a:avLst/>
              <a:gdLst>
                <a:gd name="T0" fmla="*/ 0 w 390"/>
                <a:gd name="T1" fmla="*/ 0 h 1133"/>
                <a:gd name="T2" fmla="*/ 81 w 390"/>
                <a:gd name="T3" fmla="*/ 1133 h 1133"/>
                <a:gd name="T4" fmla="*/ 390 w 390"/>
                <a:gd name="T5" fmla="*/ 1133 h 1133"/>
                <a:gd name="T6" fmla="*/ 312 w 390"/>
                <a:gd name="T7" fmla="*/ 0 h 1133"/>
                <a:gd name="T8" fmla="*/ 0 w 390"/>
                <a:gd name="T9" fmla="*/ 0 h 1133"/>
              </a:gdLst>
              <a:ahLst/>
              <a:cxnLst>
                <a:cxn ang="0">
                  <a:pos x="T0" y="T1"/>
                </a:cxn>
                <a:cxn ang="0">
                  <a:pos x="T2" y="T3"/>
                </a:cxn>
                <a:cxn ang="0">
                  <a:pos x="T4" y="T5"/>
                </a:cxn>
                <a:cxn ang="0">
                  <a:pos x="T6" y="T7"/>
                </a:cxn>
                <a:cxn ang="0">
                  <a:pos x="T8" y="T9"/>
                </a:cxn>
              </a:cxnLst>
              <a:rect l="0" t="0" r="r" b="b"/>
              <a:pathLst>
                <a:path w="390" h="1133">
                  <a:moveTo>
                    <a:pt x="0" y="0"/>
                  </a:moveTo>
                  <a:lnTo>
                    <a:pt x="81" y="1133"/>
                  </a:lnTo>
                  <a:lnTo>
                    <a:pt x="390" y="1133"/>
                  </a:lnTo>
                  <a:lnTo>
                    <a:pt x="312"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24"/>
            <p:cNvSpPr>
              <a:spLocks/>
            </p:cNvSpPr>
            <p:nvPr/>
          </p:nvSpPr>
          <p:spPr bwMode="auto">
            <a:xfrm>
              <a:off x="13708063" y="13373100"/>
              <a:ext cx="1020763" cy="1339850"/>
            </a:xfrm>
            <a:custGeom>
              <a:avLst/>
              <a:gdLst>
                <a:gd name="T0" fmla="*/ 0 w 643"/>
                <a:gd name="T1" fmla="*/ 844 h 844"/>
                <a:gd name="T2" fmla="*/ 501 w 643"/>
                <a:gd name="T3" fmla="*/ 844 h 844"/>
                <a:gd name="T4" fmla="*/ 643 w 643"/>
                <a:gd name="T5" fmla="*/ 113 h 844"/>
                <a:gd name="T6" fmla="*/ 158 w 643"/>
                <a:gd name="T7" fmla="*/ 0 h 844"/>
                <a:gd name="T8" fmla="*/ 0 w 643"/>
                <a:gd name="T9" fmla="*/ 844 h 844"/>
              </a:gdLst>
              <a:ahLst/>
              <a:cxnLst>
                <a:cxn ang="0">
                  <a:pos x="T0" y="T1"/>
                </a:cxn>
                <a:cxn ang="0">
                  <a:pos x="T2" y="T3"/>
                </a:cxn>
                <a:cxn ang="0">
                  <a:pos x="T4" y="T5"/>
                </a:cxn>
                <a:cxn ang="0">
                  <a:pos x="T6" y="T7"/>
                </a:cxn>
                <a:cxn ang="0">
                  <a:pos x="T8" y="T9"/>
                </a:cxn>
              </a:cxnLst>
              <a:rect l="0" t="0" r="r" b="b"/>
              <a:pathLst>
                <a:path w="643" h="844">
                  <a:moveTo>
                    <a:pt x="0" y="844"/>
                  </a:moveTo>
                  <a:lnTo>
                    <a:pt x="501" y="844"/>
                  </a:lnTo>
                  <a:lnTo>
                    <a:pt x="643" y="113"/>
                  </a:lnTo>
                  <a:lnTo>
                    <a:pt x="158" y="0"/>
                  </a:lnTo>
                  <a:lnTo>
                    <a:pt x="0" y="844"/>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25"/>
            <p:cNvSpPr>
              <a:spLocks/>
            </p:cNvSpPr>
            <p:nvPr/>
          </p:nvSpPr>
          <p:spPr bwMode="auto">
            <a:xfrm>
              <a:off x="17414876" y="10975975"/>
              <a:ext cx="1128713" cy="1757363"/>
            </a:xfrm>
            <a:custGeom>
              <a:avLst/>
              <a:gdLst>
                <a:gd name="T0" fmla="*/ 93 w 301"/>
                <a:gd name="T1" fmla="*/ 441 h 468"/>
                <a:gd name="T2" fmla="*/ 99 w 301"/>
                <a:gd name="T3" fmla="*/ 468 h 468"/>
                <a:gd name="T4" fmla="*/ 301 w 301"/>
                <a:gd name="T5" fmla="*/ 419 h 468"/>
                <a:gd name="T6" fmla="*/ 294 w 301"/>
                <a:gd name="T7" fmla="*/ 392 h 468"/>
                <a:gd name="T8" fmla="*/ 288 w 301"/>
                <a:gd name="T9" fmla="*/ 394 h 468"/>
                <a:gd name="T10" fmla="*/ 291 w 301"/>
                <a:gd name="T11" fmla="*/ 372 h 468"/>
                <a:gd name="T12" fmla="*/ 293 w 301"/>
                <a:gd name="T13" fmla="*/ 372 h 468"/>
                <a:gd name="T14" fmla="*/ 299 w 301"/>
                <a:gd name="T15" fmla="*/ 361 h 468"/>
                <a:gd name="T16" fmla="*/ 211 w 301"/>
                <a:gd name="T17" fmla="*/ 8 h 468"/>
                <a:gd name="T18" fmla="*/ 201 w 301"/>
                <a:gd name="T19" fmla="*/ 2 h 468"/>
                <a:gd name="T20" fmla="*/ 45 w 301"/>
                <a:gd name="T21" fmla="*/ 40 h 468"/>
                <a:gd name="T22" fmla="*/ 31 w 301"/>
                <a:gd name="T23" fmla="*/ 43 h 468"/>
                <a:gd name="T24" fmla="*/ 25 w 301"/>
                <a:gd name="T25" fmla="*/ 54 h 468"/>
                <a:gd name="T26" fmla="*/ 113 w 301"/>
                <a:gd name="T27" fmla="*/ 407 h 468"/>
                <a:gd name="T28" fmla="*/ 123 w 301"/>
                <a:gd name="T29" fmla="*/ 413 h 468"/>
                <a:gd name="T30" fmla="*/ 205 w 301"/>
                <a:gd name="T31" fmla="*/ 393 h 468"/>
                <a:gd name="T32" fmla="*/ 123 w 301"/>
                <a:gd name="T33" fmla="*/ 413 h 468"/>
                <a:gd name="T34" fmla="*/ 113 w 301"/>
                <a:gd name="T35" fmla="*/ 407 h 468"/>
                <a:gd name="T36" fmla="*/ 55 w 301"/>
                <a:gd name="T37" fmla="*/ 175 h 468"/>
                <a:gd name="T38" fmla="*/ 0 w 301"/>
                <a:gd name="T39" fmla="*/ 142 h 468"/>
                <a:gd name="T40" fmla="*/ 62 w 301"/>
                <a:gd name="T41" fmla="*/ 390 h 468"/>
                <a:gd name="T42" fmla="*/ 62 w 301"/>
                <a:gd name="T43" fmla="*/ 390 h 468"/>
                <a:gd name="T44" fmla="*/ 62 w 301"/>
                <a:gd name="T45" fmla="*/ 390 h 468"/>
                <a:gd name="T46" fmla="*/ 62 w 301"/>
                <a:gd name="T47" fmla="*/ 390 h 468"/>
                <a:gd name="T48" fmla="*/ 62 w 301"/>
                <a:gd name="T49" fmla="*/ 390 h 468"/>
                <a:gd name="T50" fmla="*/ 102 w 301"/>
                <a:gd name="T51" fmla="*/ 439 h 468"/>
                <a:gd name="T52" fmla="*/ 93 w 301"/>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01" h="468">
                  <a:moveTo>
                    <a:pt x="93" y="441"/>
                  </a:moveTo>
                  <a:cubicBezTo>
                    <a:pt x="99" y="468"/>
                    <a:pt x="99" y="468"/>
                    <a:pt x="99" y="468"/>
                  </a:cubicBezTo>
                  <a:cubicBezTo>
                    <a:pt x="301" y="419"/>
                    <a:pt x="301" y="419"/>
                    <a:pt x="301" y="419"/>
                  </a:cubicBezTo>
                  <a:cubicBezTo>
                    <a:pt x="294" y="392"/>
                    <a:pt x="294" y="392"/>
                    <a:pt x="294" y="392"/>
                  </a:cubicBezTo>
                  <a:cubicBezTo>
                    <a:pt x="288" y="394"/>
                    <a:pt x="288" y="394"/>
                    <a:pt x="288" y="394"/>
                  </a:cubicBezTo>
                  <a:cubicBezTo>
                    <a:pt x="291" y="372"/>
                    <a:pt x="291" y="372"/>
                    <a:pt x="291" y="372"/>
                  </a:cubicBezTo>
                  <a:cubicBezTo>
                    <a:pt x="293" y="372"/>
                    <a:pt x="293" y="372"/>
                    <a:pt x="293" y="372"/>
                  </a:cubicBezTo>
                  <a:cubicBezTo>
                    <a:pt x="293" y="372"/>
                    <a:pt x="301" y="370"/>
                    <a:pt x="299" y="361"/>
                  </a:cubicBezTo>
                  <a:cubicBezTo>
                    <a:pt x="211" y="8"/>
                    <a:pt x="211" y="8"/>
                    <a:pt x="211" y="8"/>
                  </a:cubicBezTo>
                  <a:cubicBezTo>
                    <a:pt x="211" y="8"/>
                    <a:pt x="209" y="0"/>
                    <a:pt x="201" y="2"/>
                  </a:cubicBezTo>
                  <a:cubicBezTo>
                    <a:pt x="45" y="40"/>
                    <a:pt x="45" y="40"/>
                    <a:pt x="45" y="40"/>
                  </a:cubicBezTo>
                  <a:cubicBezTo>
                    <a:pt x="31" y="43"/>
                    <a:pt x="31" y="43"/>
                    <a:pt x="31" y="43"/>
                  </a:cubicBezTo>
                  <a:cubicBezTo>
                    <a:pt x="31" y="43"/>
                    <a:pt x="22" y="45"/>
                    <a:pt x="25" y="54"/>
                  </a:cubicBezTo>
                  <a:cubicBezTo>
                    <a:pt x="113" y="407"/>
                    <a:pt x="113" y="407"/>
                    <a:pt x="113" y="407"/>
                  </a:cubicBezTo>
                  <a:cubicBezTo>
                    <a:pt x="113" y="407"/>
                    <a:pt x="115" y="415"/>
                    <a:pt x="123" y="413"/>
                  </a:cubicBezTo>
                  <a:cubicBezTo>
                    <a:pt x="205" y="393"/>
                    <a:pt x="205" y="393"/>
                    <a:pt x="205" y="393"/>
                  </a:cubicBezTo>
                  <a:cubicBezTo>
                    <a:pt x="123" y="413"/>
                    <a:pt x="123" y="413"/>
                    <a:pt x="123" y="413"/>
                  </a:cubicBezTo>
                  <a:cubicBezTo>
                    <a:pt x="115" y="415"/>
                    <a:pt x="113" y="407"/>
                    <a:pt x="113" y="407"/>
                  </a:cubicBezTo>
                  <a:cubicBezTo>
                    <a:pt x="55" y="175"/>
                    <a:pt x="55" y="175"/>
                    <a:pt x="55" y="175"/>
                  </a:cubicBezTo>
                  <a:cubicBezTo>
                    <a:pt x="49" y="151"/>
                    <a:pt x="24" y="136"/>
                    <a:pt x="0" y="142"/>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62" y="390"/>
                    <a:pt x="62" y="390"/>
                    <a:pt x="62" y="390"/>
                  </a:cubicBezTo>
                  <a:cubicBezTo>
                    <a:pt x="102" y="439"/>
                    <a:pt x="102" y="439"/>
                    <a:pt x="102" y="439"/>
                  </a:cubicBezTo>
                  <a:lnTo>
                    <a:pt x="93"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26"/>
            <p:cNvSpPr>
              <a:spLocks/>
            </p:cNvSpPr>
            <p:nvPr/>
          </p:nvSpPr>
          <p:spPr bwMode="auto">
            <a:xfrm>
              <a:off x="17753013" y="12542838"/>
              <a:ext cx="1447800" cy="2170113"/>
            </a:xfrm>
            <a:custGeom>
              <a:avLst/>
              <a:gdLst>
                <a:gd name="T0" fmla="*/ 520 w 912"/>
                <a:gd name="T1" fmla="*/ 0 h 1367"/>
                <a:gd name="T2" fmla="*/ 0 w 912"/>
                <a:gd name="T3" fmla="*/ 125 h 1367"/>
                <a:gd name="T4" fmla="*/ 364 w 912"/>
                <a:gd name="T5" fmla="*/ 1367 h 1367"/>
                <a:gd name="T6" fmla="*/ 912 w 912"/>
                <a:gd name="T7" fmla="*/ 1367 h 1367"/>
                <a:gd name="T8" fmla="*/ 520 w 912"/>
                <a:gd name="T9" fmla="*/ 0 h 1367"/>
              </a:gdLst>
              <a:ahLst/>
              <a:cxnLst>
                <a:cxn ang="0">
                  <a:pos x="T0" y="T1"/>
                </a:cxn>
                <a:cxn ang="0">
                  <a:pos x="T2" y="T3"/>
                </a:cxn>
                <a:cxn ang="0">
                  <a:pos x="T4" y="T5"/>
                </a:cxn>
                <a:cxn ang="0">
                  <a:pos x="T6" y="T7"/>
                </a:cxn>
                <a:cxn ang="0">
                  <a:pos x="T8" y="T9"/>
                </a:cxn>
              </a:cxnLst>
              <a:rect l="0" t="0" r="r" b="b"/>
              <a:pathLst>
                <a:path w="912" h="1367">
                  <a:moveTo>
                    <a:pt x="520" y="0"/>
                  </a:moveTo>
                  <a:lnTo>
                    <a:pt x="0" y="125"/>
                  </a:lnTo>
                  <a:lnTo>
                    <a:pt x="364" y="1367"/>
                  </a:lnTo>
                  <a:lnTo>
                    <a:pt x="912" y="1367"/>
                  </a:lnTo>
                  <a:lnTo>
                    <a:pt x="52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27"/>
            <p:cNvSpPr>
              <a:spLocks/>
            </p:cNvSpPr>
            <p:nvPr/>
          </p:nvSpPr>
          <p:spPr bwMode="auto">
            <a:xfrm>
              <a:off x="20015201" y="10950575"/>
              <a:ext cx="1216025" cy="1757363"/>
            </a:xfrm>
            <a:custGeom>
              <a:avLst/>
              <a:gdLst>
                <a:gd name="T0" fmla="*/ 225 w 324"/>
                <a:gd name="T1" fmla="*/ 441 h 468"/>
                <a:gd name="T2" fmla="*/ 217 w 324"/>
                <a:gd name="T3" fmla="*/ 468 h 468"/>
                <a:gd name="T4" fmla="*/ 1 w 324"/>
                <a:gd name="T5" fmla="*/ 419 h 468"/>
                <a:gd name="T6" fmla="*/ 8 w 324"/>
                <a:gd name="T7" fmla="*/ 392 h 468"/>
                <a:gd name="T8" fmla="*/ 14 w 324"/>
                <a:gd name="T9" fmla="*/ 394 h 468"/>
                <a:gd name="T10" fmla="*/ 11 w 324"/>
                <a:gd name="T11" fmla="*/ 372 h 468"/>
                <a:gd name="T12" fmla="*/ 10 w 324"/>
                <a:gd name="T13" fmla="*/ 372 h 468"/>
                <a:gd name="T14" fmla="*/ 3 w 324"/>
                <a:gd name="T15" fmla="*/ 361 h 468"/>
                <a:gd name="T16" fmla="*/ 97 w 324"/>
                <a:gd name="T17" fmla="*/ 8 h 468"/>
                <a:gd name="T18" fmla="*/ 109 w 324"/>
                <a:gd name="T19" fmla="*/ 2 h 468"/>
                <a:gd name="T20" fmla="*/ 275 w 324"/>
                <a:gd name="T21" fmla="*/ 40 h 468"/>
                <a:gd name="T22" fmla="*/ 291 w 324"/>
                <a:gd name="T23" fmla="*/ 43 h 468"/>
                <a:gd name="T24" fmla="*/ 298 w 324"/>
                <a:gd name="T25" fmla="*/ 54 h 468"/>
                <a:gd name="T26" fmla="*/ 203 w 324"/>
                <a:gd name="T27" fmla="*/ 407 h 468"/>
                <a:gd name="T28" fmla="*/ 192 w 324"/>
                <a:gd name="T29" fmla="*/ 413 h 468"/>
                <a:gd name="T30" fmla="*/ 103 w 324"/>
                <a:gd name="T31" fmla="*/ 393 h 468"/>
                <a:gd name="T32" fmla="*/ 192 w 324"/>
                <a:gd name="T33" fmla="*/ 413 h 468"/>
                <a:gd name="T34" fmla="*/ 203 w 324"/>
                <a:gd name="T35" fmla="*/ 407 h 468"/>
                <a:gd name="T36" fmla="*/ 265 w 324"/>
                <a:gd name="T37" fmla="*/ 175 h 468"/>
                <a:gd name="T38" fmla="*/ 324 w 324"/>
                <a:gd name="T39" fmla="*/ 142 h 468"/>
                <a:gd name="T40" fmla="*/ 258 w 324"/>
                <a:gd name="T41" fmla="*/ 390 h 468"/>
                <a:gd name="T42" fmla="*/ 258 w 324"/>
                <a:gd name="T43" fmla="*/ 390 h 468"/>
                <a:gd name="T44" fmla="*/ 258 w 324"/>
                <a:gd name="T45" fmla="*/ 390 h 468"/>
                <a:gd name="T46" fmla="*/ 258 w 324"/>
                <a:gd name="T47" fmla="*/ 390 h 468"/>
                <a:gd name="T48" fmla="*/ 258 w 324"/>
                <a:gd name="T49" fmla="*/ 390 h 468"/>
                <a:gd name="T50" fmla="*/ 214 w 324"/>
                <a:gd name="T51" fmla="*/ 439 h 468"/>
                <a:gd name="T52" fmla="*/ 225 w 324"/>
                <a:gd name="T53" fmla="*/ 441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4" h="468">
                  <a:moveTo>
                    <a:pt x="225" y="441"/>
                  </a:moveTo>
                  <a:cubicBezTo>
                    <a:pt x="217" y="468"/>
                    <a:pt x="217" y="468"/>
                    <a:pt x="217" y="468"/>
                  </a:cubicBezTo>
                  <a:cubicBezTo>
                    <a:pt x="1" y="419"/>
                    <a:pt x="1" y="419"/>
                    <a:pt x="1" y="419"/>
                  </a:cubicBezTo>
                  <a:cubicBezTo>
                    <a:pt x="8" y="392"/>
                    <a:pt x="8" y="392"/>
                    <a:pt x="8" y="392"/>
                  </a:cubicBezTo>
                  <a:cubicBezTo>
                    <a:pt x="14" y="394"/>
                    <a:pt x="14" y="394"/>
                    <a:pt x="14" y="394"/>
                  </a:cubicBezTo>
                  <a:cubicBezTo>
                    <a:pt x="11" y="372"/>
                    <a:pt x="11" y="372"/>
                    <a:pt x="11" y="372"/>
                  </a:cubicBezTo>
                  <a:cubicBezTo>
                    <a:pt x="10" y="372"/>
                    <a:pt x="10" y="372"/>
                    <a:pt x="10" y="372"/>
                  </a:cubicBezTo>
                  <a:cubicBezTo>
                    <a:pt x="10" y="372"/>
                    <a:pt x="0" y="370"/>
                    <a:pt x="3" y="361"/>
                  </a:cubicBezTo>
                  <a:cubicBezTo>
                    <a:pt x="97" y="8"/>
                    <a:pt x="97" y="8"/>
                    <a:pt x="97" y="8"/>
                  </a:cubicBezTo>
                  <a:cubicBezTo>
                    <a:pt x="97" y="8"/>
                    <a:pt x="99" y="0"/>
                    <a:pt x="109" y="2"/>
                  </a:cubicBezTo>
                  <a:cubicBezTo>
                    <a:pt x="275" y="40"/>
                    <a:pt x="275" y="40"/>
                    <a:pt x="275" y="40"/>
                  </a:cubicBezTo>
                  <a:cubicBezTo>
                    <a:pt x="291" y="43"/>
                    <a:pt x="291" y="43"/>
                    <a:pt x="291" y="43"/>
                  </a:cubicBezTo>
                  <a:cubicBezTo>
                    <a:pt x="291" y="43"/>
                    <a:pt x="300" y="45"/>
                    <a:pt x="298" y="54"/>
                  </a:cubicBezTo>
                  <a:cubicBezTo>
                    <a:pt x="203" y="407"/>
                    <a:pt x="203" y="407"/>
                    <a:pt x="203" y="407"/>
                  </a:cubicBezTo>
                  <a:cubicBezTo>
                    <a:pt x="203" y="407"/>
                    <a:pt x="201" y="415"/>
                    <a:pt x="192" y="413"/>
                  </a:cubicBezTo>
                  <a:cubicBezTo>
                    <a:pt x="103" y="393"/>
                    <a:pt x="103" y="393"/>
                    <a:pt x="103" y="393"/>
                  </a:cubicBezTo>
                  <a:cubicBezTo>
                    <a:pt x="192" y="413"/>
                    <a:pt x="192" y="413"/>
                    <a:pt x="192" y="413"/>
                  </a:cubicBezTo>
                  <a:cubicBezTo>
                    <a:pt x="201" y="415"/>
                    <a:pt x="203" y="407"/>
                    <a:pt x="203" y="407"/>
                  </a:cubicBezTo>
                  <a:cubicBezTo>
                    <a:pt x="265" y="175"/>
                    <a:pt x="265" y="175"/>
                    <a:pt x="265" y="175"/>
                  </a:cubicBezTo>
                  <a:cubicBezTo>
                    <a:pt x="272" y="151"/>
                    <a:pt x="298" y="136"/>
                    <a:pt x="324" y="142"/>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58" y="390"/>
                    <a:pt x="258" y="390"/>
                    <a:pt x="258" y="390"/>
                  </a:cubicBezTo>
                  <a:cubicBezTo>
                    <a:pt x="214" y="439"/>
                    <a:pt x="214" y="439"/>
                    <a:pt x="214" y="439"/>
                  </a:cubicBezTo>
                  <a:lnTo>
                    <a:pt x="225" y="44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28"/>
            <p:cNvSpPr>
              <a:spLocks/>
            </p:cNvSpPr>
            <p:nvPr/>
          </p:nvSpPr>
          <p:spPr bwMode="auto">
            <a:xfrm>
              <a:off x="19313526" y="12515850"/>
              <a:ext cx="1557338" cy="2171700"/>
            </a:xfrm>
            <a:custGeom>
              <a:avLst/>
              <a:gdLst>
                <a:gd name="T0" fmla="*/ 421 w 981"/>
                <a:gd name="T1" fmla="*/ 0 h 1368"/>
                <a:gd name="T2" fmla="*/ 981 w 981"/>
                <a:gd name="T3" fmla="*/ 128 h 1368"/>
                <a:gd name="T4" fmla="*/ 588 w 981"/>
                <a:gd name="T5" fmla="*/ 1368 h 1368"/>
                <a:gd name="T6" fmla="*/ 0 w 981"/>
                <a:gd name="T7" fmla="*/ 1368 h 1368"/>
                <a:gd name="T8" fmla="*/ 421 w 981"/>
                <a:gd name="T9" fmla="*/ 0 h 1368"/>
              </a:gdLst>
              <a:ahLst/>
              <a:cxnLst>
                <a:cxn ang="0">
                  <a:pos x="T0" y="T1"/>
                </a:cxn>
                <a:cxn ang="0">
                  <a:pos x="T2" y="T3"/>
                </a:cxn>
                <a:cxn ang="0">
                  <a:pos x="T4" y="T5"/>
                </a:cxn>
                <a:cxn ang="0">
                  <a:pos x="T6" y="T7"/>
                </a:cxn>
                <a:cxn ang="0">
                  <a:pos x="T8" y="T9"/>
                </a:cxn>
              </a:cxnLst>
              <a:rect l="0" t="0" r="r" b="b"/>
              <a:pathLst>
                <a:path w="981" h="1368">
                  <a:moveTo>
                    <a:pt x="421" y="0"/>
                  </a:moveTo>
                  <a:lnTo>
                    <a:pt x="981" y="128"/>
                  </a:lnTo>
                  <a:lnTo>
                    <a:pt x="588" y="1368"/>
                  </a:lnTo>
                  <a:lnTo>
                    <a:pt x="0" y="1368"/>
                  </a:lnTo>
                  <a:lnTo>
                    <a:pt x="421"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30"/>
            <p:cNvSpPr>
              <a:spLocks/>
            </p:cNvSpPr>
            <p:nvPr/>
          </p:nvSpPr>
          <p:spPr bwMode="auto">
            <a:xfrm>
              <a:off x="30595888" y="13057188"/>
              <a:ext cx="104775" cy="165100"/>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31"/>
            <p:cNvSpPr>
              <a:spLocks/>
            </p:cNvSpPr>
            <p:nvPr/>
          </p:nvSpPr>
          <p:spPr bwMode="auto">
            <a:xfrm>
              <a:off x="30632401" y="12898438"/>
              <a:ext cx="104775" cy="169863"/>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32"/>
            <p:cNvSpPr>
              <a:spLocks/>
            </p:cNvSpPr>
            <p:nvPr/>
          </p:nvSpPr>
          <p:spPr bwMode="auto">
            <a:xfrm>
              <a:off x="30670501" y="12741275"/>
              <a:ext cx="104775" cy="169863"/>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33"/>
            <p:cNvSpPr>
              <a:spLocks/>
            </p:cNvSpPr>
            <p:nvPr/>
          </p:nvSpPr>
          <p:spPr bwMode="auto">
            <a:xfrm>
              <a:off x="30703838" y="12587288"/>
              <a:ext cx="109538" cy="165100"/>
            </a:xfrm>
            <a:custGeom>
              <a:avLst/>
              <a:gdLst>
                <a:gd name="T0" fmla="*/ 10 w 29"/>
                <a:gd name="T1" fmla="*/ 0 h 44"/>
                <a:gd name="T2" fmla="*/ 0 w 29"/>
                <a:gd name="T3" fmla="*/ 41 h 44"/>
                <a:gd name="T4" fmla="*/ 26 w 29"/>
                <a:gd name="T5" fmla="*/ 25 h 44"/>
                <a:gd name="T6" fmla="*/ 10 w 29"/>
                <a:gd name="T7" fmla="*/ 0 h 44"/>
              </a:gdLst>
              <a:ahLst/>
              <a:cxnLst>
                <a:cxn ang="0">
                  <a:pos x="T0" y="T1"/>
                </a:cxn>
                <a:cxn ang="0">
                  <a:pos x="T2" y="T3"/>
                </a:cxn>
                <a:cxn ang="0">
                  <a:pos x="T4" y="T5"/>
                </a:cxn>
                <a:cxn ang="0">
                  <a:pos x="T6" y="T7"/>
                </a:cxn>
              </a:cxnLst>
              <a:rect l="0" t="0" r="r" b="b"/>
              <a:pathLst>
                <a:path w="29" h="44">
                  <a:moveTo>
                    <a:pt x="10" y="0"/>
                  </a:moveTo>
                  <a:cubicBezTo>
                    <a:pt x="0" y="41"/>
                    <a:pt x="0" y="41"/>
                    <a:pt x="0" y="41"/>
                  </a:cubicBezTo>
                  <a:cubicBezTo>
                    <a:pt x="12" y="44"/>
                    <a:pt x="23" y="37"/>
                    <a:pt x="26" y="25"/>
                  </a:cubicBezTo>
                  <a:cubicBezTo>
                    <a:pt x="29" y="14"/>
                    <a:pt x="22" y="2"/>
                    <a:pt x="10" y="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37"/>
            <p:cNvSpPr>
              <a:spLocks/>
            </p:cNvSpPr>
            <p:nvPr/>
          </p:nvSpPr>
          <p:spPr bwMode="auto">
            <a:xfrm>
              <a:off x="17797463" y="7750175"/>
              <a:ext cx="4948238" cy="3436938"/>
            </a:xfrm>
            <a:custGeom>
              <a:avLst/>
              <a:gdLst>
                <a:gd name="T0" fmla="*/ 1293 w 1319"/>
                <a:gd name="T1" fmla="*/ 915 h 915"/>
                <a:gd name="T2" fmla="*/ 1319 w 1319"/>
                <a:gd name="T3" fmla="*/ 889 h 915"/>
                <a:gd name="T4" fmla="*/ 1319 w 1319"/>
                <a:gd name="T5" fmla="*/ 26 h 915"/>
                <a:gd name="T6" fmla="*/ 1293 w 1319"/>
                <a:gd name="T7" fmla="*/ 0 h 915"/>
                <a:gd name="T8" fmla="*/ 26 w 1319"/>
                <a:gd name="T9" fmla="*/ 0 h 915"/>
                <a:gd name="T10" fmla="*/ 0 w 1319"/>
                <a:gd name="T11" fmla="*/ 26 h 915"/>
                <a:gd name="T12" fmla="*/ 0 w 1319"/>
                <a:gd name="T13" fmla="*/ 889 h 915"/>
                <a:gd name="T14" fmla="*/ 26 w 1319"/>
                <a:gd name="T15" fmla="*/ 915 h 915"/>
                <a:gd name="T16" fmla="*/ 1293 w 1319"/>
                <a:gd name="T17" fmla="*/ 91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9" h="915">
                  <a:moveTo>
                    <a:pt x="1293" y="915"/>
                  </a:moveTo>
                  <a:cubicBezTo>
                    <a:pt x="1307" y="915"/>
                    <a:pt x="1319" y="903"/>
                    <a:pt x="1319" y="889"/>
                  </a:cubicBezTo>
                  <a:cubicBezTo>
                    <a:pt x="1319" y="26"/>
                    <a:pt x="1319" y="26"/>
                    <a:pt x="1319" y="26"/>
                  </a:cubicBezTo>
                  <a:cubicBezTo>
                    <a:pt x="1319" y="12"/>
                    <a:pt x="1307" y="0"/>
                    <a:pt x="1293" y="0"/>
                  </a:cubicBezTo>
                  <a:cubicBezTo>
                    <a:pt x="26" y="0"/>
                    <a:pt x="26" y="0"/>
                    <a:pt x="26" y="0"/>
                  </a:cubicBezTo>
                  <a:cubicBezTo>
                    <a:pt x="12" y="0"/>
                    <a:pt x="0" y="12"/>
                    <a:pt x="0" y="26"/>
                  </a:cubicBezTo>
                  <a:cubicBezTo>
                    <a:pt x="0" y="889"/>
                    <a:pt x="0" y="889"/>
                    <a:pt x="0" y="889"/>
                  </a:cubicBezTo>
                  <a:cubicBezTo>
                    <a:pt x="0" y="903"/>
                    <a:pt x="12" y="915"/>
                    <a:pt x="26" y="915"/>
                  </a:cubicBezTo>
                  <a:lnTo>
                    <a:pt x="1293" y="91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38"/>
            <p:cNvSpPr>
              <a:spLocks noChangeArrowheads="1"/>
            </p:cNvSpPr>
            <p:nvPr/>
          </p:nvSpPr>
          <p:spPr bwMode="auto">
            <a:xfrm>
              <a:off x="17954626" y="7900988"/>
              <a:ext cx="4633913" cy="2632075"/>
            </a:xfrm>
            <a:prstGeom prst="rect">
              <a:avLst/>
            </a:prstGeom>
            <a:solidFill>
              <a:srgbClr val="00BC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39"/>
            <p:cNvSpPr>
              <a:spLocks/>
            </p:cNvSpPr>
            <p:nvPr/>
          </p:nvSpPr>
          <p:spPr bwMode="auto">
            <a:xfrm>
              <a:off x="24449088" y="10323513"/>
              <a:ext cx="2374900" cy="762000"/>
            </a:xfrm>
            <a:custGeom>
              <a:avLst/>
              <a:gdLst>
                <a:gd name="T0" fmla="*/ 1496 w 1496"/>
                <a:gd name="T1" fmla="*/ 0 h 480"/>
                <a:gd name="T2" fmla="*/ 0 w 1496"/>
                <a:gd name="T3" fmla="*/ 0 h 480"/>
                <a:gd name="T4" fmla="*/ 90 w 1496"/>
                <a:gd name="T5" fmla="*/ 59 h 480"/>
                <a:gd name="T6" fmla="*/ 728 w 1496"/>
                <a:gd name="T7" fmla="*/ 267 h 480"/>
                <a:gd name="T8" fmla="*/ 731 w 1496"/>
                <a:gd name="T9" fmla="*/ 480 h 480"/>
                <a:gd name="T10" fmla="*/ 1326 w 1496"/>
                <a:gd name="T11" fmla="*/ 480 h 480"/>
                <a:gd name="T12" fmla="*/ 1326 w 1496"/>
                <a:gd name="T13" fmla="*/ 118 h 480"/>
                <a:gd name="T14" fmla="*/ 1496 w 1496"/>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6" h="480">
                  <a:moveTo>
                    <a:pt x="1496" y="0"/>
                  </a:moveTo>
                  <a:lnTo>
                    <a:pt x="0" y="0"/>
                  </a:lnTo>
                  <a:lnTo>
                    <a:pt x="90" y="59"/>
                  </a:lnTo>
                  <a:lnTo>
                    <a:pt x="728" y="267"/>
                  </a:lnTo>
                  <a:lnTo>
                    <a:pt x="731" y="480"/>
                  </a:lnTo>
                  <a:lnTo>
                    <a:pt x="1326" y="480"/>
                  </a:lnTo>
                  <a:lnTo>
                    <a:pt x="1326" y="118"/>
                  </a:lnTo>
                  <a:lnTo>
                    <a:pt x="1496"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40"/>
            <p:cNvSpPr>
              <a:spLocks/>
            </p:cNvSpPr>
            <p:nvPr/>
          </p:nvSpPr>
          <p:spPr bwMode="auto">
            <a:xfrm>
              <a:off x="18105438" y="11187113"/>
              <a:ext cx="1728788" cy="555625"/>
            </a:xfrm>
            <a:custGeom>
              <a:avLst/>
              <a:gdLst>
                <a:gd name="T0" fmla="*/ 1089 w 1089"/>
                <a:gd name="T1" fmla="*/ 0 h 350"/>
                <a:gd name="T2" fmla="*/ 0 w 1089"/>
                <a:gd name="T3" fmla="*/ 0 h 350"/>
                <a:gd name="T4" fmla="*/ 66 w 1089"/>
                <a:gd name="T5" fmla="*/ 42 h 350"/>
                <a:gd name="T6" fmla="*/ 532 w 1089"/>
                <a:gd name="T7" fmla="*/ 194 h 350"/>
                <a:gd name="T8" fmla="*/ 532 w 1089"/>
                <a:gd name="T9" fmla="*/ 350 h 350"/>
                <a:gd name="T10" fmla="*/ 964 w 1089"/>
                <a:gd name="T11" fmla="*/ 350 h 350"/>
                <a:gd name="T12" fmla="*/ 964 w 1089"/>
                <a:gd name="T13" fmla="*/ 85 h 350"/>
                <a:gd name="T14" fmla="*/ 1089 w 1089"/>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9" h="350">
                  <a:moveTo>
                    <a:pt x="1089" y="0"/>
                  </a:moveTo>
                  <a:lnTo>
                    <a:pt x="0" y="0"/>
                  </a:lnTo>
                  <a:lnTo>
                    <a:pt x="66" y="42"/>
                  </a:lnTo>
                  <a:lnTo>
                    <a:pt x="532" y="194"/>
                  </a:lnTo>
                  <a:lnTo>
                    <a:pt x="532" y="350"/>
                  </a:lnTo>
                  <a:lnTo>
                    <a:pt x="964" y="350"/>
                  </a:lnTo>
                  <a:lnTo>
                    <a:pt x="964" y="85"/>
                  </a:lnTo>
                  <a:lnTo>
                    <a:pt x="1089"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41"/>
            <p:cNvSpPr>
              <a:spLocks/>
            </p:cNvSpPr>
            <p:nvPr/>
          </p:nvSpPr>
          <p:spPr bwMode="auto">
            <a:xfrm>
              <a:off x="20769263" y="11187113"/>
              <a:ext cx="1733550" cy="555625"/>
            </a:xfrm>
            <a:custGeom>
              <a:avLst/>
              <a:gdLst>
                <a:gd name="T0" fmla="*/ 0 w 1092"/>
                <a:gd name="T1" fmla="*/ 0 h 350"/>
                <a:gd name="T2" fmla="*/ 1092 w 1092"/>
                <a:gd name="T3" fmla="*/ 0 h 350"/>
                <a:gd name="T4" fmla="*/ 1026 w 1092"/>
                <a:gd name="T5" fmla="*/ 42 h 350"/>
                <a:gd name="T6" fmla="*/ 560 w 1092"/>
                <a:gd name="T7" fmla="*/ 194 h 350"/>
                <a:gd name="T8" fmla="*/ 560 w 1092"/>
                <a:gd name="T9" fmla="*/ 350 h 350"/>
                <a:gd name="T10" fmla="*/ 125 w 1092"/>
                <a:gd name="T11" fmla="*/ 350 h 350"/>
                <a:gd name="T12" fmla="*/ 125 w 1092"/>
                <a:gd name="T13" fmla="*/ 85 h 350"/>
                <a:gd name="T14" fmla="*/ 0 w 1092"/>
                <a:gd name="T15" fmla="*/ 0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2" h="350">
                  <a:moveTo>
                    <a:pt x="0" y="0"/>
                  </a:moveTo>
                  <a:lnTo>
                    <a:pt x="1092" y="0"/>
                  </a:lnTo>
                  <a:lnTo>
                    <a:pt x="1026" y="42"/>
                  </a:lnTo>
                  <a:lnTo>
                    <a:pt x="560" y="194"/>
                  </a:lnTo>
                  <a:lnTo>
                    <a:pt x="560" y="350"/>
                  </a:lnTo>
                  <a:lnTo>
                    <a:pt x="125" y="350"/>
                  </a:lnTo>
                  <a:lnTo>
                    <a:pt x="125" y="85"/>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42"/>
            <p:cNvSpPr>
              <a:spLocks noChangeArrowheads="1"/>
            </p:cNvSpPr>
            <p:nvPr/>
          </p:nvSpPr>
          <p:spPr bwMode="auto">
            <a:xfrm>
              <a:off x="25590501" y="11085513"/>
              <a:ext cx="998538" cy="19843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43"/>
            <p:cNvSpPr>
              <a:spLocks/>
            </p:cNvSpPr>
            <p:nvPr/>
          </p:nvSpPr>
          <p:spPr bwMode="auto">
            <a:xfrm>
              <a:off x="27938413" y="11333163"/>
              <a:ext cx="2308225" cy="762000"/>
            </a:xfrm>
            <a:custGeom>
              <a:avLst/>
              <a:gdLst>
                <a:gd name="T0" fmla="*/ 0 w 1454"/>
                <a:gd name="T1" fmla="*/ 0 h 480"/>
                <a:gd name="T2" fmla="*/ 1454 w 1454"/>
                <a:gd name="T3" fmla="*/ 0 h 480"/>
                <a:gd name="T4" fmla="*/ 1366 w 1454"/>
                <a:gd name="T5" fmla="*/ 59 h 480"/>
                <a:gd name="T6" fmla="*/ 747 w 1454"/>
                <a:gd name="T7" fmla="*/ 267 h 480"/>
                <a:gd name="T8" fmla="*/ 745 w 1454"/>
                <a:gd name="T9" fmla="*/ 480 h 480"/>
                <a:gd name="T10" fmla="*/ 168 w 1454"/>
                <a:gd name="T11" fmla="*/ 480 h 480"/>
                <a:gd name="T12" fmla="*/ 168 w 1454"/>
                <a:gd name="T13" fmla="*/ 116 h 480"/>
                <a:gd name="T14" fmla="*/ 0 w 1454"/>
                <a:gd name="T15" fmla="*/ 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4" h="480">
                  <a:moveTo>
                    <a:pt x="0" y="0"/>
                  </a:moveTo>
                  <a:lnTo>
                    <a:pt x="1454" y="0"/>
                  </a:lnTo>
                  <a:lnTo>
                    <a:pt x="1366" y="59"/>
                  </a:lnTo>
                  <a:lnTo>
                    <a:pt x="747" y="267"/>
                  </a:lnTo>
                  <a:lnTo>
                    <a:pt x="745" y="480"/>
                  </a:lnTo>
                  <a:lnTo>
                    <a:pt x="168" y="480"/>
                  </a:lnTo>
                  <a:lnTo>
                    <a:pt x="168" y="116"/>
                  </a:lnTo>
                  <a:lnTo>
                    <a:pt x="0" y="0"/>
                  </a:lnTo>
                  <a:close/>
                </a:path>
              </a:pathLst>
            </a:custGeom>
            <a:solidFill>
              <a:srgbClr val="77573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44"/>
            <p:cNvSpPr>
              <a:spLocks noChangeArrowheads="1"/>
            </p:cNvSpPr>
            <p:nvPr/>
          </p:nvSpPr>
          <p:spPr bwMode="auto">
            <a:xfrm>
              <a:off x="28171776" y="12095163"/>
              <a:ext cx="968375" cy="2000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45"/>
            <p:cNvSpPr>
              <a:spLocks/>
            </p:cNvSpPr>
            <p:nvPr/>
          </p:nvSpPr>
          <p:spPr bwMode="auto">
            <a:xfrm>
              <a:off x="23383876" y="10134600"/>
              <a:ext cx="4413250" cy="180975"/>
            </a:xfrm>
            <a:custGeom>
              <a:avLst/>
              <a:gdLst>
                <a:gd name="T0" fmla="*/ 0 w 1176"/>
                <a:gd name="T1" fmla="*/ 0 h 48"/>
                <a:gd name="T2" fmla="*/ 0 w 1176"/>
                <a:gd name="T3" fmla="*/ 23 h 48"/>
                <a:gd name="T4" fmla="*/ 0 w 1176"/>
                <a:gd name="T5" fmla="*/ 24 h 48"/>
                <a:gd name="T6" fmla="*/ 0 w 1176"/>
                <a:gd name="T7" fmla="*/ 25 h 48"/>
                <a:gd name="T8" fmla="*/ 0 w 1176"/>
                <a:gd name="T9" fmla="*/ 27 h 48"/>
                <a:gd name="T10" fmla="*/ 0 w 1176"/>
                <a:gd name="T11" fmla="*/ 28 h 48"/>
                <a:gd name="T12" fmla="*/ 24 w 1176"/>
                <a:gd name="T13" fmla="*/ 48 h 48"/>
                <a:gd name="T14" fmla="*/ 1152 w 1176"/>
                <a:gd name="T15" fmla="*/ 48 h 48"/>
                <a:gd name="T16" fmla="*/ 1176 w 1176"/>
                <a:gd name="T17" fmla="*/ 30 h 48"/>
                <a:gd name="T18" fmla="*/ 1176 w 1176"/>
                <a:gd name="T19" fmla="*/ 30 h 48"/>
                <a:gd name="T20" fmla="*/ 1176 w 1176"/>
                <a:gd name="T21" fmla="*/ 0 h 48"/>
                <a:gd name="T22" fmla="*/ 0 w 1176"/>
                <a:gd name="T23" fmla="*/ 0 h 48"/>
                <a:gd name="T24" fmla="*/ 0 w 1176"/>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6" h="48">
                  <a:moveTo>
                    <a:pt x="0" y="0"/>
                  </a:moveTo>
                  <a:cubicBezTo>
                    <a:pt x="0" y="23"/>
                    <a:pt x="0" y="23"/>
                    <a:pt x="0" y="23"/>
                  </a:cubicBezTo>
                  <a:cubicBezTo>
                    <a:pt x="0" y="24"/>
                    <a:pt x="0" y="24"/>
                    <a:pt x="0" y="24"/>
                  </a:cubicBezTo>
                  <a:cubicBezTo>
                    <a:pt x="0" y="24"/>
                    <a:pt x="0" y="24"/>
                    <a:pt x="0" y="25"/>
                  </a:cubicBezTo>
                  <a:cubicBezTo>
                    <a:pt x="0" y="27"/>
                    <a:pt x="0" y="27"/>
                    <a:pt x="0" y="27"/>
                  </a:cubicBezTo>
                  <a:cubicBezTo>
                    <a:pt x="0" y="28"/>
                    <a:pt x="0" y="28"/>
                    <a:pt x="0" y="28"/>
                  </a:cubicBezTo>
                  <a:cubicBezTo>
                    <a:pt x="1" y="39"/>
                    <a:pt x="12" y="48"/>
                    <a:pt x="24" y="48"/>
                  </a:cubicBezTo>
                  <a:cubicBezTo>
                    <a:pt x="1152" y="48"/>
                    <a:pt x="1152" y="48"/>
                    <a:pt x="1152" y="48"/>
                  </a:cubicBezTo>
                  <a:cubicBezTo>
                    <a:pt x="1163" y="48"/>
                    <a:pt x="1172" y="41"/>
                    <a:pt x="1176" y="30"/>
                  </a:cubicBezTo>
                  <a:cubicBezTo>
                    <a:pt x="1176" y="30"/>
                    <a:pt x="1176" y="30"/>
                    <a:pt x="1176" y="30"/>
                  </a:cubicBezTo>
                  <a:cubicBezTo>
                    <a:pt x="1176" y="0"/>
                    <a:pt x="1176" y="0"/>
                    <a:pt x="1176" y="0"/>
                  </a:cubicBezTo>
                  <a:cubicBezTo>
                    <a:pt x="0" y="0"/>
                    <a:pt x="0" y="0"/>
                    <a:pt x="0" y="0"/>
                  </a:cubicBezTo>
                  <a:cubicBezTo>
                    <a:pt x="0" y="0"/>
                    <a:pt x="0" y="0"/>
                    <a:pt x="0" y="0"/>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46"/>
            <p:cNvSpPr>
              <a:spLocks/>
            </p:cNvSpPr>
            <p:nvPr/>
          </p:nvSpPr>
          <p:spPr bwMode="auto">
            <a:xfrm>
              <a:off x="23383876" y="10059988"/>
              <a:ext cx="4413250" cy="74613"/>
            </a:xfrm>
            <a:custGeom>
              <a:avLst/>
              <a:gdLst>
                <a:gd name="T0" fmla="*/ 0 w 2780"/>
                <a:gd name="T1" fmla="*/ 0 h 47"/>
                <a:gd name="T2" fmla="*/ 2780 w 2780"/>
                <a:gd name="T3" fmla="*/ 0 h 47"/>
                <a:gd name="T4" fmla="*/ 2780 w 2780"/>
                <a:gd name="T5" fmla="*/ 47 h 47"/>
                <a:gd name="T6" fmla="*/ 0 w 2780"/>
                <a:gd name="T7" fmla="*/ 47 h 47"/>
                <a:gd name="T8" fmla="*/ 0 w 2780"/>
                <a:gd name="T9" fmla="*/ 0 h 47"/>
                <a:gd name="T10" fmla="*/ 0 w 2780"/>
                <a:gd name="T11" fmla="*/ 0 h 47"/>
              </a:gdLst>
              <a:ahLst/>
              <a:cxnLst>
                <a:cxn ang="0">
                  <a:pos x="T0" y="T1"/>
                </a:cxn>
                <a:cxn ang="0">
                  <a:pos x="T2" y="T3"/>
                </a:cxn>
                <a:cxn ang="0">
                  <a:pos x="T4" y="T5"/>
                </a:cxn>
                <a:cxn ang="0">
                  <a:pos x="T6" y="T7"/>
                </a:cxn>
                <a:cxn ang="0">
                  <a:pos x="T8" y="T9"/>
                </a:cxn>
                <a:cxn ang="0">
                  <a:pos x="T10" y="T11"/>
                </a:cxn>
              </a:cxnLst>
              <a:rect l="0" t="0" r="r" b="b"/>
              <a:pathLst>
                <a:path w="2780" h="47">
                  <a:moveTo>
                    <a:pt x="0" y="0"/>
                  </a:moveTo>
                  <a:lnTo>
                    <a:pt x="2780" y="0"/>
                  </a:lnTo>
                  <a:lnTo>
                    <a:pt x="2780" y="47"/>
                  </a:lnTo>
                  <a:lnTo>
                    <a:pt x="0" y="47"/>
                  </a:lnTo>
                  <a:lnTo>
                    <a:pt x="0" y="0"/>
                  </a:lnTo>
                  <a:lnTo>
                    <a:pt x="0" y="0"/>
                  </a:lnTo>
                  <a:close/>
                </a:path>
              </a:pathLst>
            </a:custGeom>
            <a:solidFill>
              <a:srgbClr val="B957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47"/>
            <p:cNvSpPr>
              <a:spLocks/>
            </p:cNvSpPr>
            <p:nvPr/>
          </p:nvSpPr>
          <p:spPr bwMode="auto">
            <a:xfrm>
              <a:off x="24085551" y="8047038"/>
              <a:ext cx="3024188" cy="1892300"/>
            </a:xfrm>
            <a:custGeom>
              <a:avLst/>
              <a:gdLst>
                <a:gd name="T0" fmla="*/ 0 w 1905"/>
                <a:gd name="T1" fmla="*/ 0 h 1192"/>
                <a:gd name="T2" fmla="*/ 1905 w 1905"/>
                <a:gd name="T3" fmla="*/ 0 h 1192"/>
                <a:gd name="T4" fmla="*/ 1905 w 1905"/>
                <a:gd name="T5" fmla="*/ 1192 h 1192"/>
                <a:gd name="T6" fmla="*/ 0 w 1905"/>
                <a:gd name="T7" fmla="*/ 1192 h 1192"/>
                <a:gd name="T8" fmla="*/ 0 w 1905"/>
                <a:gd name="T9" fmla="*/ 0 h 1192"/>
                <a:gd name="T10" fmla="*/ 0 w 1905"/>
                <a:gd name="T11" fmla="*/ 0 h 1192"/>
              </a:gdLst>
              <a:ahLst/>
              <a:cxnLst>
                <a:cxn ang="0">
                  <a:pos x="T0" y="T1"/>
                </a:cxn>
                <a:cxn ang="0">
                  <a:pos x="T2" y="T3"/>
                </a:cxn>
                <a:cxn ang="0">
                  <a:pos x="T4" y="T5"/>
                </a:cxn>
                <a:cxn ang="0">
                  <a:pos x="T6" y="T7"/>
                </a:cxn>
                <a:cxn ang="0">
                  <a:pos x="T8" y="T9"/>
                </a:cxn>
                <a:cxn ang="0">
                  <a:pos x="T10" y="T11"/>
                </a:cxn>
              </a:cxnLst>
              <a:rect l="0" t="0" r="r" b="b"/>
              <a:pathLst>
                <a:path w="1905" h="1192">
                  <a:moveTo>
                    <a:pt x="0" y="0"/>
                  </a:moveTo>
                  <a:lnTo>
                    <a:pt x="1905" y="0"/>
                  </a:lnTo>
                  <a:lnTo>
                    <a:pt x="1905" y="1192"/>
                  </a:lnTo>
                  <a:lnTo>
                    <a:pt x="0" y="1192"/>
                  </a:lnTo>
                  <a:lnTo>
                    <a:pt x="0" y="0"/>
                  </a:lnTo>
                  <a:lnTo>
                    <a:pt x="0" y="0"/>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48"/>
            <p:cNvSpPr>
              <a:spLocks noEditPoints="1"/>
            </p:cNvSpPr>
            <p:nvPr/>
          </p:nvSpPr>
          <p:spPr bwMode="auto">
            <a:xfrm>
              <a:off x="23947438" y="7937500"/>
              <a:ext cx="3294063" cy="2122488"/>
            </a:xfrm>
            <a:custGeom>
              <a:avLst/>
              <a:gdLst>
                <a:gd name="T0" fmla="*/ 29 w 878"/>
                <a:gd name="T1" fmla="*/ 565 h 565"/>
                <a:gd name="T2" fmla="*/ 850 w 878"/>
                <a:gd name="T3" fmla="*/ 565 h 565"/>
                <a:gd name="T4" fmla="*/ 878 w 878"/>
                <a:gd name="T5" fmla="*/ 535 h 565"/>
                <a:gd name="T6" fmla="*/ 878 w 878"/>
                <a:gd name="T7" fmla="*/ 31 h 565"/>
                <a:gd name="T8" fmla="*/ 850 w 878"/>
                <a:gd name="T9" fmla="*/ 0 h 565"/>
                <a:gd name="T10" fmla="*/ 29 w 878"/>
                <a:gd name="T11" fmla="*/ 0 h 565"/>
                <a:gd name="T12" fmla="*/ 0 w 878"/>
                <a:gd name="T13" fmla="*/ 31 h 565"/>
                <a:gd name="T14" fmla="*/ 0 w 878"/>
                <a:gd name="T15" fmla="*/ 535 h 565"/>
                <a:gd name="T16" fmla="*/ 29 w 878"/>
                <a:gd name="T17" fmla="*/ 565 h 565"/>
                <a:gd name="T18" fmla="*/ 37 w 878"/>
                <a:gd name="T19" fmla="*/ 34 h 565"/>
                <a:gd name="T20" fmla="*/ 841 w 878"/>
                <a:gd name="T21" fmla="*/ 34 h 565"/>
                <a:gd name="T22" fmla="*/ 841 w 878"/>
                <a:gd name="T23" fmla="*/ 529 h 565"/>
                <a:gd name="T24" fmla="*/ 37 w 878"/>
                <a:gd name="T25" fmla="*/ 529 h 565"/>
                <a:gd name="T26" fmla="*/ 37 w 878"/>
                <a:gd name="T27" fmla="*/ 34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8" h="565">
                  <a:moveTo>
                    <a:pt x="29" y="565"/>
                  </a:moveTo>
                  <a:cubicBezTo>
                    <a:pt x="850" y="565"/>
                    <a:pt x="850" y="565"/>
                    <a:pt x="850" y="565"/>
                  </a:cubicBezTo>
                  <a:cubicBezTo>
                    <a:pt x="867" y="565"/>
                    <a:pt x="878" y="553"/>
                    <a:pt x="878" y="535"/>
                  </a:cubicBezTo>
                  <a:cubicBezTo>
                    <a:pt x="878" y="31"/>
                    <a:pt x="878" y="31"/>
                    <a:pt x="878" y="31"/>
                  </a:cubicBezTo>
                  <a:cubicBezTo>
                    <a:pt x="878" y="12"/>
                    <a:pt x="867" y="0"/>
                    <a:pt x="850" y="0"/>
                  </a:cubicBezTo>
                  <a:cubicBezTo>
                    <a:pt x="29" y="0"/>
                    <a:pt x="29" y="0"/>
                    <a:pt x="29" y="0"/>
                  </a:cubicBezTo>
                  <a:cubicBezTo>
                    <a:pt x="14" y="0"/>
                    <a:pt x="0" y="12"/>
                    <a:pt x="0" y="31"/>
                  </a:cubicBezTo>
                  <a:cubicBezTo>
                    <a:pt x="0" y="535"/>
                    <a:pt x="0" y="535"/>
                    <a:pt x="0" y="535"/>
                  </a:cubicBezTo>
                  <a:cubicBezTo>
                    <a:pt x="0" y="553"/>
                    <a:pt x="14" y="565"/>
                    <a:pt x="29" y="565"/>
                  </a:cubicBezTo>
                  <a:close/>
                  <a:moveTo>
                    <a:pt x="37" y="34"/>
                  </a:moveTo>
                  <a:cubicBezTo>
                    <a:pt x="841" y="34"/>
                    <a:pt x="841" y="34"/>
                    <a:pt x="841" y="34"/>
                  </a:cubicBezTo>
                  <a:cubicBezTo>
                    <a:pt x="841" y="529"/>
                    <a:pt x="841" y="529"/>
                    <a:pt x="841" y="529"/>
                  </a:cubicBezTo>
                  <a:cubicBezTo>
                    <a:pt x="37" y="529"/>
                    <a:pt x="37" y="529"/>
                    <a:pt x="37" y="529"/>
                  </a:cubicBezTo>
                  <a:cubicBezTo>
                    <a:pt x="37" y="34"/>
                    <a:pt x="37" y="34"/>
                    <a:pt x="37" y="34"/>
                  </a:cubicBez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49"/>
            <p:cNvSpPr>
              <a:spLocks/>
            </p:cNvSpPr>
            <p:nvPr/>
          </p:nvSpPr>
          <p:spPr bwMode="auto">
            <a:xfrm>
              <a:off x="27549476" y="9256713"/>
              <a:ext cx="3263900" cy="2068513"/>
            </a:xfrm>
            <a:custGeom>
              <a:avLst/>
              <a:gdLst>
                <a:gd name="T0" fmla="*/ 869 w 870"/>
                <a:gd name="T1" fmla="*/ 493 h 551"/>
                <a:gd name="T2" fmla="*/ 805 w 870"/>
                <a:gd name="T3" fmla="*/ 170 h 551"/>
                <a:gd name="T4" fmla="*/ 805 w 870"/>
                <a:gd name="T5" fmla="*/ 36 h 551"/>
                <a:gd name="T6" fmla="*/ 769 w 870"/>
                <a:gd name="T7" fmla="*/ 0 h 551"/>
                <a:gd name="T8" fmla="*/ 551 w 870"/>
                <a:gd name="T9" fmla="*/ 0 h 551"/>
                <a:gd name="T10" fmla="*/ 433 w 870"/>
                <a:gd name="T11" fmla="*/ 0 h 551"/>
                <a:gd name="T12" fmla="*/ 35 w 870"/>
                <a:gd name="T13" fmla="*/ 0 h 551"/>
                <a:gd name="T14" fmla="*/ 0 w 870"/>
                <a:gd name="T15" fmla="*/ 36 h 551"/>
                <a:gd name="T16" fmla="*/ 0 w 870"/>
                <a:gd name="T17" fmla="*/ 516 h 551"/>
                <a:gd name="T18" fmla="*/ 35 w 870"/>
                <a:gd name="T19" fmla="*/ 551 h 551"/>
                <a:gd name="T20" fmla="*/ 769 w 870"/>
                <a:gd name="T21" fmla="*/ 551 h 551"/>
                <a:gd name="T22" fmla="*/ 805 w 870"/>
                <a:gd name="T23" fmla="*/ 516 h 551"/>
                <a:gd name="T24" fmla="*/ 805 w 870"/>
                <a:gd name="T25" fmla="*/ 514 h 551"/>
                <a:gd name="T26" fmla="*/ 855 w 870"/>
                <a:gd name="T27" fmla="*/ 514 h 551"/>
                <a:gd name="T28" fmla="*/ 870 w 870"/>
                <a:gd name="T29" fmla="*/ 499 h 551"/>
                <a:gd name="T30" fmla="*/ 869 w 870"/>
                <a:gd name="T31" fmla="*/ 493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70" h="551">
                  <a:moveTo>
                    <a:pt x="869" y="493"/>
                  </a:moveTo>
                  <a:cubicBezTo>
                    <a:pt x="805" y="170"/>
                    <a:pt x="805" y="170"/>
                    <a:pt x="805" y="170"/>
                  </a:cubicBezTo>
                  <a:cubicBezTo>
                    <a:pt x="805" y="36"/>
                    <a:pt x="805" y="36"/>
                    <a:pt x="805" y="36"/>
                  </a:cubicBezTo>
                  <a:cubicBezTo>
                    <a:pt x="805" y="16"/>
                    <a:pt x="789" y="0"/>
                    <a:pt x="769" y="0"/>
                  </a:cubicBezTo>
                  <a:cubicBezTo>
                    <a:pt x="551" y="0"/>
                    <a:pt x="551" y="0"/>
                    <a:pt x="551" y="0"/>
                  </a:cubicBezTo>
                  <a:cubicBezTo>
                    <a:pt x="433" y="0"/>
                    <a:pt x="433" y="0"/>
                    <a:pt x="433" y="0"/>
                  </a:cubicBezTo>
                  <a:cubicBezTo>
                    <a:pt x="35" y="0"/>
                    <a:pt x="35" y="0"/>
                    <a:pt x="35" y="0"/>
                  </a:cubicBezTo>
                  <a:cubicBezTo>
                    <a:pt x="16" y="0"/>
                    <a:pt x="0" y="16"/>
                    <a:pt x="0" y="36"/>
                  </a:cubicBezTo>
                  <a:cubicBezTo>
                    <a:pt x="0" y="516"/>
                    <a:pt x="0" y="516"/>
                    <a:pt x="0" y="516"/>
                  </a:cubicBezTo>
                  <a:cubicBezTo>
                    <a:pt x="0" y="535"/>
                    <a:pt x="16" y="551"/>
                    <a:pt x="35" y="551"/>
                  </a:cubicBezTo>
                  <a:cubicBezTo>
                    <a:pt x="769" y="551"/>
                    <a:pt x="769" y="551"/>
                    <a:pt x="769" y="551"/>
                  </a:cubicBezTo>
                  <a:cubicBezTo>
                    <a:pt x="789" y="551"/>
                    <a:pt x="805" y="535"/>
                    <a:pt x="805" y="516"/>
                  </a:cubicBezTo>
                  <a:cubicBezTo>
                    <a:pt x="805" y="514"/>
                    <a:pt x="805" y="514"/>
                    <a:pt x="805" y="514"/>
                  </a:cubicBezTo>
                  <a:cubicBezTo>
                    <a:pt x="855" y="514"/>
                    <a:pt x="855" y="514"/>
                    <a:pt x="855" y="514"/>
                  </a:cubicBezTo>
                  <a:cubicBezTo>
                    <a:pt x="863" y="514"/>
                    <a:pt x="870" y="507"/>
                    <a:pt x="870" y="499"/>
                  </a:cubicBezTo>
                  <a:cubicBezTo>
                    <a:pt x="870" y="497"/>
                    <a:pt x="869" y="495"/>
                    <a:pt x="869" y="493"/>
                  </a:cubicBezTo>
                  <a:close/>
                </a:path>
              </a:pathLst>
            </a:custGeom>
            <a:solidFill>
              <a:srgbClr val="008D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Rectangle 50"/>
            <p:cNvSpPr>
              <a:spLocks noChangeArrowheads="1"/>
            </p:cNvSpPr>
            <p:nvPr/>
          </p:nvSpPr>
          <p:spPr bwMode="auto">
            <a:xfrm>
              <a:off x="27743151" y="9455150"/>
              <a:ext cx="2627313" cy="1674813"/>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51"/>
            <p:cNvSpPr>
              <a:spLocks/>
            </p:cNvSpPr>
            <p:nvPr/>
          </p:nvSpPr>
          <p:spPr bwMode="auto">
            <a:xfrm>
              <a:off x="23961726" y="10709275"/>
              <a:ext cx="169863" cy="258763"/>
            </a:xfrm>
            <a:custGeom>
              <a:avLst/>
              <a:gdLst>
                <a:gd name="T0" fmla="*/ 0 w 45"/>
                <a:gd name="T1" fmla="*/ 4 h 69"/>
                <a:gd name="T2" fmla="*/ 16 w 45"/>
                <a:gd name="T3" fmla="*/ 69 h 69"/>
                <a:gd name="T4" fmla="*/ 40 w 45"/>
                <a:gd name="T5" fmla="*/ 29 h 69"/>
                <a:gd name="T6" fmla="*/ 0 w 45"/>
                <a:gd name="T7" fmla="*/ 4 h 69"/>
              </a:gdLst>
              <a:ahLst/>
              <a:cxnLst>
                <a:cxn ang="0">
                  <a:pos x="T0" y="T1"/>
                </a:cxn>
                <a:cxn ang="0">
                  <a:pos x="T2" y="T3"/>
                </a:cxn>
                <a:cxn ang="0">
                  <a:pos x="T4" y="T5"/>
                </a:cxn>
                <a:cxn ang="0">
                  <a:pos x="T6" y="T7"/>
                </a:cxn>
              </a:cxnLst>
              <a:rect l="0" t="0" r="r" b="b"/>
              <a:pathLst>
                <a:path w="45" h="69">
                  <a:moveTo>
                    <a:pt x="0" y="4"/>
                  </a:moveTo>
                  <a:cubicBezTo>
                    <a:pt x="16" y="69"/>
                    <a:pt x="16" y="69"/>
                    <a:pt x="16" y="69"/>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52"/>
            <p:cNvSpPr>
              <a:spLocks/>
            </p:cNvSpPr>
            <p:nvPr/>
          </p:nvSpPr>
          <p:spPr bwMode="auto">
            <a:xfrm>
              <a:off x="23901401" y="10461625"/>
              <a:ext cx="169863" cy="263525"/>
            </a:xfrm>
            <a:custGeom>
              <a:avLst/>
              <a:gdLst>
                <a:gd name="T0" fmla="*/ 0 w 45"/>
                <a:gd name="T1" fmla="*/ 5 h 70"/>
                <a:gd name="T2" fmla="*/ 16 w 45"/>
                <a:gd name="T3" fmla="*/ 70 h 70"/>
                <a:gd name="T4" fmla="*/ 40 w 45"/>
                <a:gd name="T5" fmla="*/ 29 h 70"/>
                <a:gd name="T6" fmla="*/ 0 w 45"/>
                <a:gd name="T7" fmla="*/ 5 h 70"/>
              </a:gdLst>
              <a:ahLst/>
              <a:cxnLst>
                <a:cxn ang="0">
                  <a:pos x="T0" y="T1"/>
                </a:cxn>
                <a:cxn ang="0">
                  <a:pos x="T2" y="T3"/>
                </a:cxn>
                <a:cxn ang="0">
                  <a:pos x="T4" y="T5"/>
                </a:cxn>
                <a:cxn ang="0">
                  <a:pos x="T6" y="T7"/>
                </a:cxn>
              </a:cxnLst>
              <a:rect l="0" t="0" r="r" b="b"/>
              <a:pathLst>
                <a:path w="45" h="70">
                  <a:moveTo>
                    <a:pt x="0" y="5"/>
                  </a:moveTo>
                  <a:cubicBezTo>
                    <a:pt x="16" y="70"/>
                    <a:pt x="16" y="70"/>
                    <a:pt x="16" y="70"/>
                  </a:cubicBezTo>
                  <a:cubicBezTo>
                    <a:pt x="34" y="66"/>
                    <a:pt x="45" y="47"/>
                    <a:pt x="40" y="29"/>
                  </a:cubicBezTo>
                  <a:cubicBezTo>
                    <a:pt x="36" y="11"/>
                    <a:pt x="18" y="0"/>
                    <a:pt x="0" y="5"/>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53"/>
            <p:cNvSpPr>
              <a:spLocks/>
            </p:cNvSpPr>
            <p:nvPr/>
          </p:nvSpPr>
          <p:spPr bwMode="auto">
            <a:xfrm>
              <a:off x="23842663" y="10217150"/>
              <a:ext cx="168275" cy="263525"/>
            </a:xfrm>
            <a:custGeom>
              <a:avLst/>
              <a:gdLst>
                <a:gd name="T0" fmla="*/ 0 w 45"/>
                <a:gd name="T1" fmla="*/ 4 h 70"/>
                <a:gd name="T2" fmla="*/ 16 w 45"/>
                <a:gd name="T3" fmla="*/ 70 h 70"/>
                <a:gd name="T4" fmla="*/ 40 w 45"/>
                <a:gd name="T5" fmla="*/ 29 h 70"/>
                <a:gd name="T6" fmla="*/ 0 w 45"/>
                <a:gd name="T7" fmla="*/ 4 h 70"/>
              </a:gdLst>
              <a:ahLst/>
              <a:cxnLst>
                <a:cxn ang="0">
                  <a:pos x="T0" y="T1"/>
                </a:cxn>
                <a:cxn ang="0">
                  <a:pos x="T2" y="T3"/>
                </a:cxn>
                <a:cxn ang="0">
                  <a:pos x="T4" y="T5"/>
                </a:cxn>
                <a:cxn ang="0">
                  <a:pos x="T6" y="T7"/>
                </a:cxn>
              </a:cxnLst>
              <a:rect l="0" t="0" r="r" b="b"/>
              <a:pathLst>
                <a:path w="45" h="70">
                  <a:moveTo>
                    <a:pt x="0" y="4"/>
                  </a:moveTo>
                  <a:cubicBezTo>
                    <a:pt x="16" y="70"/>
                    <a:pt x="16" y="70"/>
                    <a:pt x="16" y="70"/>
                  </a:cubicBezTo>
                  <a:cubicBezTo>
                    <a:pt x="34" y="65"/>
                    <a:pt x="45" y="47"/>
                    <a:pt x="40" y="29"/>
                  </a:cubicBezTo>
                  <a:cubicBezTo>
                    <a:pt x="36" y="11"/>
                    <a:pt x="18"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54"/>
            <p:cNvSpPr>
              <a:spLocks/>
            </p:cNvSpPr>
            <p:nvPr/>
          </p:nvSpPr>
          <p:spPr bwMode="auto">
            <a:xfrm>
              <a:off x="23777576" y="9974263"/>
              <a:ext cx="173038" cy="258763"/>
            </a:xfrm>
            <a:custGeom>
              <a:avLst/>
              <a:gdLst>
                <a:gd name="T0" fmla="*/ 0 w 46"/>
                <a:gd name="T1" fmla="*/ 4 h 69"/>
                <a:gd name="T2" fmla="*/ 17 w 46"/>
                <a:gd name="T3" fmla="*/ 69 h 69"/>
                <a:gd name="T4" fmla="*/ 41 w 46"/>
                <a:gd name="T5" fmla="*/ 29 h 69"/>
                <a:gd name="T6" fmla="*/ 0 w 46"/>
                <a:gd name="T7" fmla="*/ 4 h 69"/>
              </a:gdLst>
              <a:ahLst/>
              <a:cxnLst>
                <a:cxn ang="0">
                  <a:pos x="T0" y="T1"/>
                </a:cxn>
                <a:cxn ang="0">
                  <a:pos x="T2" y="T3"/>
                </a:cxn>
                <a:cxn ang="0">
                  <a:pos x="T4" y="T5"/>
                </a:cxn>
                <a:cxn ang="0">
                  <a:pos x="T6" y="T7"/>
                </a:cxn>
              </a:cxnLst>
              <a:rect l="0" t="0" r="r" b="b"/>
              <a:pathLst>
                <a:path w="46" h="69">
                  <a:moveTo>
                    <a:pt x="0" y="4"/>
                  </a:moveTo>
                  <a:cubicBezTo>
                    <a:pt x="17" y="69"/>
                    <a:pt x="17" y="69"/>
                    <a:pt x="17" y="69"/>
                  </a:cubicBezTo>
                  <a:cubicBezTo>
                    <a:pt x="35" y="65"/>
                    <a:pt x="46" y="47"/>
                    <a:pt x="41" y="29"/>
                  </a:cubicBezTo>
                  <a:cubicBezTo>
                    <a:pt x="37" y="11"/>
                    <a:pt x="19" y="0"/>
                    <a:pt x="0" y="4"/>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55"/>
            <p:cNvSpPr>
              <a:spLocks/>
            </p:cNvSpPr>
            <p:nvPr/>
          </p:nvSpPr>
          <p:spPr bwMode="auto">
            <a:xfrm>
              <a:off x="22566313" y="9204325"/>
              <a:ext cx="1524000" cy="2297113"/>
            </a:xfrm>
            <a:custGeom>
              <a:avLst/>
              <a:gdLst>
                <a:gd name="T0" fmla="*/ 12 w 406"/>
                <a:gd name="T1" fmla="*/ 64 h 612"/>
                <a:gd name="T2" fmla="*/ 3 w 406"/>
                <a:gd name="T3" fmla="*/ 79 h 612"/>
                <a:gd name="T4" fmla="*/ 131 w 406"/>
                <a:gd name="T5" fmla="*/ 600 h 612"/>
                <a:gd name="T6" fmla="*/ 147 w 406"/>
                <a:gd name="T7" fmla="*/ 609 h 612"/>
                <a:gd name="T8" fmla="*/ 394 w 406"/>
                <a:gd name="T9" fmla="*/ 548 h 612"/>
                <a:gd name="T10" fmla="*/ 403 w 406"/>
                <a:gd name="T11" fmla="*/ 533 h 612"/>
                <a:gd name="T12" fmla="*/ 275 w 406"/>
                <a:gd name="T13" fmla="*/ 12 h 612"/>
                <a:gd name="T14" fmla="*/ 260 w 406"/>
                <a:gd name="T15" fmla="*/ 3 h 612"/>
                <a:gd name="T16" fmla="*/ 33 w 406"/>
                <a:gd name="T17" fmla="*/ 59 h 612"/>
                <a:gd name="T18" fmla="*/ 12 w 406"/>
                <a:gd name="T19" fmla="*/ 64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 h="612">
                  <a:moveTo>
                    <a:pt x="12" y="64"/>
                  </a:moveTo>
                  <a:cubicBezTo>
                    <a:pt x="12" y="64"/>
                    <a:pt x="0" y="67"/>
                    <a:pt x="3" y="79"/>
                  </a:cubicBezTo>
                  <a:cubicBezTo>
                    <a:pt x="131" y="600"/>
                    <a:pt x="131" y="600"/>
                    <a:pt x="131" y="600"/>
                  </a:cubicBezTo>
                  <a:cubicBezTo>
                    <a:pt x="131" y="600"/>
                    <a:pt x="134" y="612"/>
                    <a:pt x="147" y="609"/>
                  </a:cubicBezTo>
                  <a:cubicBezTo>
                    <a:pt x="394" y="548"/>
                    <a:pt x="394" y="548"/>
                    <a:pt x="394" y="548"/>
                  </a:cubicBezTo>
                  <a:cubicBezTo>
                    <a:pt x="394" y="548"/>
                    <a:pt x="406" y="545"/>
                    <a:pt x="403" y="533"/>
                  </a:cubicBezTo>
                  <a:cubicBezTo>
                    <a:pt x="275" y="12"/>
                    <a:pt x="275" y="12"/>
                    <a:pt x="275" y="12"/>
                  </a:cubicBezTo>
                  <a:cubicBezTo>
                    <a:pt x="275" y="12"/>
                    <a:pt x="272" y="0"/>
                    <a:pt x="260" y="3"/>
                  </a:cubicBezTo>
                  <a:cubicBezTo>
                    <a:pt x="33" y="59"/>
                    <a:pt x="33" y="59"/>
                    <a:pt x="33" y="59"/>
                  </a:cubicBezTo>
                  <a:lnTo>
                    <a:pt x="12" y="64"/>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56"/>
            <p:cNvSpPr>
              <a:spLocks/>
            </p:cNvSpPr>
            <p:nvPr/>
          </p:nvSpPr>
          <p:spPr bwMode="auto">
            <a:xfrm>
              <a:off x="22775863" y="9677400"/>
              <a:ext cx="1130300" cy="1457325"/>
            </a:xfrm>
            <a:custGeom>
              <a:avLst/>
              <a:gdLst>
                <a:gd name="T0" fmla="*/ 0 w 712"/>
                <a:gd name="T1" fmla="*/ 127 h 918"/>
                <a:gd name="T2" fmla="*/ 194 w 712"/>
                <a:gd name="T3" fmla="*/ 918 h 918"/>
                <a:gd name="T4" fmla="*/ 712 w 712"/>
                <a:gd name="T5" fmla="*/ 790 h 918"/>
                <a:gd name="T6" fmla="*/ 518 w 712"/>
                <a:gd name="T7" fmla="*/ 0 h 918"/>
                <a:gd name="T8" fmla="*/ 0 w 712"/>
                <a:gd name="T9" fmla="*/ 127 h 918"/>
              </a:gdLst>
              <a:ahLst/>
              <a:cxnLst>
                <a:cxn ang="0">
                  <a:pos x="T0" y="T1"/>
                </a:cxn>
                <a:cxn ang="0">
                  <a:pos x="T2" y="T3"/>
                </a:cxn>
                <a:cxn ang="0">
                  <a:pos x="T4" y="T5"/>
                </a:cxn>
                <a:cxn ang="0">
                  <a:pos x="T6" y="T7"/>
                </a:cxn>
                <a:cxn ang="0">
                  <a:pos x="T8" y="T9"/>
                </a:cxn>
              </a:cxnLst>
              <a:rect l="0" t="0" r="r" b="b"/>
              <a:pathLst>
                <a:path w="712" h="918">
                  <a:moveTo>
                    <a:pt x="0" y="127"/>
                  </a:moveTo>
                  <a:lnTo>
                    <a:pt x="194" y="918"/>
                  </a:lnTo>
                  <a:lnTo>
                    <a:pt x="712" y="790"/>
                  </a:lnTo>
                  <a:lnTo>
                    <a:pt x="518" y="0"/>
                  </a:lnTo>
                  <a:lnTo>
                    <a:pt x="0" y="127"/>
                  </a:ln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57"/>
            <p:cNvSpPr>
              <a:spLocks/>
            </p:cNvSpPr>
            <p:nvPr/>
          </p:nvSpPr>
          <p:spPr bwMode="auto">
            <a:xfrm>
              <a:off x="22442488" y="9955213"/>
              <a:ext cx="1593850" cy="1677988"/>
            </a:xfrm>
            <a:custGeom>
              <a:avLst/>
              <a:gdLst>
                <a:gd name="T0" fmla="*/ 180 w 425"/>
                <a:gd name="T1" fmla="*/ 409 h 447"/>
                <a:gd name="T2" fmla="*/ 164 w 425"/>
                <a:gd name="T3" fmla="*/ 400 h 447"/>
                <a:gd name="T4" fmla="*/ 80 w 425"/>
                <a:gd name="T5" fmla="*/ 57 h 447"/>
                <a:gd name="T6" fmla="*/ 0 w 425"/>
                <a:gd name="T7" fmla="*/ 9 h 447"/>
                <a:gd name="T8" fmla="*/ 90 w 425"/>
                <a:gd name="T9" fmla="*/ 375 h 447"/>
                <a:gd name="T10" fmla="*/ 90 w 425"/>
                <a:gd name="T11" fmla="*/ 375 h 447"/>
                <a:gd name="T12" fmla="*/ 90 w 425"/>
                <a:gd name="T13" fmla="*/ 375 h 447"/>
                <a:gd name="T14" fmla="*/ 90 w 425"/>
                <a:gd name="T15" fmla="*/ 375 h 447"/>
                <a:gd name="T16" fmla="*/ 90 w 425"/>
                <a:gd name="T17" fmla="*/ 375 h 447"/>
                <a:gd name="T18" fmla="*/ 150 w 425"/>
                <a:gd name="T19" fmla="*/ 447 h 447"/>
                <a:gd name="T20" fmla="*/ 420 w 425"/>
                <a:gd name="T21" fmla="*/ 381 h 447"/>
                <a:gd name="T22" fmla="*/ 425 w 425"/>
                <a:gd name="T23" fmla="*/ 349 h 447"/>
                <a:gd name="T24" fmla="*/ 180 w 425"/>
                <a:gd name="T25" fmla="*/ 409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5" h="447">
                  <a:moveTo>
                    <a:pt x="180" y="409"/>
                  </a:moveTo>
                  <a:cubicBezTo>
                    <a:pt x="167" y="412"/>
                    <a:pt x="164" y="400"/>
                    <a:pt x="164" y="400"/>
                  </a:cubicBezTo>
                  <a:cubicBezTo>
                    <a:pt x="80" y="57"/>
                    <a:pt x="80" y="57"/>
                    <a:pt x="80" y="57"/>
                  </a:cubicBezTo>
                  <a:cubicBezTo>
                    <a:pt x="71" y="22"/>
                    <a:pt x="35" y="0"/>
                    <a:pt x="0" y="9"/>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90" y="375"/>
                    <a:pt x="90" y="375"/>
                    <a:pt x="90" y="375"/>
                  </a:cubicBezTo>
                  <a:cubicBezTo>
                    <a:pt x="150" y="447"/>
                    <a:pt x="150" y="447"/>
                    <a:pt x="150" y="447"/>
                  </a:cubicBezTo>
                  <a:cubicBezTo>
                    <a:pt x="420" y="381"/>
                    <a:pt x="420" y="381"/>
                    <a:pt x="420" y="381"/>
                  </a:cubicBezTo>
                  <a:cubicBezTo>
                    <a:pt x="425" y="349"/>
                    <a:pt x="425" y="349"/>
                    <a:pt x="425" y="349"/>
                  </a:cubicBezTo>
                  <a:lnTo>
                    <a:pt x="180" y="409"/>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58"/>
            <p:cNvSpPr>
              <a:spLocks/>
            </p:cNvSpPr>
            <p:nvPr/>
          </p:nvSpPr>
          <p:spPr bwMode="auto">
            <a:xfrm>
              <a:off x="22948901" y="11374438"/>
              <a:ext cx="1141413" cy="420688"/>
            </a:xfrm>
            <a:custGeom>
              <a:avLst/>
              <a:gdLst>
                <a:gd name="T0" fmla="*/ 0 w 719"/>
                <a:gd name="T1" fmla="*/ 170 h 265"/>
                <a:gd name="T2" fmla="*/ 24 w 719"/>
                <a:gd name="T3" fmla="*/ 265 h 265"/>
                <a:gd name="T4" fmla="*/ 719 w 719"/>
                <a:gd name="T5" fmla="*/ 92 h 265"/>
                <a:gd name="T6" fmla="*/ 695 w 719"/>
                <a:gd name="T7" fmla="*/ 0 h 265"/>
                <a:gd name="T8" fmla="*/ 0 w 719"/>
                <a:gd name="T9" fmla="*/ 170 h 265"/>
              </a:gdLst>
              <a:ahLst/>
              <a:cxnLst>
                <a:cxn ang="0">
                  <a:pos x="T0" y="T1"/>
                </a:cxn>
                <a:cxn ang="0">
                  <a:pos x="T2" y="T3"/>
                </a:cxn>
                <a:cxn ang="0">
                  <a:pos x="T4" y="T5"/>
                </a:cxn>
                <a:cxn ang="0">
                  <a:pos x="T6" y="T7"/>
                </a:cxn>
                <a:cxn ang="0">
                  <a:pos x="T8" y="T9"/>
                </a:cxn>
              </a:cxnLst>
              <a:rect l="0" t="0" r="r" b="b"/>
              <a:pathLst>
                <a:path w="719" h="265">
                  <a:moveTo>
                    <a:pt x="0" y="170"/>
                  </a:moveTo>
                  <a:lnTo>
                    <a:pt x="24" y="265"/>
                  </a:lnTo>
                  <a:lnTo>
                    <a:pt x="719" y="92"/>
                  </a:lnTo>
                  <a:lnTo>
                    <a:pt x="695" y="0"/>
                  </a:lnTo>
                  <a:lnTo>
                    <a:pt x="0" y="1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59"/>
            <p:cNvSpPr>
              <a:spLocks/>
            </p:cNvSpPr>
            <p:nvPr/>
          </p:nvSpPr>
          <p:spPr bwMode="auto">
            <a:xfrm>
              <a:off x="18102263" y="12111038"/>
              <a:ext cx="168275" cy="261938"/>
            </a:xfrm>
            <a:custGeom>
              <a:avLst/>
              <a:gdLst>
                <a:gd name="T0" fmla="*/ 16 w 45"/>
                <a:gd name="T1" fmla="*/ 0 h 70"/>
                <a:gd name="T2" fmla="*/ 0 w 45"/>
                <a:gd name="T3" fmla="*/ 66 h 70"/>
                <a:gd name="T4" fmla="*/ 41 w 45"/>
                <a:gd name="T5" fmla="*/ 41 h 70"/>
                <a:gd name="T6" fmla="*/ 16 w 45"/>
                <a:gd name="T7" fmla="*/ 0 h 70"/>
              </a:gdLst>
              <a:ahLst/>
              <a:cxnLst>
                <a:cxn ang="0">
                  <a:pos x="T0" y="T1"/>
                </a:cxn>
                <a:cxn ang="0">
                  <a:pos x="T2" y="T3"/>
                </a:cxn>
                <a:cxn ang="0">
                  <a:pos x="T4" y="T5"/>
                </a:cxn>
                <a:cxn ang="0">
                  <a:pos x="T6" y="T7"/>
                </a:cxn>
              </a:cxnLst>
              <a:rect l="0" t="0" r="r" b="b"/>
              <a:pathLst>
                <a:path w="45" h="70">
                  <a:moveTo>
                    <a:pt x="16" y="0"/>
                  </a:moveTo>
                  <a:cubicBezTo>
                    <a:pt x="0" y="66"/>
                    <a:pt x="0" y="66"/>
                    <a:pt x="0" y="66"/>
                  </a:cubicBezTo>
                  <a:cubicBezTo>
                    <a:pt x="18" y="70"/>
                    <a:pt x="37" y="59"/>
                    <a:pt x="41" y="41"/>
                  </a:cubicBezTo>
                  <a:cubicBezTo>
                    <a:pt x="45" y="23"/>
                    <a:pt x="34" y="4"/>
                    <a:pt x="16"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60"/>
            <p:cNvSpPr>
              <a:spLocks/>
            </p:cNvSpPr>
            <p:nvPr/>
          </p:nvSpPr>
          <p:spPr bwMode="auto">
            <a:xfrm>
              <a:off x="18161001" y="11866563"/>
              <a:ext cx="165100" cy="258763"/>
            </a:xfrm>
            <a:custGeom>
              <a:avLst/>
              <a:gdLst>
                <a:gd name="T0" fmla="*/ 15 w 44"/>
                <a:gd name="T1" fmla="*/ 0 h 69"/>
                <a:gd name="T2" fmla="*/ 0 w 44"/>
                <a:gd name="T3" fmla="*/ 65 h 69"/>
                <a:gd name="T4" fmla="*/ 40 w 44"/>
                <a:gd name="T5" fmla="*/ 40 h 69"/>
                <a:gd name="T6" fmla="*/ 15 w 44"/>
                <a:gd name="T7" fmla="*/ 0 h 69"/>
              </a:gdLst>
              <a:ahLst/>
              <a:cxnLst>
                <a:cxn ang="0">
                  <a:pos x="T0" y="T1"/>
                </a:cxn>
                <a:cxn ang="0">
                  <a:pos x="T2" y="T3"/>
                </a:cxn>
                <a:cxn ang="0">
                  <a:pos x="T4" y="T5"/>
                </a:cxn>
                <a:cxn ang="0">
                  <a:pos x="T6" y="T7"/>
                </a:cxn>
              </a:cxnLst>
              <a:rect l="0" t="0" r="r" b="b"/>
              <a:pathLst>
                <a:path w="44" h="69">
                  <a:moveTo>
                    <a:pt x="15" y="0"/>
                  </a:moveTo>
                  <a:cubicBezTo>
                    <a:pt x="0" y="65"/>
                    <a:pt x="0" y="65"/>
                    <a:pt x="0" y="65"/>
                  </a:cubicBezTo>
                  <a:cubicBezTo>
                    <a:pt x="18" y="69"/>
                    <a:pt x="36" y="58"/>
                    <a:pt x="40" y="40"/>
                  </a:cubicBezTo>
                  <a:cubicBezTo>
                    <a:pt x="44"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61"/>
            <p:cNvSpPr>
              <a:spLocks/>
            </p:cNvSpPr>
            <p:nvPr/>
          </p:nvSpPr>
          <p:spPr bwMode="auto">
            <a:xfrm>
              <a:off x="18218151" y="11618913"/>
              <a:ext cx="168275" cy="261938"/>
            </a:xfrm>
            <a:custGeom>
              <a:avLst/>
              <a:gdLst>
                <a:gd name="T0" fmla="*/ 15 w 45"/>
                <a:gd name="T1" fmla="*/ 0 h 70"/>
                <a:gd name="T2" fmla="*/ 0 w 45"/>
                <a:gd name="T3" fmla="*/ 66 h 70"/>
                <a:gd name="T4" fmla="*/ 40 w 45"/>
                <a:gd name="T5" fmla="*/ 41 h 70"/>
                <a:gd name="T6" fmla="*/ 15 w 45"/>
                <a:gd name="T7" fmla="*/ 0 h 70"/>
              </a:gdLst>
              <a:ahLst/>
              <a:cxnLst>
                <a:cxn ang="0">
                  <a:pos x="T0" y="T1"/>
                </a:cxn>
                <a:cxn ang="0">
                  <a:pos x="T2" y="T3"/>
                </a:cxn>
                <a:cxn ang="0">
                  <a:pos x="T4" y="T5"/>
                </a:cxn>
                <a:cxn ang="0">
                  <a:pos x="T6" y="T7"/>
                </a:cxn>
              </a:cxnLst>
              <a:rect l="0" t="0" r="r" b="b"/>
              <a:pathLst>
                <a:path w="45" h="70">
                  <a:moveTo>
                    <a:pt x="15" y="0"/>
                  </a:moveTo>
                  <a:cubicBezTo>
                    <a:pt x="0" y="66"/>
                    <a:pt x="0" y="66"/>
                    <a:pt x="0" y="66"/>
                  </a:cubicBezTo>
                  <a:cubicBezTo>
                    <a:pt x="18" y="70"/>
                    <a:pt x="36" y="59"/>
                    <a:pt x="40" y="41"/>
                  </a:cubicBezTo>
                  <a:cubicBezTo>
                    <a:pt x="45" y="22"/>
                    <a:pt x="33"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62"/>
            <p:cNvSpPr>
              <a:spLocks/>
            </p:cNvSpPr>
            <p:nvPr/>
          </p:nvSpPr>
          <p:spPr bwMode="auto">
            <a:xfrm>
              <a:off x="18273713" y="11374438"/>
              <a:ext cx="169863" cy="258763"/>
            </a:xfrm>
            <a:custGeom>
              <a:avLst/>
              <a:gdLst>
                <a:gd name="T0" fmla="*/ 15 w 45"/>
                <a:gd name="T1" fmla="*/ 0 h 69"/>
                <a:gd name="T2" fmla="*/ 0 w 45"/>
                <a:gd name="T3" fmla="*/ 65 h 69"/>
                <a:gd name="T4" fmla="*/ 41 w 45"/>
                <a:gd name="T5" fmla="*/ 40 h 69"/>
                <a:gd name="T6" fmla="*/ 15 w 45"/>
                <a:gd name="T7" fmla="*/ 0 h 69"/>
              </a:gdLst>
              <a:ahLst/>
              <a:cxnLst>
                <a:cxn ang="0">
                  <a:pos x="T0" y="T1"/>
                </a:cxn>
                <a:cxn ang="0">
                  <a:pos x="T2" y="T3"/>
                </a:cxn>
                <a:cxn ang="0">
                  <a:pos x="T4" y="T5"/>
                </a:cxn>
                <a:cxn ang="0">
                  <a:pos x="T6" y="T7"/>
                </a:cxn>
              </a:cxnLst>
              <a:rect l="0" t="0" r="r" b="b"/>
              <a:pathLst>
                <a:path w="45" h="69">
                  <a:moveTo>
                    <a:pt x="15" y="0"/>
                  </a:moveTo>
                  <a:cubicBezTo>
                    <a:pt x="0" y="65"/>
                    <a:pt x="0" y="65"/>
                    <a:pt x="0" y="65"/>
                  </a:cubicBezTo>
                  <a:cubicBezTo>
                    <a:pt x="18" y="69"/>
                    <a:pt x="36" y="58"/>
                    <a:pt x="41" y="40"/>
                  </a:cubicBezTo>
                  <a:cubicBezTo>
                    <a:pt x="45" y="22"/>
                    <a:pt x="34" y="4"/>
                    <a:pt x="15" y="0"/>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63"/>
            <p:cNvSpPr>
              <a:spLocks/>
            </p:cNvSpPr>
            <p:nvPr/>
          </p:nvSpPr>
          <p:spPr bwMode="auto">
            <a:xfrm>
              <a:off x="17013238" y="10345738"/>
              <a:ext cx="1501775" cy="2293938"/>
            </a:xfrm>
            <a:custGeom>
              <a:avLst/>
              <a:gdLst>
                <a:gd name="T0" fmla="*/ 140 w 400"/>
                <a:gd name="T1" fmla="*/ 3 h 611"/>
                <a:gd name="T2" fmla="*/ 125 w 400"/>
                <a:gd name="T3" fmla="*/ 12 h 611"/>
                <a:gd name="T4" fmla="*/ 3 w 400"/>
                <a:gd name="T5" fmla="*/ 535 h 611"/>
                <a:gd name="T6" fmla="*/ 12 w 400"/>
                <a:gd name="T7" fmla="*/ 550 h 611"/>
                <a:gd name="T8" fmla="*/ 260 w 400"/>
                <a:gd name="T9" fmla="*/ 608 h 611"/>
                <a:gd name="T10" fmla="*/ 276 w 400"/>
                <a:gd name="T11" fmla="*/ 598 h 611"/>
                <a:gd name="T12" fmla="*/ 397 w 400"/>
                <a:gd name="T13" fmla="*/ 76 h 611"/>
                <a:gd name="T14" fmla="*/ 388 w 400"/>
                <a:gd name="T15" fmla="*/ 61 h 611"/>
                <a:gd name="T16" fmla="*/ 161 w 400"/>
                <a:gd name="T17" fmla="*/ 8 h 611"/>
                <a:gd name="T18" fmla="*/ 140 w 400"/>
                <a:gd name="T19" fmla="*/ 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611">
                  <a:moveTo>
                    <a:pt x="140" y="3"/>
                  </a:moveTo>
                  <a:cubicBezTo>
                    <a:pt x="140" y="3"/>
                    <a:pt x="128" y="0"/>
                    <a:pt x="125" y="12"/>
                  </a:cubicBezTo>
                  <a:cubicBezTo>
                    <a:pt x="3" y="535"/>
                    <a:pt x="3" y="535"/>
                    <a:pt x="3" y="535"/>
                  </a:cubicBezTo>
                  <a:cubicBezTo>
                    <a:pt x="3" y="535"/>
                    <a:pt x="0" y="547"/>
                    <a:pt x="12" y="550"/>
                  </a:cubicBezTo>
                  <a:cubicBezTo>
                    <a:pt x="260" y="608"/>
                    <a:pt x="260" y="608"/>
                    <a:pt x="260" y="608"/>
                  </a:cubicBezTo>
                  <a:cubicBezTo>
                    <a:pt x="260" y="608"/>
                    <a:pt x="273" y="611"/>
                    <a:pt x="276" y="598"/>
                  </a:cubicBezTo>
                  <a:cubicBezTo>
                    <a:pt x="397" y="76"/>
                    <a:pt x="397" y="76"/>
                    <a:pt x="397" y="76"/>
                  </a:cubicBezTo>
                  <a:cubicBezTo>
                    <a:pt x="397" y="76"/>
                    <a:pt x="400" y="64"/>
                    <a:pt x="388" y="61"/>
                  </a:cubicBezTo>
                  <a:cubicBezTo>
                    <a:pt x="161" y="8"/>
                    <a:pt x="161" y="8"/>
                    <a:pt x="161" y="8"/>
                  </a:cubicBezTo>
                  <a:lnTo>
                    <a:pt x="140" y="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64"/>
            <p:cNvSpPr>
              <a:spLocks/>
            </p:cNvSpPr>
            <p:nvPr/>
          </p:nvSpPr>
          <p:spPr bwMode="auto">
            <a:xfrm>
              <a:off x="17194213" y="10821988"/>
              <a:ext cx="1117600" cy="1449388"/>
            </a:xfrm>
            <a:custGeom>
              <a:avLst/>
              <a:gdLst>
                <a:gd name="T0" fmla="*/ 184 w 704"/>
                <a:gd name="T1" fmla="*/ 0 h 913"/>
                <a:gd name="T2" fmla="*/ 0 w 704"/>
                <a:gd name="T3" fmla="*/ 793 h 913"/>
                <a:gd name="T4" fmla="*/ 517 w 704"/>
                <a:gd name="T5" fmla="*/ 913 h 913"/>
                <a:gd name="T6" fmla="*/ 704 w 704"/>
                <a:gd name="T7" fmla="*/ 121 h 913"/>
                <a:gd name="T8" fmla="*/ 184 w 704"/>
                <a:gd name="T9" fmla="*/ 0 h 913"/>
              </a:gdLst>
              <a:ahLst/>
              <a:cxnLst>
                <a:cxn ang="0">
                  <a:pos x="T0" y="T1"/>
                </a:cxn>
                <a:cxn ang="0">
                  <a:pos x="T2" y="T3"/>
                </a:cxn>
                <a:cxn ang="0">
                  <a:pos x="T4" y="T5"/>
                </a:cxn>
                <a:cxn ang="0">
                  <a:pos x="T6" y="T7"/>
                </a:cxn>
                <a:cxn ang="0">
                  <a:pos x="T8" y="T9"/>
                </a:cxn>
              </a:cxnLst>
              <a:rect l="0" t="0" r="r" b="b"/>
              <a:pathLst>
                <a:path w="704" h="913">
                  <a:moveTo>
                    <a:pt x="184" y="0"/>
                  </a:moveTo>
                  <a:lnTo>
                    <a:pt x="0" y="793"/>
                  </a:lnTo>
                  <a:lnTo>
                    <a:pt x="517" y="913"/>
                  </a:lnTo>
                  <a:lnTo>
                    <a:pt x="704" y="121"/>
                  </a:lnTo>
                  <a:lnTo>
                    <a:pt x="184" y="0"/>
                  </a:lnTo>
                  <a:close/>
                </a:path>
              </a:pathLst>
            </a:custGeom>
            <a:solidFill>
              <a:srgbClr val="BAD8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65"/>
            <p:cNvSpPr>
              <a:spLocks/>
            </p:cNvSpPr>
            <p:nvPr/>
          </p:nvSpPr>
          <p:spPr bwMode="auto">
            <a:xfrm>
              <a:off x="16817976" y="10766425"/>
              <a:ext cx="1163638" cy="1960563"/>
            </a:xfrm>
            <a:custGeom>
              <a:avLst/>
              <a:gdLst>
                <a:gd name="T0" fmla="*/ 64 w 310"/>
                <a:gd name="T1" fmla="*/ 438 h 522"/>
                <a:gd name="T2" fmla="*/ 55 w 310"/>
                <a:gd name="T3" fmla="*/ 423 h 522"/>
                <a:gd name="T4" fmla="*/ 135 w 310"/>
                <a:gd name="T5" fmla="*/ 79 h 522"/>
                <a:gd name="T6" fmla="*/ 86 w 310"/>
                <a:gd name="T7" fmla="*/ 0 h 522"/>
                <a:gd name="T8" fmla="*/ 0 w 310"/>
                <a:gd name="T9" fmla="*/ 367 h 522"/>
                <a:gd name="T10" fmla="*/ 0 w 310"/>
                <a:gd name="T11" fmla="*/ 367 h 522"/>
                <a:gd name="T12" fmla="*/ 0 w 310"/>
                <a:gd name="T13" fmla="*/ 367 h 522"/>
                <a:gd name="T14" fmla="*/ 0 w 310"/>
                <a:gd name="T15" fmla="*/ 367 h 522"/>
                <a:gd name="T16" fmla="*/ 0 w 310"/>
                <a:gd name="T17" fmla="*/ 367 h 522"/>
                <a:gd name="T18" fmla="*/ 20 w 310"/>
                <a:gd name="T19" fmla="*/ 458 h 522"/>
                <a:gd name="T20" fmla="*/ 292 w 310"/>
                <a:gd name="T21" fmla="*/ 522 h 522"/>
                <a:gd name="T22" fmla="*/ 310 w 310"/>
                <a:gd name="T23" fmla="*/ 495 h 522"/>
                <a:gd name="T24" fmla="*/ 64 w 310"/>
                <a:gd name="T25" fmla="*/ 438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0" h="522">
                  <a:moveTo>
                    <a:pt x="64" y="438"/>
                  </a:moveTo>
                  <a:cubicBezTo>
                    <a:pt x="52" y="435"/>
                    <a:pt x="55" y="423"/>
                    <a:pt x="55" y="423"/>
                  </a:cubicBezTo>
                  <a:cubicBezTo>
                    <a:pt x="135" y="79"/>
                    <a:pt x="135" y="79"/>
                    <a:pt x="135" y="79"/>
                  </a:cubicBezTo>
                  <a:cubicBezTo>
                    <a:pt x="143" y="44"/>
                    <a:pt x="121" y="8"/>
                    <a:pt x="86" y="0"/>
                  </a:cubicBezTo>
                  <a:cubicBezTo>
                    <a:pt x="0" y="367"/>
                    <a:pt x="0" y="367"/>
                    <a:pt x="0" y="367"/>
                  </a:cubicBezTo>
                  <a:cubicBezTo>
                    <a:pt x="0" y="367"/>
                    <a:pt x="0" y="367"/>
                    <a:pt x="0" y="367"/>
                  </a:cubicBezTo>
                  <a:cubicBezTo>
                    <a:pt x="0" y="367"/>
                    <a:pt x="0" y="367"/>
                    <a:pt x="0" y="367"/>
                  </a:cubicBezTo>
                  <a:cubicBezTo>
                    <a:pt x="0" y="367"/>
                    <a:pt x="0" y="367"/>
                    <a:pt x="0" y="367"/>
                  </a:cubicBezTo>
                  <a:cubicBezTo>
                    <a:pt x="0" y="367"/>
                    <a:pt x="0" y="367"/>
                    <a:pt x="0" y="367"/>
                  </a:cubicBezTo>
                  <a:cubicBezTo>
                    <a:pt x="20" y="458"/>
                    <a:pt x="20" y="458"/>
                    <a:pt x="20" y="458"/>
                  </a:cubicBezTo>
                  <a:cubicBezTo>
                    <a:pt x="292" y="522"/>
                    <a:pt x="292" y="522"/>
                    <a:pt x="292" y="522"/>
                  </a:cubicBezTo>
                  <a:cubicBezTo>
                    <a:pt x="310" y="495"/>
                    <a:pt x="310" y="495"/>
                    <a:pt x="310" y="495"/>
                  </a:cubicBezTo>
                  <a:lnTo>
                    <a:pt x="64" y="438"/>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66"/>
            <p:cNvSpPr>
              <a:spLocks/>
            </p:cNvSpPr>
            <p:nvPr/>
          </p:nvSpPr>
          <p:spPr bwMode="auto">
            <a:xfrm>
              <a:off x="16806863" y="12474575"/>
              <a:ext cx="1141413" cy="406400"/>
            </a:xfrm>
            <a:custGeom>
              <a:avLst/>
              <a:gdLst>
                <a:gd name="T0" fmla="*/ 21 w 719"/>
                <a:gd name="T1" fmla="*/ 0 h 256"/>
                <a:gd name="T2" fmla="*/ 0 w 719"/>
                <a:gd name="T3" fmla="*/ 92 h 256"/>
                <a:gd name="T4" fmla="*/ 697 w 719"/>
                <a:gd name="T5" fmla="*/ 256 h 256"/>
                <a:gd name="T6" fmla="*/ 719 w 719"/>
                <a:gd name="T7" fmla="*/ 161 h 256"/>
                <a:gd name="T8" fmla="*/ 21 w 719"/>
                <a:gd name="T9" fmla="*/ 0 h 256"/>
              </a:gdLst>
              <a:ahLst/>
              <a:cxnLst>
                <a:cxn ang="0">
                  <a:pos x="T0" y="T1"/>
                </a:cxn>
                <a:cxn ang="0">
                  <a:pos x="T2" y="T3"/>
                </a:cxn>
                <a:cxn ang="0">
                  <a:pos x="T4" y="T5"/>
                </a:cxn>
                <a:cxn ang="0">
                  <a:pos x="T6" y="T7"/>
                </a:cxn>
                <a:cxn ang="0">
                  <a:pos x="T8" y="T9"/>
                </a:cxn>
              </a:cxnLst>
              <a:rect l="0" t="0" r="r" b="b"/>
              <a:pathLst>
                <a:path w="719" h="256">
                  <a:moveTo>
                    <a:pt x="21" y="0"/>
                  </a:moveTo>
                  <a:lnTo>
                    <a:pt x="0" y="92"/>
                  </a:lnTo>
                  <a:lnTo>
                    <a:pt x="697" y="256"/>
                  </a:lnTo>
                  <a:lnTo>
                    <a:pt x="719" y="161"/>
                  </a:lnTo>
                  <a:lnTo>
                    <a:pt x="2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67"/>
            <p:cNvSpPr>
              <a:spLocks/>
            </p:cNvSpPr>
            <p:nvPr/>
          </p:nvSpPr>
          <p:spPr bwMode="auto">
            <a:xfrm>
              <a:off x="31427738" y="12388850"/>
              <a:ext cx="142875" cy="258763"/>
            </a:xfrm>
            <a:custGeom>
              <a:avLst/>
              <a:gdLst>
                <a:gd name="T0" fmla="*/ 0 w 38"/>
                <a:gd name="T1" fmla="*/ 2 h 69"/>
                <a:gd name="T2" fmla="*/ 6 w 38"/>
                <a:gd name="T3" fmla="*/ 69 h 69"/>
                <a:gd name="T4" fmla="*/ 36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6"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68"/>
            <p:cNvSpPr>
              <a:spLocks/>
            </p:cNvSpPr>
            <p:nvPr/>
          </p:nvSpPr>
          <p:spPr bwMode="auto">
            <a:xfrm>
              <a:off x="31402338" y="12136438"/>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69"/>
            <p:cNvSpPr>
              <a:spLocks/>
            </p:cNvSpPr>
            <p:nvPr/>
          </p:nvSpPr>
          <p:spPr bwMode="auto">
            <a:xfrm>
              <a:off x="31380113" y="11885613"/>
              <a:ext cx="141288" cy="258763"/>
            </a:xfrm>
            <a:custGeom>
              <a:avLst/>
              <a:gdLst>
                <a:gd name="T0" fmla="*/ 0 w 38"/>
                <a:gd name="T1" fmla="*/ 2 h 69"/>
                <a:gd name="T2" fmla="*/ 6 w 38"/>
                <a:gd name="T3" fmla="*/ 69 h 69"/>
                <a:gd name="T4" fmla="*/ 37 w 38"/>
                <a:gd name="T5" fmla="*/ 32 h 69"/>
                <a:gd name="T6" fmla="*/ 0 w 38"/>
                <a:gd name="T7" fmla="*/ 2 h 69"/>
              </a:gdLst>
              <a:ahLst/>
              <a:cxnLst>
                <a:cxn ang="0">
                  <a:pos x="T0" y="T1"/>
                </a:cxn>
                <a:cxn ang="0">
                  <a:pos x="T2" y="T3"/>
                </a:cxn>
                <a:cxn ang="0">
                  <a:pos x="T4" y="T5"/>
                </a:cxn>
                <a:cxn ang="0">
                  <a:pos x="T6" y="T7"/>
                </a:cxn>
              </a:cxnLst>
              <a:rect l="0" t="0" r="r" b="b"/>
              <a:pathLst>
                <a:path w="38" h="69">
                  <a:moveTo>
                    <a:pt x="0" y="2"/>
                  </a:moveTo>
                  <a:cubicBezTo>
                    <a:pt x="6" y="69"/>
                    <a:pt x="6" y="69"/>
                    <a:pt x="6" y="69"/>
                  </a:cubicBezTo>
                  <a:cubicBezTo>
                    <a:pt x="25" y="67"/>
                    <a:pt x="38" y="50"/>
                    <a:pt x="37" y="32"/>
                  </a:cubicBezTo>
                  <a:cubicBezTo>
                    <a:pt x="35" y="13"/>
                    <a:pt x="18"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70"/>
            <p:cNvSpPr>
              <a:spLocks/>
            </p:cNvSpPr>
            <p:nvPr/>
          </p:nvSpPr>
          <p:spPr bwMode="auto">
            <a:xfrm>
              <a:off x="31353126" y="11633200"/>
              <a:ext cx="146050" cy="258763"/>
            </a:xfrm>
            <a:custGeom>
              <a:avLst/>
              <a:gdLst>
                <a:gd name="T0" fmla="*/ 0 w 39"/>
                <a:gd name="T1" fmla="*/ 2 h 69"/>
                <a:gd name="T2" fmla="*/ 7 w 39"/>
                <a:gd name="T3" fmla="*/ 69 h 69"/>
                <a:gd name="T4" fmla="*/ 37 w 39"/>
                <a:gd name="T5" fmla="*/ 32 h 69"/>
                <a:gd name="T6" fmla="*/ 0 w 39"/>
                <a:gd name="T7" fmla="*/ 2 h 69"/>
              </a:gdLst>
              <a:ahLst/>
              <a:cxnLst>
                <a:cxn ang="0">
                  <a:pos x="T0" y="T1"/>
                </a:cxn>
                <a:cxn ang="0">
                  <a:pos x="T2" y="T3"/>
                </a:cxn>
                <a:cxn ang="0">
                  <a:pos x="T4" y="T5"/>
                </a:cxn>
                <a:cxn ang="0">
                  <a:pos x="T6" y="T7"/>
                </a:cxn>
              </a:cxnLst>
              <a:rect l="0" t="0" r="r" b="b"/>
              <a:pathLst>
                <a:path w="39" h="69">
                  <a:moveTo>
                    <a:pt x="0" y="2"/>
                  </a:moveTo>
                  <a:cubicBezTo>
                    <a:pt x="7" y="69"/>
                    <a:pt x="7" y="69"/>
                    <a:pt x="7" y="69"/>
                  </a:cubicBezTo>
                  <a:cubicBezTo>
                    <a:pt x="25" y="67"/>
                    <a:pt x="39" y="50"/>
                    <a:pt x="37" y="32"/>
                  </a:cubicBezTo>
                  <a:cubicBezTo>
                    <a:pt x="35" y="13"/>
                    <a:pt x="19" y="0"/>
                    <a:pt x="0" y="2"/>
                  </a:cubicBezTo>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71"/>
            <p:cNvSpPr>
              <a:spLocks/>
            </p:cNvSpPr>
            <p:nvPr/>
          </p:nvSpPr>
          <p:spPr bwMode="auto">
            <a:xfrm>
              <a:off x="30230763" y="10833100"/>
              <a:ext cx="1246188" cy="2201863"/>
            </a:xfrm>
            <a:custGeom>
              <a:avLst/>
              <a:gdLst>
                <a:gd name="T0" fmla="*/ 13 w 332"/>
                <a:gd name="T1" fmla="*/ 26 h 586"/>
                <a:gd name="T2" fmla="*/ 1 w 332"/>
                <a:gd name="T3" fmla="*/ 39 h 586"/>
                <a:gd name="T4" fmla="*/ 52 w 332"/>
                <a:gd name="T5" fmla="*/ 573 h 586"/>
                <a:gd name="T6" fmla="*/ 66 w 332"/>
                <a:gd name="T7" fmla="*/ 585 h 586"/>
                <a:gd name="T8" fmla="*/ 320 w 332"/>
                <a:gd name="T9" fmla="*/ 560 h 586"/>
                <a:gd name="T10" fmla="*/ 331 w 332"/>
                <a:gd name="T11" fmla="*/ 546 h 586"/>
                <a:gd name="T12" fmla="*/ 280 w 332"/>
                <a:gd name="T13" fmla="*/ 13 h 586"/>
                <a:gd name="T14" fmla="*/ 266 w 332"/>
                <a:gd name="T15" fmla="*/ 1 h 586"/>
                <a:gd name="T16" fmla="*/ 34 w 332"/>
                <a:gd name="T17" fmla="*/ 24 h 586"/>
                <a:gd name="T18" fmla="*/ 13 w 332"/>
                <a:gd name="T19" fmla="*/ 26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2" h="586">
                  <a:moveTo>
                    <a:pt x="13" y="26"/>
                  </a:moveTo>
                  <a:cubicBezTo>
                    <a:pt x="13" y="26"/>
                    <a:pt x="0" y="27"/>
                    <a:pt x="1" y="39"/>
                  </a:cubicBezTo>
                  <a:cubicBezTo>
                    <a:pt x="52" y="573"/>
                    <a:pt x="52" y="573"/>
                    <a:pt x="52" y="573"/>
                  </a:cubicBezTo>
                  <a:cubicBezTo>
                    <a:pt x="52" y="573"/>
                    <a:pt x="54" y="586"/>
                    <a:pt x="66" y="585"/>
                  </a:cubicBezTo>
                  <a:cubicBezTo>
                    <a:pt x="320" y="560"/>
                    <a:pt x="320" y="560"/>
                    <a:pt x="320" y="560"/>
                  </a:cubicBezTo>
                  <a:cubicBezTo>
                    <a:pt x="320" y="560"/>
                    <a:pt x="332" y="559"/>
                    <a:pt x="331" y="546"/>
                  </a:cubicBezTo>
                  <a:cubicBezTo>
                    <a:pt x="280" y="13"/>
                    <a:pt x="280" y="13"/>
                    <a:pt x="280" y="13"/>
                  </a:cubicBezTo>
                  <a:cubicBezTo>
                    <a:pt x="280" y="13"/>
                    <a:pt x="279" y="0"/>
                    <a:pt x="266" y="1"/>
                  </a:cubicBezTo>
                  <a:cubicBezTo>
                    <a:pt x="34" y="24"/>
                    <a:pt x="34" y="24"/>
                    <a:pt x="34" y="24"/>
                  </a:cubicBezTo>
                  <a:lnTo>
                    <a:pt x="13" y="26"/>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72"/>
            <p:cNvSpPr>
              <a:spLocks/>
            </p:cNvSpPr>
            <p:nvPr/>
          </p:nvSpPr>
          <p:spPr bwMode="auto">
            <a:xfrm>
              <a:off x="30378401" y="11306175"/>
              <a:ext cx="963613" cy="1366838"/>
            </a:xfrm>
            <a:custGeom>
              <a:avLst/>
              <a:gdLst>
                <a:gd name="T0" fmla="*/ 0 w 607"/>
                <a:gd name="T1" fmla="*/ 50 h 861"/>
                <a:gd name="T2" fmla="*/ 78 w 607"/>
                <a:gd name="T3" fmla="*/ 861 h 861"/>
                <a:gd name="T4" fmla="*/ 607 w 607"/>
                <a:gd name="T5" fmla="*/ 809 h 861"/>
                <a:gd name="T6" fmla="*/ 529 w 607"/>
                <a:gd name="T7" fmla="*/ 0 h 861"/>
                <a:gd name="T8" fmla="*/ 0 w 607"/>
                <a:gd name="T9" fmla="*/ 50 h 861"/>
              </a:gdLst>
              <a:ahLst/>
              <a:cxnLst>
                <a:cxn ang="0">
                  <a:pos x="T0" y="T1"/>
                </a:cxn>
                <a:cxn ang="0">
                  <a:pos x="T2" y="T3"/>
                </a:cxn>
                <a:cxn ang="0">
                  <a:pos x="T4" y="T5"/>
                </a:cxn>
                <a:cxn ang="0">
                  <a:pos x="T6" y="T7"/>
                </a:cxn>
                <a:cxn ang="0">
                  <a:pos x="T8" y="T9"/>
                </a:cxn>
              </a:cxnLst>
              <a:rect l="0" t="0" r="r" b="b"/>
              <a:pathLst>
                <a:path w="607" h="861">
                  <a:moveTo>
                    <a:pt x="0" y="50"/>
                  </a:moveTo>
                  <a:lnTo>
                    <a:pt x="78" y="861"/>
                  </a:lnTo>
                  <a:lnTo>
                    <a:pt x="607" y="809"/>
                  </a:lnTo>
                  <a:lnTo>
                    <a:pt x="529" y="0"/>
                  </a:lnTo>
                  <a:lnTo>
                    <a:pt x="0" y="50"/>
                  </a:lnTo>
                  <a:close/>
                </a:path>
              </a:pathLst>
            </a:custGeom>
            <a:solidFill>
              <a:srgbClr val="00D8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73"/>
            <p:cNvSpPr>
              <a:spLocks/>
            </p:cNvSpPr>
            <p:nvPr/>
          </p:nvSpPr>
          <p:spPr bwMode="auto">
            <a:xfrm>
              <a:off x="30032326" y="11430000"/>
              <a:ext cx="1389063" cy="1724025"/>
            </a:xfrm>
            <a:custGeom>
              <a:avLst/>
              <a:gdLst>
                <a:gd name="T0" fmla="*/ 119 w 370"/>
                <a:gd name="T1" fmla="*/ 426 h 459"/>
                <a:gd name="T2" fmla="*/ 105 w 370"/>
                <a:gd name="T3" fmla="*/ 414 h 459"/>
                <a:gd name="T4" fmla="*/ 72 w 370"/>
                <a:gd name="T5" fmla="*/ 63 h 459"/>
                <a:gd name="T6" fmla="*/ 0 w 370"/>
                <a:gd name="T7" fmla="*/ 4 h 459"/>
                <a:gd name="T8" fmla="*/ 36 w 370"/>
                <a:gd name="T9" fmla="*/ 379 h 459"/>
                <a:gd name="T10" fmla="*/ 36 w 370"/>
                <a:gd name="T11" fmla="*/ 379 h 459"/>
                <a:gd name="T12" fmla="*/ 36 w 370"/>
                <a:gd name="T13" fmla="*/ 379 h 459"/>
                <a:gd name="T14" fmla="*/ 36 w 370"/>
                <a:gd name="T15" fmla="*/ 379 h 459"/>
                <a:gd name="T16" fmla="*/ 36 w 370"/>
                <a:gd name="T17" fmla="*/ 379 h 459"/>
                <a:gd name="T18" fmla="*/ 84 w 370"/>
                <a:gd name="T19" fmla="*/ 459 h 459"/>
                <a:gd name="T20" fmla="*/ 362 w 370"/>
                <a:gd name="T21" fmla="*/ 432 h 459"/>
                <a:gd name="T22" fmla="*/ 370 w 370"/>
                <a:gd name="T23" fmla="*/ 402 h 459"/>
                <a:gd name="T24" fmla="*/ 119 w 370"/>
                <a:gd name="T25" fmla="*/ 426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0" h="459">
                  <a:moveTo>
                    <a:pt x="119" y="426"/>
                  </a:moveTo>
                  <a:cubicBezTo>
                    <a:pt x="107" y="427"/>
                    <a:pt x="105" y="414"/>
                    <a:pt x="105" y="414"/>
                  </a:cubicBezTo>
                  <a:cubicBezTo>
                    <a:pt x="72" y="63"/>
                    <a:pt x="72" y="63"/>
                    <a:pt x="72" y="63"/>
                  </a:cubicBezTo>
                  <a:cubicBezTo>
                    <a:pt x="68" y="27"/>
                    <a:pt x="36" y="0"/>
                    <a:pt x="0" y="4"/>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36" y="379"/>
                    <a:pt x="36" y="379"/>
                    <a:pt x="36" y="379"/>
                  </a:cubicBezTo>
                  <a:cubicBezTo>
                    <a:pt x="84" y="459"/>
                    <a:pt x="84" y="459"/>
                    <a:pt x="84" y="459"/>
                  </a:cubicBezTo>
                  <a:cubicBezTo>
                    <a:pt x="362" y="432"/>
                    <a:pt x="362" y="432"/>
                    <a:pt x="362" y="432"/>
                  </a:cubicBezTo>
                  <a:cubicBezTo>
                    <a:pt x="370" y="402"/>
                    <a:pt x="370" y="402"/>
                    <a:pt x="370" y="402"/>
                  </a:cubicBezTo>
                  <a:lnTo>
                    <a:pt x="119" y="426"/>
                  </a:lnTo>
                  <a:close/>
                </a:path>
              </a:pathLst>
            </a:custGeom>
            <a:solidFill>
              <a:srgbClr val="FFB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74"/>
            <p:cNvSpPr>
              <a:spLocks/>
            </p:cNvSpPr>
            <p:nvPr/>
          </p:nvSpPr>
          <p:spPr bwMode="auto">
            <a:xfrm>
              <a:off x="30291088" y="13049250"/>
              <a:ext cx="1147763" cy="263525"/>
            </a:xfrm>
            <a:custGeom>
              <a:avLst/>
              <a:gdLst>
                <a:gd name="T0" fmla="*/ 0 w 723"/>
                <a:gd name="T1" fmla="*/ 69 h 166"/>
                <a:gd name="T2" fmla="*/ 10 w 723"/>
                <a:gd name="T3" fmla="*/ 166 h 166"/>
                <a:gd name="T4" fmla="*/ 723 w 723"/>
                <a:gd name="T5" fmla="*/ 97 h 166"/>
                <a:gd name="T6" fmla="*/ 714 w 723"/>
                <a:gd name="T7" fmla="*/ 0 h 166"/>
                <a:gd name="T8" fmla="*/ 0 w 723"/>
                <a:gd name="T9" fmla="*/ 69 h 166"/>
              </a:gdLst>
              <a:ahLst/>
              <a:cxnLst>
                <a:cxn ang="0">
                  <a:pos x="T0" y="T1"/>
                </a:cxn>
                <a:cxn ang="0">
                  <a:pos x="T2" y="T3"/>
                </a:cxn>
                <a:cxn ang="0">
                  <a:pos x="T4" y="T5"/>
                </a:cxn>
                <a:cxn ang="0">
                  <a:pos x="T6" y="T7"/>
                </a:cxn>
                <a:cxn ang="0">
                  <a:pos x="T8" y="T9"/>
                </a:cxn>
              </a:cxnLst>
              <a:rect l="0" t="0" r="r" b="b"/>
              <a:pathLst>
                <a:path w="723" h="166">
                  <a:moveTo>
                    <a:pt x="0" y="69"/>
                  </a:moveTo>
                  <a:lnTo>
                    <a:pt x="10" y="166"/>
                  </a:lnTo>
                  <a:lnTo>
                    <a:pt x="723" y="97"/>
                  </a:lnTo>
                  <a:lnTo>
                    <a:pt x="714" y="0"/>
                  </a:lnTo>
                  <a:lnTo>
                    <a:pt x="0" y="6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75"/>
            <p:cNvSpPr>
              <a:spLocks/>
            </p:cNvSpPr>
            <p:nvPr/>
          </p:nvSpPr>
          <p:spPr bwMode="auto">
            <a:xfrm>
              <a:off x="25488901" y="11283950"/>
              <a:ext cx="1128713" cy="3429000"/>
            </a:xfrm>
            <a:custGeom>
              <a:avLst/>
              <a:gdLst>
                <a:gd name="T0" fmla="*/ 43 w 711"/>
                <a:gd name="T1" fmla="*/ 0 h 2160"/>
                <a:gd name="T2" fmla="*/ 0 w 711"/>
                <a:gd name="T3" fmla="*/ 2160 h 2160"/>
                <a:gd name="T4" fmla="*/ 669 w 711"/>
                <a:gd name="T5" fmla="*/ 2160 h 2160"/>
                <a:gd name="T6" fmla="*/ 711 w 711"/>
                <a:gd name="T7" fmla="*/ 0 h 2160"/>
                <a:gd name="T8" fmla="*/ 43 w 711"/>
                <a:gd name="T9" fmla="*/ 0 h 2160"/>
              </a:gdLst>
              <a:ahLst/>
              <a:cxnLst>
                <a:cxn ang="0">
                  <a:pos x="T0" y="T1"/>
                </a:cxn>
                <a:cxn ang="0">
                  <a:pos x="T2" y="T3"/>
                </a:cxn>
                <a:cxn ang="0">
                  <a:pos x="T4" y="T5"/>
                </a:cxn>
                <a:cxn ang="0">
                  <a:pos x="T6" y="T7"/>
                </a:cxn>
                <a:cxn ang="0">
                  <a:pos x="T8" y="T9"/>
                </a:cxn>
              </a:cxnLst>
              <a:rect l="0" t="0" r="r" b="b"/>
              <a:pathLst>
                <a:path w="711" h="2160">
                  <a:moveTo>
                    <a:pt x="43" y="0"/>
                  </a:moveTo>
                  <a:lnTo>
                    <a:pt x="0" y="2160"/>
                  </a:lnTo>
                  <a:lnTo>
                    <a:pt x="669" y="2160"/>
                  </a:lnTo>
                  <a:lnTo>
                    <a:pt x="711" y="0"/>
                  </a:lnTo>
                  <a:lnTo>
                    <a:pt x="43"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76"/>
            <p:cNvSpPr>
              <a:spLocks/>
            </p:cNvSpPr>
            <p:nvPr/>
          </p:nvSpPr>
          <p:spPr bwMode="auto">
            <a:xfrm>
              <a:off x="18713451" y="11885613"/>
              <a:ext cx="971550" cy="2827338"/>
            </a:xfrm>
            <a:custGeom>
              <a:avLst/>
              <a:gdLst>
                <a:gd name="T0" fmla="*/ 125 w 612"/>
                <a:gd name="T1" fmla="*/ 0 h 1781"/>
                <a:gd name="T2" fmla="*/ 0 w 612"/>
                <a:gd name="T3" fmla="*/ 1781 h 1781"/>
                <a:gd name="T4" fmla="*/ 487 w 612"/>
                <a:gd name="T5" fmla="*/ 1781 h 1781"/>
                <a:gd name="T6" fmla="*/ 612 w 612"/>
                <a:gd name="T7" fmla="*/ 0 h 1781"/>
                <a:gd name="T8" fmla="*/ 125 w 612"/>
                <a:gd name="T9" fmla="*/ 0 h 1781"/>
              </a:gdLst>
              <a:ahLst/>
              <a:cxnLst>
                <a:cxn ang="0">
                  <a:pos x="T0" y="T1"/>
                </a:cxn>
                <a:cxn ang="0">
                  <a:pos x="T2" y="T3"/>
                </a:cxn>
                <a:cxn ang="0">
                  <a:pos x="T4" y="T5"/>
                </a:cxn>
                <a:cxn ang="0">
                  <a:pos x="T6" y="T7"/>
                </a:cxn>
                <a:cxn ang="0">
                  <a:pos x="T8" y="T9"/>
                </a:cxn>
              </a:cxnLst>
              <a:rect l="0" t="0" r="r" b="b"/>
              <a:pathLst>
                <a:path w="612" h="1781">
                  <a:moveTo>
                    <a:pt x="125" y="0"/>
                  </a:moveTo>
                  <a:lnTo>
                    <a:pt x="0" y="1781"/>
                  </a:lnTo>
                  <a:lnTo>
                    <a:pt x="487" y="1781"/>
                  </a:lnTo>
                  <a:lnTo>
                    <a:pt x="612" y="0"/>
                  </a:lnTo>
                  <a:lnTo>
                    <a:pt x="125"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77"/>
            <p:cNvSpPr>
              <a:spLocks/>
            </p:cNvSpPr>
            <p:nvPr/>
          </p:nvSpPr>
          <p:spPr bwMode="auto">
            <a:xfrm>
              <a:off x="20918488" y="11885613"/>
              <a:ext cx="973138" cy="2827338"/>
            </a:xfrm>
            <a:custGeom>
              <a:avLst/>
              <a:gdLst>
                <a:gd name="T0" fmla="*/ 0 w 613"/>
                <a:gd name="T1" fmla="*/ 0 h 1781"/>
                <a:gd name="T2" fmla="*/ 123 w 613"/>
                <a:gd name="T3" fmla="*/ 1781 h 1781"/>
                <a:gd name="T4" fmla="*/ 613 w 613"/>
                <a:gd name="T5" fmla="*/ 1781 h 1781"/>
                <a:gd name="T6" fmla="*/ 487 w 613"/>
                <a:gd name="T7" fmla="*/ 0 h 1781"/>
                <a:gd name="T8" fmla="*/ 0 w 613"/>
                <a:gd name="T9" fmla="*/ 0 h 1781"/>
              </a:gdLst>
              <a:ahLst/>
              <a:cxnLst>
                <a:cxn ang="0">
                  <a:pos x="T0" y="T1"/>
                </a:cxn>
                <a:cxn ang="0">
                  <a:pos x="T2" y="T3"/>
                </a:cxn>
                <a:cxn ang="0">
                  <a:pos x="T4" y="T5"/>
                </a:cxn>
                <a:cxn ang="0">
                  <a:pos x="T6" y="T7"/>
                </a:cxn>
                <a:cxn ang="0">
                  <a:pos x="T8" y="T9"/>
                </a:cxn>
              </a:cxnLst>
              <a:rect l="0" t="0" r="r" b="b"/>
              <a:pathLst>
                <a:path w="613" h="1781">
                  <a:moveTo>
                    <a:pt x="0" y="0"/>
                  </a:moveTo>
                  <a:lnTo>
                    <a:pt x="123" y="1781"/>
                  </a:lnTo>
                  <a:lnTo>
                    <a:pt x="613" y="1781"/>
                  </a:lnTo>
                  <a:lnTo>
                    <a:pt x="487" y="0"/>
                  </a:lnTo>
                  <a:lnTo>
                    <a:pt x="0" y="0"/>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78"/>
            <p:cNvSpPr>
              <a:spLocks/>
            </p:cNvSpPr>
            <p:nvPr/>
          </p:nvSpPr>
          <p:spPr bwMode="auto">
            <a:xfrm>
              <a:off x="28055888" y="12295188"/>
              <a:ext cx="1114425" cy="2417763"/>
            </a:xfrm>
            <a:custGeom>
              <a:avLst/>
              <a:gdLst>
                <a:gd name="T0" fmla="*/ 52 w 702"/>
                <a:gd name="T1" fmla="*/ 0 h 1523"/>
                <a:gd name="T2" fmla="*/ 0 w 702"/>
                <a:gd name="T3" fmla="*/ 1523 h 1523"/>
                <a:gd name="T4" fmla="*/ 650 w 702"/>
                <a:gd name="T5" fmla="*/ 1523 h 1523"/>
                <a:gd name="T6" fmla="*/ 702 w 702"/>
                <a:gd name="T7" fmla="*/ 0 h 1523"/>
                <a:gd name="T8" fmla="*/ 52 w 702"/>
                <a:gd name="T9" fmla="*/ 0 h 1523"/>
              </a:gdLst>
              <a:ahLst/>
              <a:cxnLst>
                <a:cxn ang="0">
                  <a:pos x="T0" y="T1"/>
                </a:cxn>
                <a:cxn ang="0">
                  <a:pos x="T2" y="T3"/>
                </a:cxn>
                <a:cxn ang="0">
                  <a:pos x="T4" y="T5"/>
                </a:cxn>
                <a:cxn ang="0">
                  <a:pos x="T6" y="T7"/>
                </a:cxn>
                <a:cxn ang="0">
                  <a:pos x="T8" y="T9"/>
                </a:cxn>
              </a:cxnLst>
              <a:rect l="0" t="0" r="r" b="b"/>
              <a:pathLst>
                <a:path w="702" h="1523">
                  <a:moveTo>
                    <a:pt x="52" y="0"/>
                  </a:moveTo>
                  <a:lnTo>
                    <a:pt x="0" y="1523"/>
                  </a:lnTo>
                  <a:lnTo>
                    <a:pt x="650" y="1523"/>
                  </a:lnTo>
                  <a:lnTo>
                    <a:pt x="702" y="0"/>
                  </a:lnTo>
                  <a:lnTo>
                    <a:pt x="52"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79"/>
            <p:cNvSpPr>
              <a:spLocks/>
            </p:cNvSpPr>
            <p:nvPr/>
          </p:nvSpPr>
          <p:spPr bwMode="auto">
            <a:xfrm>
              <a:off x="22934613" y="11509375"/>
              <a:ext cx="2111375" cy="3203575"/>
            </a:xfrm>
            <a:custGeom>
              <a:avLst/>
              <a:gdLst>
                <a:gd name="T0" fmla="*/ 0 w 1330"/>
                <a:gd name="T1" fmla="*/ 187 h 2018"/>
                <a:gd name="T2" fmla="*/ 531 w 1330"/>
                <a:gd name="T3" fmla="*/ 2018 h 2018"/>
                <a:gd name="T4" fmla="*/ 1330 w 1330"/>
                <a:gd name="T5" fmla="*/ 2018 h 2018"/>
                <a:gd name="T6" fmla="*/ 758 w 1330"/>
                <a:gd name="T7" fmla="*/ 0 h 2018"/>
                <a:gd name="T8" fmla="*/ 0 w 1330"/>
                <a:gd name="T9" fmla="*/ 187 h 2018"/>
              </a:gdLst>
              <a:ahLst/>
              <a:cxnLst>
                <a:cxn ang="0">
                  <a:pos x="T0" y="T1"/>
                </a:cxn>
                <a:cxn ang="0">
                  <a:pos x="T2" y="T3"/>
                </a:cxn>
                <a:cxn ang="0">
                  <a:pos x="T4" y="T5"/>
                </a:cxn>
                <a:cxn ang="0">
                  <a:pos x="T6" y="T7"/>
                </a:cxn>
                <a:cxn ang="0">
                  <a:pos x="T8" y="T9"/>
                </a:cxn>
              </a:cxnLst>
              <a:rect l="0" t="0" r="r" b="b"/>
              <a:pathLst>
                <a:path w="1330" h="2018">
                  <a:moveTo>
                    <a:pt x="0" y="187"/>
                  </a:moveTo>
                  <a:lnTo>
                    <a:pt x="531" y="2018"/>
                  </a:lnTo>
                  <a:lnTo>
                    <a:pt x="1330" y="2018"/>
                  </a:lnTo>
                  <a:lnTo>
                    <a:pt x="758" y="0"/>
                  </a:lnTo>
                  <a:lnTo>
                    <a:pt x="0" y="187"/>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80"/>
            <p:cNvSpPr>
              <a:spLocks/>
            </p:cNvSpPr>
            <p:nvPr/>
          </p:nvSpPr>
          <p:spPr bwMode="auto">
            <a:xfrm>
              <a:off x="16357601" y="12609513"/>
              <a:ext cx="1604963" cy="2103438"/>
            </a:xfrm>
            <a:custGeom>
              <a:avLst/>
              <a:gdLst>
                <a:gd name="T0" fmla="*/ 250 w 1011"/>
                <a:gd name="T1" fmla="*/ 0 h 1325"/>
                <a:gd name="T2" fmla="*/ 0 w 1011"/>
                <a:gd name="T3" fmla="*/ 1325 h 1325"/>
                <a:gd name="T4" fmla="*/ 784 w 1011"/>
                <a:gd name="T5" fmla="*/ 1325 h 1325"/>
                <a:gd name="T6" fmla="*/ 1011 w 1011"/>
                <a:gd name="T7" fmla="*/ 178 h 1325"/>
                <a:gd name="T8" fmla="*/ 250 w 1011"/>
                <a:gd name="T9" fmla="*/ 0 h 1325"/>
              </a:gdLst>
              <a:ahLst/>
              <a:cxnLst>
                <a:cxn ang="0">
                  <a:pos x="T0" y="T1"/>
                </a:cxn>
                <a:cxn ang="0">
                  <a:pos x="T2" y="T3"/>
                </a:cxn>
                <a:cxn ang="0">
                  <a:pos x="T4" y="T5"/>
                </a:cxn>
                <a:cxn ang="0">
                  <a:pos x="T6" y="T7"/>
                </a:cxn>
                <a:cxn ang="0">
                  <a:pos x="T8" y="T9"/>
                </a:cxn>
              </a:cxnLst>
              <a:rect l="0" t="0" r="r" b="b"/>
              <a:pathLst>
                <a:path w="1011" h="1325">
                  <a:moveTo>
                    <a:pt x="250" y="0"/>
                  </a:moveTo>
                  <a:lnTo>
                    <a:pt x="0" y="1325"/>
                  </a:lnTo>
                  <a:lnTo>
                    <a:pt x="784" y="1325"/>
                  </a:lnTo>
                  <a:lnTo>
                    <a:pt x="1011" y="178"/>
                  </a:lnTo>
                  <a:lnTo>
                    <a:pt x="250"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81"/>
            <p:cNvSpPr>
              <a:spLocks/>
            </p:cNvSpPr>
            <p:nvPr/>
          </p:nvSpPr>
          <p:spPr bwMode="auto">
            <a:xfrm>
              <a:off x="30254576" y="13195300"/>
              <a:ext cx="1431925" cy="1517650"/>
            </a:xfrm>
            <a:custGeom>
              <a:avLst/>
              <a:gdLst>
                <a:gd name="T0" fmla="*/ 777 w 902"/>
                <a:gd name="T1" fmla="*/ 0 h 956"/>
                <a:gd name="T2" fmla="*/ 0 w 902"/>
                <a:gd name="T3" fmla="*/ 76 h 956"/>
                <a:gd name="T4" fmla="*/ 120 w 902"/>
                <a:gd name="T5" fmla="*/ 956 h 956"/>
                <a:gd name="T6" fmla="*/ 902 w 902"/>
                <a:gd name="T7" fmla="*/ 956 h 956"/>
                <a:gd name="T8" fmla="*/ 777 w 902"/>
                <a:gd name="T9" fmla="*/ 0 h 956"/>
              </a:gdLst>
              <a:ahLst/>
              <a:cxnLst>
                <a:cxn ang="0">
                  <a:pos x="T0" y="T1"/>
                </a:cxn>
                <a:cxn ang="0">
                  <a:pos x="T2" y="T3"/>
                </a:cxn>
                <a:cxn ang="0">
                  <a:pos x="T4" y="T5"/>
                </a:cxn>
                <a:cxn ang="0">
                  <a:pos x="T6" y="T7"/>
                </a:cxn>
                <a:cxn ang="0">
                  <a:pos x="T8" y="T9"/>
                </a:cxn>
              </a:cxnLst>
              <a:rect l="0" t="0" r="r" b="b"/>
              <a:pathLst>
                <a:path w="902" h="956">
                  <a:moveTo>
                    <a:pt x="777" y="0"/>
                  </a:moveTo>
                  <a:lnTo>
                    <a:pt x="0" y="76"/>
                  </a:lnTo>
                  <a:lnTo>
                    <a:pt x="120" y="956"/>
                  </a:lnTo>
                  <a:lnTo>
                    <a:pt x="902" y="956"/>
                  </a:lnTo>
                  <a:lnTo>
                    <a:pt x="777"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20" name="Picture 19"/>
          <p:cNvPicPr>
            <a:picLocks noChangeAspect="1"/>
          </p:cNvPicPr>
          <p:nvPr/>
        </p:nvPicPr>
        <p:blipFill>
          <a:blip r:embed="rId9"/>
          <a:stretch>
            <a:fillRect/>
          </a:stretch>
        </p:blipFill>
        <p:spPr>
          <a:xfrm>
            <a:off x="6761290" y="4686668"/>
            <a:ext cx="2276347" cy="1662577"/>
          </a:xfrm>
          <a:prstGeom prst="rect">
            <a:avLst/>
          </a:prstGeom>
        </p:spPr>
      </p:pic>
      <p:sp>
        <p:nvSpPr>
          <p:cNvPr id="153" name="TextBox 152"/>
          <p:cNvSpPr txBox="1"/>
          <p:nvPr/>
        </p:nvSpPr>
        <p:spPr>
          <a:xfrm>
            <a:off x="6761290" y="4226657"/>
            <a:ext cx="2276347" cy="488605"/>
          </a:xfrm>
          <a:prstGeom prst="rect">
            <a:avLst/>
          </a:prstGeom>
        </p:spPr>
        <p:txBody>
          <a:bodyPr vert="horz" wrap="square" lIns="93260" tIns="93260" rIns="93260" bIns="93260" rtlCol="0" anchor="ctr">
            <a:noAutofit/>
          </a:bodyPr>
          <a:lstStyle/>
          <a:p>
            <a:pPr marL="238007" indent="-238007" algn="ctr" defTabSz="932597"/>
            <a:r>
              <a:rPr lang="en-US" sz="1600" dirty="0">
                <a:solidFill>
                  <a:schemeClr val="tx2"/>
                </a:solidFill>
                <a:latin typeface="+mj-lt"/>
                <a:ea typeface="Segoe UI" pitchFamily="34" charset="0"/>
                <a:cs typeface="Segoe UI" pitchFamily="34" charset="0"/>
              </a:rPr>
              <a:t>Telemetry Collection</a:t>
            </a:r>
          </a:p>
        </p:txBody>
      </p:sp>
      <p:sp>
        <p:nvSpPr>
          <p:cNvPr id="154" name="TextBox 153"/>
          <p:cNvSpPr txBox="1"/>
          <p:nvPr/>
        </p:nvSpPr>
        <p:spPr>
          <a:xfrm>
            <a:off x="10022341" y="4408066"/>
            <a:ext cx="2414134" cy="721842"/>
          </a:xfrm>
          <a:prstGeom prst="rect">
            <a:avLst/>
          </a:prstGeom>
        </p:spPr>
        <p:txBody>
          <a:bodyPr vert="horz" wrap="square" lIns="93260" tIns="93260" rIns="93260" bIns="93260" rtlCol="0" anchor="ctr">
            <a:no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2"/>
                </a:solidFill>
                <a:effectLst/>
                <a:uLnTx/>
                <a:uFillTx/>
                <a:latin typeface="+mj-lt"/>
                <a:ea typeface="Segoe UI" pitchFamily="34" charset="0"/>
                <a:cs typeface="Segoe UI" pitchFamily="34" charset="0"/>
              </a:rPr>
              <a:t>Users and customers install and use app</a:t>
            </a:r>
          </a:p>
        </p:txBody>
      </p:sp>
      <p:grpSp>
        <p:nvGrpSpPr>
          <p:cNvPr id="155" name="Group 154"/>
          <p:cNvGrpSpPr/>
          <p:nvPr/>
        </p:nvGrpSpPr>
        <p:grpSpPr>
          <a:xfrm>
            <a:off x="10279514" y="5199091"/>
            <a:ext cx="1408286" cy="463276"/>
            <a:chOff x="2758049" y="1367486"/>
            <a:chExt cx="1829400" cy="601807"/>
          </a:xfrm>
        </p:grpSpPr>
        <p:pic>
          <p:nvPicPr>
            <p:cNvPr id="156" name="Picture 155"/>
            <p:cNvPicPr>
              <a:picLocks noChangeAspect="1"/>
            </p:cNvPicPr>
            <p:nvPr/>
          </p:nvPicPr>
          <p:blipFill rotWithShape="1">
            <a:blip r:embed="rId10">
              <a:lum bright="70000" contrast="-70000"/>
            </a:blip>
            <a:srcRect r="44359" b="54837"/>
            <a:stretch/>
          </p:blipFill>
          <p:spPr>
            <a:xfrm>
              <a:off x="3182379" y="1367486"/>
              <a:ext cx="716612" cy="601807"/>
            </a:xfrm>
            <a:prstGeom prst="rect">
              <a:avLst/>
            </a:prstGeom>
          </p:spPr>
        </p:pic>
        <p:sp>
          <p:nvSpPr>
            <p:cNvPr id="157" name="Freeform 94"/>
            <p:cNvSpPr>
              <a:spLocks noChangeAspect="1" noEditPoints="1"/>
            </p:cNvSpPr>
            <p:nvPr/>
          </p:nvSpPr>
          <p:spPr bwMode="black">
            <a:xfrm>
              <a:off x="2758049" y="1454947"/>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58" name="Picture 157"/>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3953111" y="1424846"/>
              <a:ext cx="634338" cy="405753"/>
            </a:xfrm>
            <a:prstGeom prst="rect">
              <a:avLst/>
            </a:prstGeom>
          </p:spPr>
        </p:pic>
      </p:grpSp>
      <p:sp>
        <p:nvSpPr>
          <p:cNvPr id="159" name="Rectangle 16"/>
          <p:cNvSpPr>
            <a:spLocks noChangeArrowheads="1"/>
          </p:cNvSpPr>
          <p:nvPr/>
        </p:nvSpPr>
        <p:spPr bwMode="auto">
          <a:xfrm>
            <a:off x="1267789"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0" name="Oval 17"/>
          <p:cNvSpPr>
            <a:spLocks noChangeArrowheads="1"/>
          </p:cNvSpPr>
          <p:nvPr/>
        </p:nvSpPr>
        <p:spPr bwMode="auto">
          <a:xfrm>
            <a:off x="1582114"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1" name="Rectangle 18"/>
          <p:cNvSpPr>
            <a:spLocks noChangeArrowheads="1"/>
          </p:cNvSpPr>
          <p:nvPr/>
        </p:nvSpPr>
        <p:spPr bwMode="auto">
          <a:xfrm>
            <a:off x="1290014" y="5355432"/>
            <a:ext cx="596900" cy="382587"/>
          </a:xfrm>
          <a:prstGeom prst="rect">
            <a:avLst/>
          </a:prstGeom>
          <a:solidFill>
            <a:srgbClr val="45226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19"/>
          <p:cNvSpPr>
            <a:spLocks/>
          </p:cNvSpPr>
          <p:nvPr/>
        </p:nvSpPr>
        <p:spPr bwMode="auto">
          <a:xfrm>
            <a:off x="1169364" y="5763419"/>
            <a:ext cx="825500" cy="33337"/>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3" name="Rectangle 12"/>
          <p:cNvSpPr>
            <a:spLocks noChangeArrowheads="1"/>
          </p:cNvSpPr>
          <p:nvPr/>
        </p:nvSpPr>
        <p:spPr bwMode="auto">
          <a:xfrm>
            <a:off x="2104402"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4" name="Oval 13"/>
          <p:cNvSpPr>
            <a:spLocks noChangeArrowheads="1"/>
          </p:cNvSpPr>
          <p:nvPr/>
        </p:nvSpPr>
        <p:spPr bwMode="auto">
          <a:xfrm>
            <a:off x="2418727"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Rectangle 14"/>
          <p:cNvSpPr>
            <a:spLocks noChangeArrowheads="1"/>
          </p:cNvSpPr>
          <p:nvPr/>
        </p:nvSpPr>
        <p:spPr bwMode="auto">
          <a:xfrm>
            <a:off x="2126627" y="5355432"/>
            <a:ext cx="595313" cy="382587"/>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Freeform 15"/>
          <p:cNvSpPr>
            <a:spLocks/>
          </p:cNvSpPr>
          <p:nvPr/>
        </p:nvSpPr>
        <p:spPr bwMode="auto">
          <a:xfrm>
            <a:off x="2004389" y="5763419"/>
            <a:ext cx="825500" cy="33337"/>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67" name="Picture 166"/>
          <p:cNvPicPr>
            <a:picLocks noChangeAspect="1"/>
          </p:cNvPicPr>
          <p:nvPr/>
        </p:nvPicPr>
        <p:blipFill rotWithShape="1">
          <a:blip r:embed="rId13"/>
          <a:srcRect l="3410" t="11340" r="78999" b="34299"/>
          <a:stretch/>
        </p:blipFill>
        <p:spPr>
          <a:xfrm>
            <a:off x="1458694" y="5422446"/>
            <a:ext cx="259541" cy="248559"/>
          </a:xfrm>
          <a:prstGeom prst="rect">
            <a:avLst/>
          </a:prstGeom>
        </p:spPr>
      </p:pic>
      <p:pic>
        <p:nvPicPr>
          <p:cNvPr id="168" name="Picture 167"/>
          <p:cNvPicPr>
            <a:picLocks noChangeAspect="1"/>
          </p:cNvPicPr>
          <p:nvPr/>
        </p:nvPicPr>
        <p:blipFill rotWithShape="1">
          <a:blip r:embed="rId14"/>
          <a:srcRect l="17462" t="19887" r="15557" b="19717"/>
          <a:stretch/>
        </p:blipFill>
        <p:spPr>
          <a:xfrm>
            <a:off x="2265588" y="5403632"/>
            <a:ext cx="317390" cy="286187"/>
          </a:xfrm>
          <a:prstGeom prst="rect">
            <a:avLst/>
          </a:prstGeom>
        </p:spPr>
      </p:pic>
    </p:spTree>
    <p:extLst>
      <p:ext uri="{BB962C8B-B14F-4D97-AF65-F5344CB8AC3E}">
        <p14:creationId xmlns:p14="http://schemas.microsoft.com/office/powerpoint/2010/main" val="401041829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6218237"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Freeform 5"/>
          <p:cNvSpPr>
            <a:spLocks/>
          </p:cNvSpPr>
          <p:nvPr/>
        </p:nvSpPr>
        <p:spPr bwMode="auto">
          <a:xfrm>
            <a:off x="6161314" y="2875723"/>
            <a:ext cx="6275161" cy="1702357"/>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6" name="Rectangle 6"/>
          <p:cNvSpPr>
            <a:spLocks noChangeArrowheads="1"/>
          </p:cNvSpPr>
          <p:nvPr/>
        </p:nvSpPr>
        <p:spPr bwMode="auto">
          <a:xfrm>
            <a:off x="6162917" y="4569448"/>
            <a:ext cx="6273558" cy="2417140"/>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dirty="0"/>
              <a:t>Challenge:</a:t>
            </a:r>
            <a:br>
              <a:rPr lang="de-DE" dirty="0"/>
            </a:br>
            <a:r>
              <a:rPr lang="de-DE" dirty="0"/>
              <a:t>Build and deploy faster</a:t>
            </a:r>
          </a:p>
        </p:txBody>
      </p:sp>
      <p:sp>
        <p:nvSpPr>
          <p:cNvPr id="5" name="Text Placeholder 4"/>
          <p:cNvSpPr>
            <a:spLocks noGrp="1"/>
          </p:cNvSpPr>
          <p:nvPr>
            <p:ph type="body" sz="quarter" idx="11"/>
          </p:nvPr>
        </p:nvSpPr>
        <p:spPr>
          <a:xfrm>
            <a:off x="274642" y="1816894"/>
            <a:ext cx="5486399" cy="4173450"/>
          </a:xfrm>
        </p:spPr>
        <p:txBody>
          <a:bodyPr/>
          <a:lstStyle/>
          <a:p>
            <a:pPr lvl="0" defTabSz="914400">
              <a:spcBef>
                <a:spcPct val="0"/>
              </a:spcBef>
              <a:buClrTx/>
              <a:buSzTx/>
              <a:defRPr/>
            </a:pPr>
            <a:r>
              <a:rPr lang="en-US" sz="3200" dirty="0">
                <a:solidFill>
                  <a:srgbClr val="00B0F0"/>
                </a:solidFill>
              </a:rPr>
              <a:t>Business objective #1: </a:t>
            </a:r>
            <a:br>
              <a:rPr lang="en-US" sz="3200" dirty="0">
                <a:solidFill>
                  <a:srgbClr val="00B0F0"/>
                </a:solidFill>
              </a:rPr>
            </a:br>
            <a:r>
              <a:rPr lang="en-US" sz="3200" dirty="0">
                <a:solidFill>
                  <a:srgbClr val="00B0F0"/>
                </a:solidFill>
              </a:rPr>
              <a:t>Shorter time to market</a:t>
            </a: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Digital-era velocity challenges organizations to get new apps and features out faster than their competitors to achieve business success.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14400">
              <a:spcBef>
                <a:spcPct val="0"/>
              </a:spcBef>
              <a:buClrTx/>
              <a:buSzTx/>
              <a:defRPr/>
            </a:pPr>
            <a:r>
              <a:rPr lang="en-US" sz="3200" dirty="0">
                <a:solidFill>
                  <a:srgbClr val="00B0F0"/>
                </a:solidFill>
              </a:rPr>
              <a:t>Business objective #2:</a:t>
            </a:r>
            <a:br>
              <a:rPr lang="en-US" sz="3200" dirty="0">
                <a:solidFill>
                  <a:srgbClr val="00B0F0"/>
                </a:solidFill>
              </a:rPr>
            </a:br>
            <a:r>
              <a:rPr lang="en-US" sz="3200" dirty="0">
                <a:solidFill>
                  <a:srgbClr val="00B0F0"/>
                </a:solidFill>
              </a:rPr>
              <a:t>Shipping app updates faster</a:t>
            </a: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High performing organizations have continuous </a:t>
            </a:r>
            <a:r>
              <a:rPr lang="en-US" sz="2000" kern="0" spc="40" dirty="0">
                <a:solidFill>
                  <a:srgbClr val="FFFFFF"/>
                </a:solidFill>
                <a:latin typeface="Segoe UI Light" panose="020B0502040204020203" pitchFamily="34" charset="0"/>
              </a:rPr>
              <a:t>delivery practices in place that enable them to</a:t>
            </a:r>
            <a:r>
              <a:rPr lang="en-US" sz="2000" kern="0" dirty="0">
                <a:solidFill>
                  <a:srgbClr val="FFFFFF"/>
                </a:solidFill>
                <a:latin typeface="Segoe UI Light" panose="020B0502040204020203" pitchFamily="34" charset="0"/>
              </a:rPr>
              <a:t> recover from app issues in less than an hour.</a:t>
            </a:r>
          </a:p>
        </p:txBody>
      </p:sp>
      <p:grpSp>
        <p:nvGrpSpPr>
          <p:cNvPr id="339" name="Group 338"/>
          <p:cNvGrpSpPr/>
          <p:nvPr/>
        </p:nvGrpSpPr>
        <p:grpSpPr>
          <a:xfrm>
            <a:off x="6598960" y="1825369"/>
            <a:ext cx="5212023" cy="3335850"/>
            <a:chOff x="-5215679" y="1400301"/>
            <a:chExt cx="5212023" cy="3335850"/>
          </a:xfrm>
        </p:grpSpPr>
        <p:grpSp>
          <p:nvGrpSpPr>
            <p:cNvPr id="3" name="Group 2"/>
            <p:cNvGrpSpPr/>
            <p:nvPr/>
          </p:nvGrpSpPr>
          <p:grpSpPr>
            <a:xfrm>
              <a:off x="-5215679" y="1400301"/>
              <a:ext cx="5212023" cy="3230199"/>
              <a:chOff x="6721345" y="1878195"/>
              <a:chExt cx="5212023" cy="3230199"/>
            </a:xfrm>
          </p:grpSpPr>
          <p:sp>
            <p:nvSpPr>
              <p:cNvPr id="8" name="Oval 5"/>
              <p:cNvSpPr>
                <a:spLocks noChangeArrowheads="1"/>
              </p:cNvSpPr>
              <p:nvPr/>
            </p:nvSpPr>
            <p:spPr bwMode="auto">
              <a:xfrm>
                <a:off x="8040381" y="2577625"/>
                <a:ext cx="2524226" cy="2530769"/>
              </a:xfrm>
              <a:prstGeom prst="ellipse">
                <a:avLst/>
              </a:pr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 name="Oval 6"/>
              <p:cNvSpPr>
                <a:spLocks noChangeArrowheads="1"/>
              </p:cNvSpPr>
              <p:nvPr/>
            </p:nvSpPr>
            <p:spPr bwMode="auto">
              <a:xfrm>
                <a:off x="8171237" y="2707174"/>
                <a:ext cx="2266438" cy="227036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 name="Oval 7"/>
              <p:cNvSpPr>
                <a:spLocks noChangeArrowheads="1"/>
              </p:cNvSpPr>
              <p:nvPr/>
            </p:nvSpPr>
            <p:spPr bwMode="auto">
              <a:xfrm>
                <a:off x="8928898" y="3473994"/>
                <a:ext cx="747192" cy="749809"/>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 name="Freeform 8"/>
              <p:cNvSpPr>
                <a:spLocks/>
              </p:cNvSpPr>
              <p:nvPr/>
            </p:nvSpPr>
            <p:spPr bwMode="auto">
              <a:xfrm>
                <a:off x="8502305" y="3833850"/>
                <a:ext cx="222456" cy="20937"/>
              </a:xfrm>
              <a:custGeom>
                <a:avLst/>
                <a:gdLst>
                  <a:gd name="T0" fmla="*/ 72 w 72"/>
                  <a:gd name="T1" fmla="*/ 3 h 7"/>
                  <a:gd name="T2" fmla="*/ 68 w 72"/>
                  <a:gd name="T3" fmla="*/ 7 h 7"/>
                  <a:gd name="T4" fmla="*/ 3 w 72"/>
                  <a:gd name="T5" fmla="*/ 7 h 7"/>
                  <a:gd name="T6" fmla="*/ 0 w 72"/>
                  <a:gd name="T7" fmla="*/ 3 h 7"/>
                  <a:gd name="T8" fmla="*/ 3 w 72"/>
                  <a:gd name="T9" fmla="*/ 0 h 7"/>
                  <a:gd name="T10" fmla="*/ 68 w 72"/>
                  <a:gd name="T11" fmla="*/ 0 h 7"/>
                  <a:gd name="T12" fmla="*/ 72 w 72"/>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2" h="7">
                    <a:moveTo>
                      <a:pt x="72" y="3"/>
                    </a:moveTo>
                    <a:cubicBezTo>
                      <a:pt x="72" y="5"/>
                      <a:pt x="70" y="7"/>
                      <a:pt x="68" y="7"/>
                    </a:cubicBezTo>
                    <a:cubicBezTo>
                      <a:pt x="3" y="7"/>
                      <a:pt x="3" y="7"/>
                      <a:pt x="3" y="7"/>
                    </a:cubicBezTo>
                    <a:cubicBezTo>
                      <a:pt x="2" y="7"/>
                      <a:pt x="0" y="5"/>
                      <a:pt x="0" y="3"/>
                    </a:cubicBezTo>
                    <a:cubicBezTo>
                      <a:pt x="0" y="1"/>
                      <a:pt x="2" y="0"/>
                      <a:pt x="3" y="0"/>
                    </a:cubicBezTo>
                    <a:cubicBezTo>
                      <a:pt x="68" y="0"/>
                      <a:pt x="68" y="0"/>
                      <a:pt x="68" y="0"/>
                    </a:cubicBezTo>
                    <a:cubicBezTo>
                      <a:pt x="70" y="0"/>
                      <a:pt x="72" y="1"/>
                      <a:pt x="72" y="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 name="Freeform 9"/>
              <p:cNvSpPr>
                <a:spLocks/>
              </p:cNvSpPr>
              <p:nvPr/>
            </p:nvSpPr>
            <p:spPr bwMode="auto">
              <a:xfrm>
                <a:off x="9882843" y="3833850"/>
                <a:ext cx="219839" cy="20937"/>
              </a:xfrm>
              <a:custGeom>
                <a:avLst/>
                <a:gdLst>
                  <a:gd name="T0" fmla="*/ 71 w 71"/>
                  <a:gd name="T1" fmla="*/ 3 h 7"/>
                  <a:gd name="T2" fmla="*/ 68 w 71"/>
                  <a:gd name="T3" fmla="*/ 7 h 7"/>
                  <a:gd name="T4" fmla="*/ 3 w 71"/>
                  <a:gd name="T5" fmla="*/ 7 h 7"/>
                  <a:gd name="T6" fmla="*/ 0 w 71"/>
                  <a:gd name="T7" fmla="*/ 3 h 7"/>
                  <a:gd name="T8" fmla="*/ 3 w 71"/>
                  <a:gd name="T9" fmla="*/ 0 h 7"/>
                  <a:gd name="T10" fmla="*/ 68 w 71"/>
                  <a:gd name="T11" fmla="*/ 0 h 7"/>
                  <a:gd name="T12" fmla="*/ 71 w 71"/>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1" h="7">
                    <a:moveTo>
                      <a:pt x="71" y="3"/>
                    </a:moveTo>
                    <a:cubicBezTo>
                      <a:pt x="71" y="5"/>
                      <a:pt x="70" y="7"/>
                      <a:pt x="68" y="7"/>
                    </a:cubicBezTo>
                    <a:cubicBezTo>
                      <a:pt x="3" y="7"/>
                      <a:pt x="3" y="7"/>
                      <a:pt x="3" y="7"/>
                    </a:cubicBezTo>
                    <a:cubicBezTo>
                      <a:pt x="1" y="7"/>
                      <a:pt x="0" y="5"/>
                      <a:pt x="0" y="3"/>
                    </a:cubicBezTo>
                    <a:cubicBezTo>
                      <a:pt x="0" y="1"/>
                      <a:pt x="1" y="0"/>
                      <a:pt x="3" y="0"/>
                    </a:cubicBezTo>
                    <a:cubicBezTo>
                      <a:pt x="68" y="0"/>
                      <a:pt x="68" y="0"/>
                      <a:pt x="68" y="0"/>
                    </a:cubicBezTo>
                    <a:cubicBezTo>
                      <a:pt x="70" y="0"/>
                      <a:pt x="71" y="1"/>
                      <a:pt x="71" y="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 name="Freeform 10"/>
              <p:cNvSpPr>
                <a:spLocks/>
              </p:cNvSpPr>
              <p:nvPr/>
            </p:nvSpPr>
            <p:spPr bwMode="auto">
              <a:xfrm>
                <a:off x="8606991" y="4128278"/>
                <a:ext cx="194977" cy="124314"/>
              </a:xfrm>
              <a:custGeom>
                <a:avLst/>
                <a:gdLst>
                  <a:gd name="T0" fmla="*/ 63 w 63"/>
                  <a:gd name="T1" fmla="*/ 3 h 40"/>
                  <a:gd name="T2" fmla="*/ 62 w 63"/>
                  <a:gd name="T3" fmla="*/ 6 h 40"/>
                  <a:gd name="T4" fmla="*/ 5 w 63"/>
                  <a:gd name="T5" fmla="*/ 39 h 40"/>
                  <a:gd name="T6" fmla="*/ 1 w 63"/>
                  <a:gd name="T7" fmla="*/ 37 h 40"/>
                  <a:gd name="T8" fmla="*/ 2 w 63"/>
                  <a:gd name="T9" fmla="*/ 33 h 40"/>
                  <a:gd name="T10" fmla="*/ 58 w 63"/>
                  <a:gd name="T11" fmla="*/ 0 h 40"/>
                  <a:gd name="T12" fmla="*/ 63 w 63"/>
                  <a:gd name="T13" fmla="*/ 2 h 40"/>
                  <a:gd name="T14" fmla="*/ 63 w 63"/>
                  <a:gd name="T15" fmla="*/ 3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0">
                    <a:moveTo>
                      <a:pt x="63" y="3"/>
                    </a:moveTo>
                    <a:cubicBezTo>
                      <a:pt x="63" y="4"/>
                      <a:pt x="63" y="6"/>
                      <a:pt x="62" y="6"/>
                    </a:cubicBezTo>
                    <a:cubicBezTo>
                      <a:pt x="5" y="39"/>
                      <a:pt x="5" y="39"/>
                      <a:pt x="5" y="39"/>
                    </a:cubicBezTo>
                    <a:cubicBezTo>
                      <a:pt x="4" y="40"/>
                      <a:pt x="2" y="39"/>
                      <a:pt x="1" y="37"/>
                    </a:cubicBezTo>
                    <a:cubicBezTo>
                      <a:pt x="0" y="36"/>
                      <a:pt x="0" y="34"/>
                      <a:pt x="2" y="33"/>
                    </a:cubicBezTo>
                    <a:cubicBezTo>
                      <a:pt x="58" y="0"/>
                      <a:pt x="58" y="0"/>
                      <a:pt x="58" y="0"/>
                    </a:cubicBezTo>
                    <a:cubicBezTo>
                      <a:pt x="60" y="0"/>
                      <a:pt x="62" y="0"/>
                      <a:pt x="63" y="2"/>
                    </a:cubicBezTo>
                    <a:cubicBezTo>
                      <a:pt x="63" y="2"/>
                      <a:pt x="63" y="3"/>
                      <a:pt x="63" y="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 name="Freeform 11"/>
              <p:cNvSpPr>
                <a:spLocks/>
              </p:cNvSpPr>
              <p:nvPr/>
            </p:nvSpPr>
            <p:spPr bwMode="auto">
              <a:xfrm>
                <a:off x="9803021" y="3436045"/>
                <a:ext cx="194977" cy="124314"/>
              </a:xfrm>
              <a:custGeom>
                <a:avLst/>
                <a:gdLst>
                  <a:gd name="T0" fmla="*/ 63 w 63"/>
                  <a:gd name="T1" fmla="*/ 4 h 40"/>
                  <a:gd name="T2" fmla="*/ 61 w 63"/>
                  <a:gd name="T3" fmla="*/ 6 h 40"/>
                  <a:gd name="T4" fmla="*/ 5 w 63"/>
                  <a:gd name="T5" fmla="*/ 39 h 40"/>
                  <a:gd name="T6" fmla="*/ 1 w 63"/>
                  <a:gd name="T7" fmla="*/ 38 h 40"/>
                  <a:gd name="T8" fmla="*/ 2 w 63"/>
                  <a:gd name="T9" fmla="*/ 33 h 40"/>
                  <a:gd name="T10" fmla="*/ 58 w 63"/>
                  <a:gd name="T11" fmla="*/ 1 h 40"/>
                  <a:gd name="T12" fmla="*/ 63 w 63"/>
                  <a:gd name="T13" fmla="*/ 2 h 40"/>
                  <a:gd name="T14" fmla="*/ 63 w 63"/>
                  <a:gd name="T15" fmla="*/ 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0">
                    <a:moveTo>
                      <a:pt x="63" y="4"/>
                    </a:moveTo>
                    <a:cubicBezTo>
                      <a:pt x="63" y="5"/>
                      <a:pt x="62" y="6"/>
                      <a:pt x="61" y="6"/>
                    </a:cubicBezTo>
                    <a:cubicBezTo>
                      <a:pt x="5" y="39"/>
                      <a:pt x="5" y="39"/>
                      <a:pt x="5" y="39"/>
                    </a:cubicBezTo>
                    <a:cubicBezTo>
                      <a:pt x="4" y="40"/>
                      <a:pt x="1" y="39"/>
                      <a:pt x="1" y="38"/>
                    </a:cubicBezTo>
                    <a:cubicBezTo>
                      <a:pt x="0" y="36"/>
                      <a:pt x="0" y="34"/>
                      <a:pt x="2" y="33"/>
                    </a:cubicBezTo>
                    <a:cubicBezTo>
                      <a:pt x="58" y="1"/>
                      <a:pt x="58" y="1"/>
                      <a:pt x="58" y="1"/>
                    </a:cubicBezTo>
                    <a:cubicBezTo>
                      <a:pt x="60" y="0"/>
                      <a:pt x="62" y="0"/>
                      <a:pt x="63" y="2"/>
                    </a:cubicBezTo>
                    <a:cubicBezTo>
                      <a:pt x="63" y="2"/>
                      <a:pt x="63" y="3"/>
                      <a:pt x="63" y="4"/>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 name="Freeform 12"/>
              <p:cNvSpPr>
                <a:spLocks/>
              </p:cNvSpPr>
              <p:nvPr/>
            </p:nvSpPr>
            <p:spPr bwMode="auto">
              <a:xfrm>
                <a:off x="9585799" y="3145543"/>
                <a:ext cx="124314" cy="197594"/>
              </a:xfrm>
              <a:custGeom>
                <a:avLst/>
                <a:gdLst>
                  <a:gd name="T0" fmla="*/ 40 w 40"/>
                  <a:gd name="T1" fmla="*/ 4 h 64"/>
                  <a:gd name="T2" fmla="*/ 39 w 40"/>
                  <a:gd name="T3" fmla="*/ 6 h 64"/>
                  <a:gd name="T4" fmla="*/ 7 w 40"/>
                  <a:gd name="T5" fmla="*/ 62 h 64"/>
                  <a:gd name="T6" fmla="*/ 2 w 40"/>
                  <a:gd name="T7" fmla="*/ 63 h 64"/>
                  <a:gd name="T8" fmla="*/ 1 w 40"/>
                  <a:gd name="T9" fmla="*/ 59 h 64"/>
                  <a:gd name="T10" fmla="*/ 33 w 40"/>
                  <a:gd name="T11" fmla="*/ 3 h 64"/>
                  <a:gd name="T12" fmla="*/ 38 w 40"/>
                  <a:gd name="T13" fmla="*/ 1 h 64"/>
                  <a:gd name="T14" fmla="*/ 40 w 40"/>
                  <a:gd name="T15" fmla="*/ 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40" y="4"/>
                    </a:moveTo>
                    <a:cubicBezTo>
                      <a:pt x="40" y="5"/>
                      <a:pt x="39" y="5"/>
                      <a:pt x="39" y="6"/>
                    </a:cubicBezTo>
                    <a:cubicBezTo>
                      <a:pt x="7" y="62"/>
                      <a:pt x="7" y="62"/>
                      <a:pt x="7" y="62"/>
                    </a:cubicBezTo>
                    <a:cubicBezTo>
                      <a:pt x="6" y="64"/>
                      <a:pt x="4" y="64"/>
                      <a:pt x="2" y="63"/>
                    </a:cubicBezTo>
                    <a:cubicBezTo>
                      <a:pt x="1" y="62"/>
                      <a:pt x="0" y="60"/>
                      <a:pt x="1" y="59"/>
                    </a:cubicBezTo>
                    <a:cubicBezTo>
                      <a:pt x="33" y="3"/>
                      <a:pt x="33" y="3"/>
                      <a:pt x="33" y="3"/>
                    </a:cubicBezTo>
                    <a:cubicBezTo>
                      <a:pt x="34" y="1"/>
                      <a:pt x="36" y="0"/>
                      <a:pt x="38" y="1"/>
                    </a:cubicBezTo>
                    <a:cubicBezTo>
                      <a:pt x="39" y="2"/>
                      <a:pt x="40" y="3"/>
                      <a:pt x="40" y="4"/>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 name="Freeform 13"/>
              <p:cNvSpPr>
                <a:spLocks/>
              </p:cNvSpPr>
              <p:nvPr/>
            </p:nvSpPr>
            <p:spPr bwMode="auto">
              <a:xfrm>
                <a:off x="9291371" y="3042167"/>
                <a:ext cx="22246" cy="221148"/>
              </a:xfrm>
              <a:custGeom>
                <a:avLst/>
                <a:gdLst>
                  <a:gd name="T0" fmla="*/ 7 w 7"/>
                  <a:gd name="T1" fmla="*/ 3 h 71"/>
                  <a:gd name="T2" fmla="*/ 7 w 7"/>
                  <a:gd name="T3" fmla="*/ 68 h 71"/>
                  <a:gd name="T4" fmla="*/ 4 w 7"/>
                  <a:gd name="T5" fmla="*/ 71 h 71"/>
                  <a:gd name="T6" fmla="*/ 0 w 7"/>
                  <a:gd name="T7" fmla="*/ 68 h 71"/>
                  <a:gd name="T8" fmla="*/ 0 w 7"/>
                  <a:gd name="T9" fmla="*/ 3 h 71"/>
                  <a:gd name="T10" fmla="*/ 4 w 7"/>
                  <a:gd name="T11" fmla="*/ 0 h 71"/>
                  <a:gd name="T12" fmla="*/ 7 w 7"/>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7" h="71">
                    <a:moveTo>
                      <a:pt x="7" y="3"/>
                    </a:moveTo>
                    <a:cubicBezTo>
                      <a:pt x="7" y="68"/>
                      <a:pt x="7" y="68"/>
                      <a:pt x="7" y="68"/>
                    </a:cubicBezTo>
                    <a:cubicBezTo>
                      <a:pt x="7" y="70"/>
                      <a:pt x="6" y="71"/>
                      <a:pt x="4" y="71"/>
                    </a:cubicBezTo>
                    <a:cubicBezTo>
                      <a:pt x="2" y="71"/>
                      <a:pt x="0" y="70"/>
                      <a:pt x="0" y="68"/>
                    </a:cubicBezTo>
                    <a:cubicBezTo>
                      <a:pt x="0" y="3"/>
                      <a:pt x="0" y="3"/>
                      <a:pt x="0" y="3"/>
                    </a:cubicBezTo>
                    <a:cubicBezTo>
                      <a:pt x="0" y="1"/>
                      <a:pt x="2" y="0"/>
                      <a:pt x="4" y="0"/>
                    </a:cubicBezTo>
                    <a:cubicBezTo>
                      <a:pt x="6" y="0"/>
                      <a:pt x="7" y="1"/>
                      <a:pt x="7" y="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 name="Freeform 14"/>
              <p:cNvSpPr>
                <a:spLocks/>
              </p:cNvSpPr>
              <p:nvPr/>
            </p:nvSpPr>
            <p:spPr bwMode="auto">
              <a:xfrm>
                <a:off x="8894875" y="3145543"/>
                <a:ext cx="124314" cy="197594"/>
              </a:xfrm>
              <a:custGeom>
                <a:avLst/>
                <a:gdLst>
                  <a:gd name="T0" fmla="*/ 40 w 40"/>
                  <a:gd name="T1" fmla="*/ 60 h 64"/>
                  <a:gd name="T2" fmla="*/ 38 w 40"/>
                  <a:gd name="T3" fmla="*/ 63 h 64"/>
                  <a:gd name="T4" fmla="*/ 34 w 40"/>
                  <a:gd name="T5" fmla="*/ 62 h 64"/>
                  <a:gd name="T6" fmla="*/ 1 w 40"/>
                  <a:gd name="T7" fmla="*/ 6 h 64"/>
                  <a:gd name="T8" fmla="*/ 2 w 40"/>
                  <a:gd name="T9" fmla="*/ 1 h 64"/>
                  <a:gd name="T10" fmla="*/ 7 w 40"/>
                  <a:gd name="T11" fmla="*/ 3 h 64"/>
                  <a:gd name="T12" fmla="*/ 39 w 40"/>
                  <a:gd name="T13" fmla="*/ 59 h 64"/>
                  <a:gd name="T14" fmla="*/ 40 w 40"/>
                  <a:gd name="T15" fmla="*/ 6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40" y="60"/>
                    </a:moveTo>
                    <a:cubicBezTo>
                      <a:pt x="40" y="62"/>
                      <a:pt x="39" y="63"/>
                      <a:pt x="38" y="63"/>
                    </a:cubicBezTo>
                    <a:cubicBezTo>
                      <a:pt x="37" y="64"/>
                      <a:pt x="35" y="64"/>
                      <a:pt x="34" y="62"/>
                    </a:cubicBezTo>
                    <a:cubicBezTo>
                      <a:pt x="1" y="6"/>
                      <a:pt x="1" y="6"/>
                      <a:pt x="1" y="6"/>
                    </a:cubicBezTo>
                    <a:cubicBezTo>
                      <a:pt x="0" y="4"/>
                      <a:pt x="1" y="2"/>
                      <a:pt x="2" y="1"/>
                    </a:cubicBezTo>
                    <a:cubicBezTo>
                      <a:pt x="4" y="0"/>
                      <a:pt x="6" y="1"/>
                      <a:pt x="7" y="3"/>
                    </a:cubicBezTo>
                    <a:cubicBezTo>
                      <a:pt x="39" y="59"/>
                      <a:pt x="39" y="59"/>
                      <a:pt x="39" y="59"/>
                    </a:cubicBezTo>
                    <a:cubicBezTo>
                      <a:pt x="40" y="59"/>
                      <a:pt x="40" y="60"/>
                      <a:pt x="40" y="60"/>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 name="Freeform 15"/>
              <p:cNvSpPr>
                <a:spLocks/>
              </p:cNvSpPr>
              <p:nvPr/>
            </p:nvSpPr>
            <p:spPr bwMode="auto">
              <a:xfrm>
                <a:off x="8606991" y="3436045"/>
                <a:ext cx="194977" cy="124314"/>
              </a:xfrm>
              <a:custGeom>
                <a:avLst/>
                <a:gdLst>
                  <a:gd name="T0" fmla="*/ 63 w 63"/>
                  <a:gd name="T1" fmla="*/ 36 h 40"/>
                  <a:gd name="T2" fmla="*/ 63 w 63"/>
                  <a:gd name="T3" fmla="*/ 38 h 40"/>
                  <a:gd name="T4" fmla="*/ 58 w 63"/>
                  <a:gd name="T5" fmla="*/ 39 h 40"/>
                  <a:gd name="T6" fmla="*/ 2 w 63"/>
                  <a:gd name="T7" fmla="*/ 6 h 40"/>
                  <a:gd name="T8" fmla="*/ 1 w 63"/>
                  <a:gd name="T9" fmla="*/ 2 h 40"/>
                  <a:gd name="T10" fmla="*/ 5 w 63"/>
                  <a:gd name="T11" fmla="*/ 1 h 40"/>
                  <a:gd name="T12" fmla="*/ 62 w 63"/>
                  <a:gd name="T13" fmla="*/ 33 h 40"/>
                  <a:gd name="T14" fmla="*/ 63 w 63"/>
                  <a:gd name="T15" fmla="*/ 36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0">
                    <a:moveTo>
                      <a:pt x="63" y="36"/>
                    </a:moveTo>
                    <a:cubicBezTo>
                      <a:pt x="63" y="37"/>
                      <a:pt x="63" y="37"/>
                      <a:pt x="63" y="38"/>
                    </a:cubicBezTo>
                    <a:cubicBezTo>
                      <a:pt x="62" y="39"/>
                      <a:pt x="60" y="40"/>
                      <a:pt x="58" y="39"/>
                    </a:cubicBezTo>
                    <a:cubicBezTo>
                      <a:pt x="2" y="6"/>
                      <a:pt x="2" y="6"/>
                      <a:pt x="2" y="6"/>
                    </a:cubicBezTo>
                    <a:cubicBezTo>
                      <a:pt x="0" y="6"/>
                      <a:pt x="0" y="4"/>
                      <a:pt x="1" y="2"/>
                    </a:cubicBezTo>
                    <a:cubicBezTo>
                      <a:pt x="2" y="0"/>
                      <a:pt x="4" y="0"/>
                      <a:pt x="5" y="1"/>
                    </a:cubicBezTo>
                    <a:cubicBezTo>
                      <a:pt x="62" y="33"/>
                      <a:pt x="62" y="33"/>
                      <a:pt x="62" y="33"/>
                    </a:cubicBezTo>
                    <a:cubicBezTo>
                      <a:pt x="63" y="34"/>
                      <a:pt x="63" y="35"/>
                      <a:pt x="63" y="36"/>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 name="Freeform 16"/>
              <p:cNvSpPr>
                <a:spLocks/>
              </p:cNvSpPr>
              <p:nvPr/>
            </p:nvSpPr>
            <p:spPr bwMode="auto">
              <a:xfrm>
                <a:off x="9803021" y="4128278"/>
                <a:ext cx="194977" cy="124314"/>
              </a:xfrm>
              <a:custGeom>
                <a:avLst/>
                <a:gdLst>
                  <a:gd name="T0" fmla="*/ 63 w 63"/>
                  <a:gd name="T1" fmla="*/ 36 h 40"/>
                  <a:gd name="T2" fmla="*/ 63 w 63"/>
                  <a:gd name="T3" fmla="*/ 37 h 40"/>
                  <a:gd name="T4" fmla="*/ 58 w 63"/>
                  <a:gd name="T5" fmla="*/ 39 h 40"/>
                  <a:gd name="T6" fmla="*/ 2 w 63"/>
                  <a:gd name="T7" fmla="*/ 6 h 40"/>
                  <a:gd name="T8" fmla="*/ 1 w 63"/>
                  <a:gd name="T9" fmla="*/ 2 h 40"/>
                  <a:gd name="T10" fmla="*/ 5 w 63"/>
                  <a:gd name="T11" fmla="*/ 0 h 40"/>
                  <a:gd name="T12" fmla="*/ 61 w 63"/>
                  <a:gd name="T13" fmla="*/ 33 h 40"/>
                  <a:gd name="T14" fmla="*/ 63 w 63"/>
                  <a:gd name="T15" fmla="*/ 36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0">
                    <a:moveTo>
                      <a:pt x="63" y="36"/>
                    </a:moveTo>
                    <a:cubicBezTo>
                      <a:pt x="63" y="36"/>
                      <a:pt x="63" y="37"/>
                      <a:pt x="63" y="37"/>
                    </a:cubicBezTo>
                    <a:cubicBezTo>
                      <a:pt x="62" y="39"/>
                      <a:pt x="60" y="40"/>
                      <a:pt x="58" y="39"/>
                    </a:cubicBezTo>
                    <a:cubicBezTo>
                      <a:pt x="2" y="6"/>
                      <a:pt x="2" y="6"/>
                      <a:pt x="2" y="6"/>
                    </a:cubicBezTo>
                    <a:cubicBezTo>
                      <a:pt x="0" y="5"/>
                      <a:pt x="0" y="3"/>
                      <a:pt x="1" y="2"/>
                    </a:cubicBezTo>
                    <a:cubicBezTo>
                      <a:pt x="1" y="0"/>
                      <a:pt x="4" y="0"/>
                      <a:pt x="5" y="0"/>
                    </a:cubicBezTo>
                    <a:cubicBezTo>
                      <a:pt x="61" y="33"/>
                      <a:pt x="61" y="33"/>
                      <a:pt x="61" y="33"/>
                    </a:cubicBezTo>
                    <a:cubicBezTo>
                      <a:pt x="62" y="34"/>
                      <a:pt x="63" y="35"/>
                      <a:pt x="63" y="36"/>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 name="Freeform 17"/>
              <p:cNvSpPr>
                <a:spLocks/>
              </p:cNvSpPr>
              <p:nvPr/>
            </p:nvSpPr>
            <p:spPr bwMode="auto">
              <a:xfrm>
                <a:off x="8502305" y="3833850"/>
                <a:ext cx="222456" cy="20937"/>
              </a:xfrm>
              <a:custGeom>
                <a:avLst/>
                <a:gdLst>
                  <a:gd name="T0" fmla="*/ 72 w 72"/>
                  <a:gd name="T1" fmla="*/ 3 h 7"/>
                  <a:gd name="T2" fmla="*/ 68 w 72"/>
                  <a:gd name="T3" fmla="*/ 7 h 7"/>
                  <a:gd name="T4" fmla="*/ 3 w 72"/>
                  <a:gd name="T5" fmla="*/ 7 h 7"/>
                  <a:gd name="T6" fmla="*/ 0 w 72"/>
                  <a:gd name="T7" fmla="*/ 3 h 7"/>
                  <a:gd name="T8" fmla="*/ 3 w 72"/>
                  <a:gd name="T9" fmla="*/ 0 h 7"/>
                  <a:gd name="T10" fmla="*/ 68 w 72"/>
                  <a:gd name="T11" fmla="*/ 0 h 7"/>
                  <a:gd name="T12" fmla="*/ 72 w 72"/>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2" h="7">
                    <a:moveTo>
                      <a:pt x="72" y="3"/>
                    </a:moveTo>
                    <a:cubicBezTo>
                      <a:pt x="72" y="5"/>
                      <a:pt x="70" y="7"/>
                      <a:pt x="68" y="7"/>
                    </a:cubicBezTo>
                    <a:cubicBezTo>
                      <a:pt x="3" y="7"/>
                      <a:pt x="3" y="7"/>
                      <a:pt x="3" y="7"/>
                    </a:cubicBezTo>
                    <a:cubicBezTo>
                      <a:pt x="2" y="7"/>
                      <a:pt x="0" y="5"/>
                      <a:pt x="0" y="3"/>
                    </a:cubicBezTo>
                    <a:cubicBezTo>
                      <a:pt x="0" y="1"/>
                      <a:pt x="2" y="0"/>
                      <a:pt x="3" y="0"/>
                    </a:cubicBezTo>
                    <a:cubicBezTo>
                      <a:pt x="68" y="0"/>
                      <a:pt x="68" y="0"/>
                      <a:pt x="68" y="0"/>
                    </a:cubicBezTo>
                    <a:cubicBezTo>
                      <a:pt x="70" y="0"/>
                      <a:pt x="72" y="1"/>
                      <a:pt x="72" y="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 name="Freeform 18"/>
              <p:cNvSpPr>
                <a:spLocks/>
              </p:cNvSpPr>
              <p:nvPr/>
            </p:nvSpPr>
            <p:spPr bwMode="auto">
              <a:xfrm>
                <a:off x="9882843" y="3833850"/>
                <a:ext cx="219839" cy="20937"/>
              </a:xfrm>
              <a:custGeom>
                <a:avLst/>
                <a:gdLst>
                  <a:gd name="T0" fmla="*/ 71 w 71"/>
                  <a:gd name="T1" fmla="*/ 3 h 7"/>
                  <a:gd name="T2" fmla="*/ 68 w 71"/>
                  <a:gd name="T3" fmla="*/ 7 h 7"/>
                  <a:gd name="T4" fmla="*/ 3 w 71"/>
                  <a:gd name="T5" fmla="*/ 7 h 7"/>
                  <a:gd name="T6" fmla="*/ 0 w 71"/>
                  <a:gd name="T7" fmla="*/ 3 h 7"/>
                  <a:gd name="T8" fmla="*/ 3 w 71"/>
                  <a:gd name="T9" fmla="*/ 0 h 7"/>
                  <a:gd name="T10" fmla="*/ 68 w 71"/>
                  <a:gd name="T11" fmla="*/ 0 h 7"/>
                  <a:gd name="T12" fmla="*/ 71 w 71"/>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1" h="7">
                    <a:moveTo>
                      <a:pt x="71" y="3"/>
                    </a:moveTo>
                    <a:cubicBezTo>
                      <a:pt x="71" y="5"/>
                      <a:pt x="70" y="7"/>
                      <a:pt x="68" y="7"/>
                    </a:cubicBezTo>
                    <a:cubicBezTo>
                      <a:pt x="3" y="7"/>
                      <a:pt x="3" y="7"/>
                      <a:pt x="3" y="7"/>
                    </a:cubicBezTo>
                    <a:cubicBezTo>
                      <a:pt x="1" y="7"/>
                      <a:pt x="0" y="5"/>
                      <a:pt x="0" y="3"/>
                    </a:cubicBezTo>
                    <a:cubicBezTo>
                      <a:pt x="0" y="1"/>
                      <a:pt x="1" y="0"/>
                      <a:pt x="3" y="0"/>
                    </a:cubicBezTo>
                    <a:cubicBezTo>
                      <a:pt x="68" y="0"/>
                      <a:pt x="68" y="0"/>
                      <a:pt x="68" y="0"/>
                    </a:cubicBezTo>
                    <a:cubicBezTo>
                      <a:pt x="70" y="0"/>
                      <a:pt x="71" y="1"/>
                      <a:pt x="71" y="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 name="Freeform 19"/>
              <p:cNvSpPr>
                <a:spLocks/>
              </p:cNvSpPr>
              <p:nvPr/>
            </p:nvSpPr>
            <p:spPr bwMode="auto">
              <a:xfrm>
                <a:off x="8606991" y="4128278"/>
                <a:ext cx="194977" cy="124314"/>
              </a:xfrm>
              <a:custGeom>
                <a:avLst/>
                <a:gdLst>
                  <a:gd name="T0" fmla="*/ 63 w 63"/>
                  <a:gd name="T1" fmla="*/ 3 h 40"/>
                  <a:gd name="T2" fmla="*/ 62 w 63"/>
                  <a:gd name="T3" fmla="*/ 6 h 40"/>
                  <a:gd name="T4" fmla="*/ 5 w 63"/>
                  <a:gd name="T5" fmla="*/ 39 h 40"/>
                  <a:gd name="T6" fmla="*/ 1 w 63"/>
                  <a:gd name="T7" fmla="*/ 37 h 40"/>
                  <a:gd name="T8" fmla="*/ 2 w 63"/>
                  <a:gd name="T9" fmla="*/ 33 h 40"/>
                  <a:gd name="T10" fmla="*/ 58 w 63"/>
                  <a:gd name="T11" fmla="*/ 0 h 40"/>
                  <a:gd name="T12" fmla="*/ 63 w 63"/>
                  <a:gd name="T13" fmla="*/ 2 h 40"/>
                  <a:gd name="T14" fmla="*/ 63 w 63"/>
                  <a:gd name="T15" fmla="*/ 3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0">
                    <a:moveTo>
                      <a:pt x="63" y="3"/>
                    </a:moveTo>
                    <a:cubicBezTo>
                      <a:pt x="63" y="4"/>
                      <a:pt x="63" y="6"/>
                      <a:pt x="62" y="6"/>
                    </a:cubicBezTo>
                    <a:cubicBezTo>
                      <a:pt x="5" y="39"/>
                      <a:pt x="5" y="39"/>
                      <a:pt x="5" y="39"/>
                    </a:cubicBezTo>
                    <a:cubicBezTo>
                      <a:pt x="4" y="40"/>
                      <a:pt x="2" y="39"/>
                      <a:pt x="1" y="37"/>
                    </a:cubicBezTo>
                    <a:cubicBezTo>
                      <a:pt x="0" y="36"/>
                      <a:pt x="0" y="34"/>
                      <a:pt x="2" y="33"/>
                    </a:cubicBezTo>
                    <a:cubicBezTo>
                      <a:pt x="58" y="0"/>
                      <a:pt x="58" y="0"/>
                      <a:pt x="58" y="0"/>
                    </a:cubicBezTo>
                    <a:cubicBezTo>
                      <a:pt x="60" y="0"/>
                      <a:pt x="62" y="0"/>
                      <a:pt x="63" y="2"/>
                    </a:cubicBezTo>
                    <a:cubicBezTo>
                      <a:pt x="63" y="2"/>
                      <a:pt x="63" y="3"/>
                      <a:pt x="63" y="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 name="Freeform 20"/>
              <p:cNvSpPr>
                <a:spLocks/>
              </p:cNvSpPr>
              <p:nvPr/>
            </p:nvSpPr>
            <p:spPr bwMode="auto">
              <a:xfrm>
                <a:off x="9803021" y="3436045"/>
                <a:ext cx="194977" cy="124314"/>
              </a:xfrm>
              <a:custGeom>
                <a:avLst/>
                <a:gdLst>
                  <a:gd name="T0" fmla="*/ 63 w 63"/>
                  <a:gd name="T1" fmla="*/ 4 h 40"/>
                  <a:gd name="T2" fmla="*/ 61 w 63"/>
                  <a:gd name="T3" fmla="*/ 6 h 40"/>
                  <a:gd name="T4" fmla="*/ 5 w 63"/>
                  <a:gd name="T5" fmla="*/ 39 h 40"/>
                  <a:gd name="T6" fmla="*/ 1 w 63"/>
                  <a:gd name="T7" fmla="*/ 38 h 40"/>
                  <a:gd name="T8" fmla="*/ 2 w 63"/>
                  <a:gd name="T9" fmla="*/ 33 h 40"/>
                  <a:gd name="T10" fmla="*/ 58 w 63"/>
                  <a:gd name="T11" fmla="*/ 1 h 40"/>
                  <a:gd name="T12" fmla="*/ 63 w 63"/>
                  <a:gd name="T13" fmla="*/ 2 h 40"/>
                  <a:gd name="T14" fmla="*/ 63 w 63"/>
                  <a:gd name="T15" fmla="*/ 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0">
                    <a:moveTo>
                      <a:pt x="63" y="4"/>
                    </a:moveTo>
                    <a:cubicBezTo>
                      <a:pt x="63" y="5"/>
                      <a:pt x="62" y="6"/>
                      <a:pt x="61" y="6"/>
                    </a:cubicBezTo>
                    <a:cubicBezTo>
                      <a:pt x="5" y="39"/>
                      <a:pt x="5" y="39"/>
                      <a:pt x="5" y="39"/>
                    </a:cubicBezTo>
                    <a:cubicBezTo>
                      <a:pt x="4" y="40"/>
                      <a:pt x="1" y="39"/>
                      <a:pt x="1" y="38"/>
                    </a:cubicBezTo>
                    <a:cubicBezTo>
                      <a:pt x="0" y="36"/>
                      <a:pt x="0" y="34"/>
                      <a:pt x="2" y="33"/>
                    </a:cubicBezTo>
                    <a:cubicBezTo>
                      <a:pt x="58" y="1"/>
                      <a:pt x="58" y="1"/>
                      <a:pt x="58" y="1"/>
                    </a:cubicBezTo>
                    <a:cubicBezTo>
                      <a:pt x="60" y="0"/>
                      <a:pt x="62" y="0"/>
                      <a:pt x="63" y="2"/>
                    </a:cubicBezTo>
                    <a:cubicBezTo>
                      <a:pt x="63" y="2"/>
                      <a:pt x="63" y="3"/>
                      <a:pt x="63" y="4"/>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 name="Freeform 21"/>
              <p:cNvSpPr>
                <a:spLocks/>
              </p:cNvSpPr>
              <p:nvPr/>
            </p:nvSpPr>
            <p:spPr bwMode="auto">
              <a:xfrm>
                <a:off x="9585799" y="3145543"/>
                <a:ext cx="124314" cy="197594"/>
              </a:xfrm>
              <a:custGeom>
                <a:avLst/>
                <a:gdLst>
                  <a:gd name="T0" fmla="*/ 40 w 40"/>
                  <a:gd name="T1" fmla="*/ 4 h 64"/>
                  <a:gd name="T2" fmla="*/ 39 w 40"/>
                  <a:gd name="T3" fmla="*/ 6 h 64"/>
                  <a:gd name="T4" fmla="*/ 7 w 40"/>
                  <a:gd name="T5" fmla="*/ 62 h 64"/>
                  <a:gd name="T6" fmla="*/ 2 w 40"/>
                  <a:gd name="T7" fmla="*/ 63 h 64"/>
                  <a:gd name="T8" fmla="*/ 1 w 40"/>
                  <a:gd name="T9" fmla="*/ 59 h 64"/>
                  <a:gd name="T10" fmla="*/ 33 w 40"/>
                  <a:gd name="T11" fmla="*/ 3 h 64"/>
                  <a:gd name="T12" fmla="*/ 38 w 40"/>
                  <a:gd name="T13" fmla="*/ 1 h 64"/>
                  <a:gd name="T14" fmla="*/ 40 w 40"/>
                  <a:gd name="T15" fmla="*/ 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40" y="4"/>
                    </a:moveTo>
                    <a:cubicBezTo>
                      <a:pt x="40" y="5"/>
                      <a:pt x="39" y="5"/>
                      <a:pt x="39" y="6"/>
                    </a:cubicBezTo>
                    <a:cubicBezTo>
                      <a:pt x="7" y="62"/>
                      <a:pt x="7" y="62"/>
                      <a:pt x="7" y="62"/>
                    </a:cubicBezTo>
                    <a:cubicBezTo>
                      <a:pt x="6" y="64"/>
                      <a:pt x="4" y="64"/>
                      <a:pt x="2" y="63"/>
                    </a:cubicBezTo>
                    <a:cubicBezTo>
                      <a:pt x="1" y="62"/>
                      <a:pt x="0" y="60"/>
                      <a:pt x="1" y="59"/>
                    </a:cubicBezTo>
                    <a:cubicBezTo>
                      <a:pt x="33" y="3"/>
                      <a:pt x="33" y="3"/>
                      <a:pt x="33" y="3"/>
                    </a:cubicBezTo>
                    <a:cubicBezTo>
                      <a:pt x="34" y="1"/>
                      <a:pt x="36" y="0"/>
                      <a:pt x="38" y="1"/>
                    </a:cubicBezTo>
                    <a:cubicBezTo>
                      <a:pt x="39" y="2"/>
                      <a:pt x="40" y="3"/>
                      <a:pt x="40" y="4"/>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 name="Freeform 22"/>
              <p:cNvSpPr>
                <a:spLocks/>
              </p:cNvSpPr>
              <p:nvPr/>
            </p:nvSpPr>
            <p:spPr bwMode="auto">
              <a:xfrm>
                <a:off x="9291371" y="3042167"/>
                <a:ext cx="22246" cy="221148"/>
              </a:xfrm>
              <a:custGeom>
                <a:avLst/>
                <a:gdLst>
                  <a:gd name="T0" fmla="*/ 7 w 7"/>
                  <a:gd name="T1" fmla="*/ 3 h 71"/>
                  <a:gd name="T2" fmla="*/ 7 w 7"/>
                  <a:gd name="T3" fmla="*/ 68 h 71"/>
                  <a:gd name="T4" fmla="*/ 4 w 7"/>
                  <a:gd name="T5" fmla="*/ 71 h 71"/>
                  <a:gd name="T6" fmla="*/ 0 w 7"/>
                  <a:gd name="T7" fmla="*/ 68 h 71"/>
                  <a:gd name="T8" fmla="*/ 0 w 7"/>
                  <a:gd name="T9" fmla="*/ 3 h 71"/>
                  <a:gd name="T10" fmla="*/ 4 w 7"/>
                  <a:gd name="T11" fmla="*/ 0 h 71"/>
                  <a:gd name="T12" fmla="*/ 7 w 7"/>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7" h="71">
                    <a:moveTo>
                      <a:pt x="7" y="3"/>
                    </a:moveTo>
                    <a:cubicBezTo>
                      <a:pt x="7" y="68"/>
                      <a:pt x="7" y="68"/>
                      <a:pt x="7" y="68"/>
                    </a:cubicBezTo>
                    <a:cubicBezTo>
                      <a:pt x="7" y="70"/>
                      <a:pt x="6" y="71"/>
                      <a:pt x="4" y="71"/>
                    </a:cubicBezTo>
                    <a:cubicBezTo>
                      <a:pt x="2" y="71"/>
                      <a:pt x="0" y="70"/>
                      <a:pt x="0" y="68"/>
                    </a:cubicBezTo>
                    <a:cubicBezTo>
                      <a:pt x="0" y="3"/>
                      <a:pt x="0" y="3"/>
                      <a:pt x="0" y="3"/>
                    </a:cubicBezTo>
                    <a:cubicBezTo>
                      <a:pt x="0" y="1"/>
                      <a:pt x="2" y="0"/>
                      <a:pt x="4" y="0"/>
                    </a:cubicBezTo>
                    <a:cubicBezTo>
                      <a:pt x="6" y="0"/>
                      <a:pt x="7" y="1"/>
                      <a:pt x="7" y="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 name="Freeform 23"/>
              <p:cNvSpPr>
                <a:spLocks/>
              </p:cNvSpPr>
              <p:nvPr/>
            </p:nvSpPr>
            <p:spPr bwMode="auto">
              <a:xfrm>
                <a:off x="8894875" y="3145543"/>
                <a:ext cx="124314" cy="197594"/>
              </a:xfrm>
              <a:custGeom>
                <a:avLst/>
                <a:gdLst>
                  <a:gd name="T0" fmla="*/ 40 w 40"/>
                  <a:gd name="T1" fmla="*/ 60 h 64"/>
                  <a:gd name="T2" fmla="*/ 38 w 40"/>
                  <a:gd name="T3" fmla="*/ 63 h 64"/>
                  <a:gd name="T4" fmla="*/ 34 w 40"/>
                  <a:gd name="T5" fmla="*/ 62 h 64"/>
                  <a:gd name="T6" fmla="*/ 1 w 40"/>
                  <a:gd name="T7" fmla="*/ 6 h 64"/>
                  <a:gd name="T8" fmla="*/ 2 w 40"/>
                  <a:gd name="T9" fmla="*/ 1 h 64"/>
                  <a:gd name="T10" fmla="*/ 7 w 40"/>
                  <a:gd name="T11" fmla="*/ 3 h 64"/>
                  <a:gd name="T12" fmla="*/ 39 w 40"/>
                  <a:gd name="T13" fmla="*/ 59 h 64"/>
                  <a:gd name="T14" fmla="*/ 40 w 40"/>
                  <a:gd name="T15" fmla="*/ 6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64">
                    <a:moveTo>
                      <a:pt x="40" y="60"/>
                    </a:moveTo>
                    <a:cubicBezTo>
                      <a:pt x="40" y="62"/>
                      <a:pt x="39" y="63"/>
                      <a:pt x="38" y="63"/>
                    </a:cubicBezTo>
                    <a:cubicBezTo>
                      <a:pt x="37" y="64"/>
                      <a:pt x="35" y="64"/>
                      <a:pt x="34" y="62"/>
                    </a:cubicBezTo>
                    <a:cubicBezTo>
                      <a:pt x="1" y="6"/>
                      <a:pt x="1" y="6"/>
                      <a:pt x="1" y="6"/>
                    </a:cubicBezTo>
                    <a:cubicBezTo>
                      <a:pt x="0" y="4"/>
                      <a:pt x="1" y="2"/>
                      <a:pt x="2" y="1"/>
                    </a:cubicBezTo>
                    <a:cubicBezTo>
                      <a:pt x="4" y="0"/>
                      <a:pt x="6" y="1"/>
                      <a:pt x="7" y="3"/>
                    </a:cubicBezTo>
                    <a:cubicBezTo>
                      <a:pt x="39" y="59"/>
                      <a:pt x="39" y="59"/>
                      <a:pt x="39" y="59"/>
                    </a:cubicBezTo>
                    <a:cubicBezTo>
                      <a:pt x="40" y="59"/>
                      <a:pt x="40" y="60"/>
                      <a:pt x="40" y="60"/>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 name="Freeform 24"/>
              <p:cNvSpPr>
                <a:spLocks/>
              </p:cNvSpPr>
              <p:nvPr/>
            </p:nvSpPr>
            <p:spPr bwMode="auto">
              <a:xfrm>
                <a:off x="8606991" y="3436045"/>
                <a:ext cx="194977" cy="124314"/>
              </a:xfrm>
              <a:custGeom>
                <a:avLst/>
                <a:gdLst>
                  <a:gd name="T0" fmla="*/ 63 w 63"/>
                  <a:gd name="T1" fmla="*/ 36 h 40"/>
                  <a:gd name="T2" fmla="*/ 63 w 63"/>
                  <a:gd name="T3" fmla="*/ 38 h 40"/>
                  <a:gd name="T4" fmla="*/ 58 w 63"/>
                  <a:gd name="T5" fmla="*/ 39 h 40"/>
                  <a:gd name="T6" fmla="*/ 2 w 63"/>
                  <a:gd name="T7" fmla="*/ 6 h 40"/>
                  <a:gd name="T8" fmla="*/ 1 w 63"/>
                  <a:gd name="T9" fmla="*/ 2 h 40"/>
                  <a:gd name="T10" fmla="*/ 5 w 63"/>
                  <a:gd name="T11" fmla="*/ 1 h 40"/>
                  <a:gd name="T12" fmla="*/ 62 w 63"/>
                  <a:gd name="T13" fmla="*/ 33 h 40"/>
                  <a:gd name="T14" fmla="*/ 63 w 63"/>
                  <a:gd name="T15" fmla="*/ 36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0">
                    <a:moveTo>
                      <a:pt x="63" y="36"/>
                    </a:moveTo>
                    <a:cubicBezTo>
                      <a:pt x="63" y="37"/>
                      <a:pt x="63" y="37"/>
                      <a:pt x="63" y="38"/>
                    </a:cubicBezTo>
                    <a:cubicBezTo>
                      <a:pt x="62" y="39"/>
                      <a:pt x="60" y="40"/>
                      <a:pt x="58" y="39"/>
                    </a:cubicBezTo>
                    <a:cubicBezTo>
                      <a:pt x="2" y="6"/>
                      <a:pt x="2" y="6"/>
                      <a:pt x="2" y="6"/>
                    </a:cubicBezTo>
                    <a:cubicBezTo>
                      <a:pt x="0" y="6"/>
                      <a:pt x="0" y="4"/>
                      <a:pt x="1" y="2"/>
                    </a:cubicBezTo>
                    <a:cubicBezTo>
                      <a:pt x="2" y="0"/>
                      <a:pt x="4" y="0"/>
                      <a:pt x="5" y="1"/>
                    </a:cubicBezTo>
                    <a:cubicBezTo>
                      <a:pt x="62" y="33"/>
                      <a:pt x="62" y="33"/>
                      <a:pt x="62" y="33"/>
                    </a:cubicBezTo>
                    <a:cubicBezTo>
                      <a:pt x="63" y="34"/>
                      <a:pt x="63" y="35"/>
                      <a:pt x="63" y="36"/>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Freeform 25"/>
              <p:cNvSpPr>
                <a:spLocks/>
              </p:cNvSpPr>
              <p:nvPr/>
            </p:nvSpPr>
            <p:spPr bwMode="auto">
              <a:xfrm>
                <a:off x="9803021" y="4128278"/>
                <a:ext cx="194977" cy="124314"/>
              </a:xfrm>
              <a:custGeom>
                <a:avLst/>
                <a:gdLst>
                  <a:gd name="T0" fmla="*/ 63 w 63"/>
                  <a:gd name="T1" fmla="*/ 36 h 40"/>
                  <a:gd name="T2" fmla="*/ 63 w 63"/>
                  <a:gd name="T3" fmla="*/ 37 h 40"/>
                  <a:gd name="T4" fmla="*/ 58 w 63"/>
                  <a:gd name="T5" fmla="*/ 39 h 40"/>
                  <a:gd name="T6" fmla="*/ 2 w 63"/>
                  <a:gd name="T7" fmla="*/ 6 h 40"/>
                  <a:gd name="T8" fmla="*/ 1 w 63"/>
                  <a:gd name="T9" fmla="*/ 2 h 40"/>
                  <a:gd name="T10" fmla="*/ 5 w 63"/>
                  <a:gd name="T11" fmla="*/ 0 h 40"/>
                  <a:gd name="T12" fmla="*/ 61 w 63"/>
                  <a:gd name="T13" fmla="*/ 33 h 40"/>
                  <a:gd name="T14" fmla="*/ 63 w 63"/>
                  <a:gd name="T15" fmla="*/ 36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0">
                    <a:moveTo>
                      <a:pt x="63" y="36"/>
                    </a:moveTo>
                    <a:cubicBezTo>
                      <a:pt x="63" y="36"/>
                      <a:pt x="63" y="37"/>
                      <a:pt x="63" y="37"/>
                    </a:cubicBezTo>
                    <a:cubicBezTo>
                      <a:pt x="62" y="39"/>
                      <a:pt x="60" y="40"/>
                      <a:pt x="58" y="39"/>
                    </a:cubicBezTo>
                    <a:cubicBezTo>
                      <a:pt x="2" y="6"/>
                      <a:pt x="2" y="6"/>
                      <a:pt x="2" y="6"/>
                    </a:cubicBezTo>
                    <a:cubicBezTo>
                      <a:pt x="0" y="5"/>
                      <a:pt x="0" y="3"/>
                      <a:pt x="1" y="2"/>
                    </a:cubicBezTo>
                    <a:cubicBezTo>
                      <a:pt x="1" y="0"/>
                      <a:pt x="4" y="0"/>
                      <a:pt x="5" y="0"/>
                    </a:cubicBezTo>
                    <a:cubicBezTo>
                      <a:pt x="61" y="33"/>
                      <a:pt x="61" y="33"/>
                      <a:pt x="61" y="33"/>
                    </a:cubicBezTo>
                    <a:cubicBezTo>
                      <a:pt x="62" y="34"/>
                      <a:pt x="63" y="35"/>
                      <a:pt x="63" y="36"/>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Freeform 26"/>
              <p:cNvSpPr>
                <a:spLocks/>
              </p:cNvSpPr>
              <p:nvPr/>
            </p:nvSpPr>
            <p:spPr bwMode="auto">
              <a:xfrm>
                <a:off x="8514082" y="3935918"/>
                <a:ext cx="219839" cy="56269"/>
              </a:xfrm>
              <a:custGeom>
                <a:avLst/>
                <a:gdLst>
                  <a:gd name="T0" fmla="*/ 71 w 71"/>
                  <a:gd name="T1" fmla="*/ 3 h 18"/>
                  <a:gd name="T2" fmla="*/ 68 w 71"/>
                  <a:gd name="T3" fmla="*/ 7 h 18"/>
                  <a:gd name="T4" fmla="*/ 4 w 71"/>
                  <a:gd name="T5" fmla="*/ 18 h 18"/>
                  <a:gd name="T6" fmla="*/ 0 w 71"/>
                  <a:gd name="T7" fmla="*/ 15 h 18"/>
                  <a:gd name="T8" fmla="*/ 3 w 71"/>
                  <a:gd name="T9" fmla="*/ 11 h 18"/>
                  <a:gd name="T10" fmla="*/ 67 w 71"/>
                  <a:gd name="T11" fmla="*/ 0 h 18"/>
                  <a:gd name="T12" fmla="*/ 71 w 71"/>
                  <a:gd name="T13" fmla="*/ 3 h 18"/>
                </a:gdLst>
                <a:ahLst/>
                <a:cxnLst>
                  <a:cxn ang="0">
                    <a:pos x="T0" y="T1"/>
                  </a:cxn>
                  <a:cxn ang="0">
                    <a:pos x="T2" y="T3"/>
                  </a:cxn>
                  <a:cxn ang="0">
                    <a:pos x="T4" y="T5"/>
                  </a:cxn>
                  <a:cxn ang="0">
                    <a:pos x="T6" y="T7"/>
                  </a:cxn>
                  <a:cxn ang="0">
                    <a:pos x="T8" y="T9"/>
                  </a:cxn>
                  <a:cxn ang="0">
                    <a:pos x="T10" y="T11"/>
                  </a:cxn>
                  <a:cxn ang="0">
                    <a:pos x="T12" y="T13"/>
                  </a:cxn>
                </a:cxnLst>
                <a:rect l="0" t="0" r="r" b="b"/>
                <a:pathLst>
                  <a:path w="71" h="18">
                    <a:moveTo>
                      <a:pt x="71" y="3"/>
                    </a:moveTo>
                    <a:cubicBezTo>
                      <a:pt x="71" y="4"/>
                      <a:pt x="70" y="6"/>
                      <a:pt x="68" y="7"/>
                    </a:cubicBezTo>
                    <a:cubicBezTo>
                      <a:pt x="4" y="18"/>
                      <a:pt x="4" y="18"/>
                      <a:pt x="4" y="18"/>
                    </a:cubicBezTo>
                    <a:cubicBezTo>
                      <a:pt x="2" y="18"/>
                      <a:pt x="0" y="17"/>
                      <a:pt x="0" y="15"/>
                    </a:cubicBezTo>
                    <a:cubicBezTo>
                      <a:pt x="0" y="13"/>
                      <a:pt x="1" y="12"/>
                      <a:pt x="3" y="11"/>
                    </a:cubicBezTo>
                    <a:cubicBezTo>
                      <a:pt x="67" y="0"/>
                      <a:pt x="67" y="0"/>
                      <a:pt x="67" y="0"/>
                    </a:cubicBezTo>
                    <a:cubicBezTo>
                      <a:pt x="69" y="0"/>
                      <a:pt x="70" y="1"/>
                      <a:pt x="71" y="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Freeform 27"/>
              <p:cNvSpPr>
                <a:spLocks/>
              </p:cNvSpPr>
              <p:nvPr/>
            </p:nvSpPr>
            <p:spPr bwMode="auto">
              <a:xfrm>
                <a:off x="9871066" y="3693833"/>
                <a:ext cx="222456" cy="58886"/>
              </a:xfrm>
              <a:custGeom>
                <a:avLst/>
                <a:gdLst>
                  <a:gd name="T0" fmla="*/ 71 w 72"/>
                  <a:gd name="T1" fmla="*/ 3 h 19"/>
                  <a:gd name="T2" fmla="*/ 69 w 72"/>
                  <a:gd name="T3" fmla="*/ 7 h 19"/>
                  <a:gd name="T4" fmla="*/ 5 w 72"/>
                  <a:gd name="T5" fmla="*/ 18 h 19"/>
                  <a:gd name="T6" fmla="*/ 1 w 72"/>
                  <a:gd name="T7" fmla="*/ 16 h 19"/>
                  <a:gd name="T8" fmla="*/ 3 w 72"/>
                  <a:gd name="T9" fmla="*/ 12 h 19"/>
                  <a:gd name="T10" fmla="*/ 67 w 72"/>
                  <a:gd name="T11" fmla="*/ 1 h 19"/>
                  <a:gd name="T12" fmla="*/ 71 w 72"/>
                  <a:gd name="T13" fmla="*/ 3 h 19"/>
                </a:gdLst>
                <a:ahLst/>
                <a:cxnLst>
                  <a:cxn ang="0">
                    <a:pos x="T0" y="T1"/>
                  </a:cxn>
                  <a:cxn ang="0">
                    <a:pos x="T2" y="T3"/>
                  </a:cxn>
                  <a:cxn ang="0">
                    <a:pos x="T4" y="T5"/>
                  </a:cxn>
                  <a:cxn ang="0">
                    <a:pos x="T6" y="T7"/>
                  </a:cxn>
                  <a:cxn ang="0">
                    <a:pos x="T8" y="T9"/>
                  </a:cxn>
                  <a:cxn ang="0">
                    <a:pos x="T10" y="T11"/>
                  </a:cxn>
                  <a:cxn ang="0">
                    <a:pos x="T12" y="T13"/>
                  </a:cxn>
                </a:cxnLst>
                <a:rect l="0" t="0" r="r" b="b"/>
                <a:pathLst>
                  <a:path w="72" h="19">
                    <a:moveTo>
                      <a:pt x="71" y="3"/>
                    </a:moveTo>
                    <a:cubicBezTo>
                      <a:pt x="72" y="5"/>
                      <a:pt x="70" y="7"/>
                      <a:pt x="69" y="7"/>
                    </a:cubicBezTo>
                    <a:cubicBezTo>
                      <a:pt x="5" y="18"/>
                      <a:pt x="5" y="18"/>
                      <a:pt x="5" y="18"/>
                    </a:cubicBezTo>
                    <a:cubicBezTo>
                      <a:pt x="3" y="19"/>
                      <a:pt x="1" y="18"/>
                      <a:pt x="1" y="16"/>
                    </a:cubicBezTo>
                    <a:cubicBezTo>
                      <a:pt x="0" y="14"/>
                      <a:pt x="2" y="12"/>
                      <a:pt x="3" y="12"/>
                    </a:cubicBezTo>
                    <a:cubicBezTo>
                      <a:pt x="67" y="1"/>
                      <a:pt x="67" y="1"/>
                      <a:pt x="67" y="1"/>
                    </a:cubicBezTo>
                    <a:cubicBezTo>
                      <a:pt x="69" y="0"/>
                      <a:pt x="71" y="2"/>
                      <a:pt x="71" y="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28"/>
              <p:cNvSpPr>
                <a:spLocks/>
              </p:cNvSpPr>
              <p:nvPr/>
            </p:nvSpPr>
            <p:spPr bwMode="auto">
              <a:xfrm>
                <a:off x="9744135" y="3322200"/>
                <a:ext cx="176657" cy="154411"/>
              </a:xfrm>
              <a:custGeom>
                <a:avLst/>
                <a:gdLst>
                  <a:gd name="T0" fmla="*/ 56 w 57"/>
                  <a:gd name="T1" fmla="*/ 4 h 50"/>
                  <a:gd name="T2" fmla="*/ 55 w 57"/>
                  <a:gd name="T3" fmla="*/ 7 h 50"/>
                  <a:gd name="T4" fmla="*/ 6 w 57"/>
                  <a:gd name="T5" fmla="*/ 48 h 50"/>
                  <a:gd name="T6" fmla="*/ 1 w 57"/>
                  <a:gd name="T7" fmla="*/ 48 h 50"/>
                  <a:gd name="T8" fmla="*/ 1 w 57"/>
                  <a:gd name="T9" fmla="*/ 43 h 50"/>
                  <a:gd name="T10" fmla="*/ 51 w 57"/>
                  <a:gd name="T11" fmla="*/ 2 h 50"/>
                  <a:gd name="T12" fmla="*/ 56 w 57"/>
                  <a:gd name="T13" fmla="*/ 2 h 50"/>
                  <a:gd name="T14" fmla="*/ 56 w 57"/>
                  <a:gd name="T15" fmla="*/ 4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0">
                    <a:moveTo>
                      <a:pt x="56" y="4"/>
                    </a:moveTo>
                    <a:cubicBezTo>
                      <a:pt x="57" y="5"/>
                      <a:pt x="56" y="6"/>
                      <a:pt x="55" y="7"/>
                    </a:cubicBezTo>
                    <a:cubicBezTo>
                      <a:pt x="6" y="48"/>
                      <a:pt x="6" y="48"/>
                      <a:pt x="6" y="48"/>
                    </a:cubicBezTo>
                    <a:cubicBezTo>
                      <a:pt x="4" y="50"/>
                      <a:pt x="2" y="49"/>
                      <a:pt x="1" y="48"/>
                    </a:cubicBezTo>
                    <a:cubicBezTo>
                      <a:pt x="0" y="47"/>
                      <a:pt x="0" y="45"/>
                      <a:pt x="1" y="43"/>
                    </a:cubicBezTo>
                    <a:cubicBezTo>
                      <a:pt x="51" y="2"/>
                      <a:pt x="51" y="2"/>
                      <a:pt x="51" y="2"/>
                    </a:cubicBezTo>
                    <a:cubicBezTo>
                      <a:pt x="52" y="0"/>
                      <a:pt x="55" y="1"/>
                      <a:pt x="56" y="2"/>
                    </a:cubicBezTo>
                    <a:cubicBezTo>
                      <a:pt x="56" y="2"/>
                      <a:pt x="56" y="3"/>
                      <a:pt x="56" y="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Freeform 29"/>
              <p:cNvSpPr>
                <a:spLocks/>
              </p:cNvSpPr>
              <p:nvPr/>
            </p:nvSpPr>
            <p:spPr bwMode="auto">
              <a:xfrm>
                <a:off x="9492890" y="3089275"/>
                <a:ext cx="90292" cy="210680"/>
              </a:xfrm>
              <a:custGeom>
                <a:avLst/>
                <a:gdLst>
                  <a:gd name="T0" fmla="*/ 29 w 29"/>
                  <a:gd name="T1" fmla="*/ 3 h 68"/>
                  <a:gd name="T2" fmla="*/ 29 w 29"/>
                  <a:gd name="T3" fmla="*/ 5 h 68"/>
                  <a:gd name="T4" fmla="*/ 7 w 29"/>
                  <a:gd name="T5" fmla="*/ 66 h 68"/>
                  <a:gd name="T6" fmla="*/ 3 w 29"/>
                  <a:gd name="T7" fmla="*/ 68 h 68"/>
                  <a:gd name="T8" fmla="*/ 1 w 29"/>
                  <a:gd name="T9" fmla="*/ 63 h 68"/>
                  <a:gd name="T10" fmla="*/ 23 w 29"/>
                  <a:gd name="T11" fmla="*/ 2 h 68"/>
                  <a:gd name="T12" fmla="*/ 27 w 29"/>
                  <a:gd name="T13" fmla="*/ 0 h 68"/>
                  <a:gd name="T14" fmla="*/ 29 w 29"/>
                  <a:gd name="T15" fmla="*/ 3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68">
                    <a:moveTo>
                      <a:pt x="29" y="3"/>
                    </a:moveTo>
                    <a:cubicBezTo>
                      <a:pt x="29" y="3"/>
                      <a:pt x="29" y="4"/>
                      <a:pt x="29" y="5"/>
                    </a:cubicBezTo>
                    <a:cubicBezTo>
                      <a:pt x="7" y="66"/>
                      <a:pt x="7" y="66"/>
                      <a:pt x="7" y="66"/>
                    </a:cubicBezTo>
                    <a:cubicBezTo>
                      <a:pt x="6" y="67"/>
                      <a:pt x="4" y="68"/>
                      <a:pt x="3" y="68"/>
                    </a:cubicBezTo>
                    <a:cubicBezTo>
                      <a:pt x="1" y="67"/>
                      <a:pt x="0" y="65"/>
                      <a:pt x="1" y="63"/>
                    </a:cubicBezTo>
                    <a:cubicBezTo>
                      <a:pt x="23" y="2"/>
                      <a:pt x="23" y="2"/>
                      <a:pt x="23" y="2"/>
                    </a:cubicBezTo>
                    <a:cubicBezTo>
                      <a:pt x="23" y="1"/>
                      <a:pt x="25" y="0"/>
                      <a:pt x="27" y="0"/>
                    </a:cubicBezTo>
                    <a:cubicBezTo>
                      <a:pt x="28" y="1"/>
                      <a:pt x="29" y="2"/>
                      <a:pt x="29" y="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Freeform 30"/>
              <p:cNvSpPr>
                <a:spLocks/>
              </p:cNvSpPr>
              <p:nvPr/>
            </p:nvSpPr>
            <p:spPr bwMode="auto">
              <a:xfrm>
                <a:off x="9155280" y="3051326"/>
                <a:ext cx="56269" cy="221148"/>
              </a:xfrm>
              <a:custGeom>
                <a:avLst/>
                <a:gdLst>
                  <a:gd name="T0" fmla="*/ 7 w 18"/>
                  <a:gd name="T1" fmla="*/ 3 h 71"/>
                  <a:gd name="T2" fmla="*/ 18 w 18"/>
                  <a:gd name="T3" fmla="*/ 67 h 71"/>
                  <a:gd name="T4" fmla="*/ 15 w 18"/>
                  <a:gd name="T5" fmla="*/ 71 h 71"/>
                  <a:gd name="T6" fmla="*/ 11 w 18"/>
                  <a:gd name="T7" fmla="*/ 68 h 71"/>
                  <a:gd name="T8" fmla="*/ 0 w 18"/>
                  <a:gd name="T9" fmla="*/ 4 h 71"/>
                  <a:gd name="T10" fmla="*/ 3 w 18"/>
                  <a:gd name="T11" fmla="*/ 1 h 71"/>
                  <a:gd name="T12" fmla="*/ 7 w 18"/>
                  <a:gd name="T13" fmla="*/ 3 h 71"/>
                </a:gdLst>
                <a:ahLst/>
                <a:cxnLst>
                  <a:cxn ang="0">
                    <a:pos x="T0" y="T1"/>
                  </a:cxn>
                  <a:cxn ang="0">
                    <a:pos x="T2" y="T3"/>
                  </a:cxn>
                  <a:cxn ang="0">
                    <a:pos x="T4" y="T5"/>
                  </a:cxn>
                  <a:cxn ang="0">
                    <a:pos x="T6" y="T7"/>
                  </a:cxn>
                  <a:cxn ang="0">
                    <a:pos x="T8" y="T9"/>
                  </a:cxn>
                  <a:cxn ang="0">
                    <a:pos x="T10" y="T11"/>
                  </a:cxn>
                  <a:cxn ang="0">
                    <a:pos x="T12" y="T13"/>
                  </a:cxn>
                </a:cxnLst>
                <a:rect l="0" t="0" r="r" b="b"/>
                <a:pathLst>
                  <a:path w="18" h="71">
                    <a:moveTo>
                      <a:pt x="7" y="3"/>
                    </a:moveTo>
                    <a:cubicBezTo>
                      <a:pt x="18" y="67"/>
                      <a:pt x="18" y="67"/>
                      <a:pt x="18" y="67"/>
                    </a:cubicBezTo>
                    <a:cubicBezTo>
                      <a:pt x="18" y="69"/>
                      <a:pt x="17" y="71"/>
                      <a:pt x="15" y="71"/>
                    </a:cubicBezTo>
                    <a:cubicBezTo>
                      <a:pt x="13" y="71"/>
                      <a:pt x="12" y="70"/>
                      <a:pt x="11" y="68"/>
                    </a:cubicBezTo>
                    <a:cubicBezTo>
                      <a:pt x="0" y="4"/>
                      <a:pt x="0" y="4"/>
                      <a:pt x="0" y="4"/>
                    </a:cubicBezTo>
                    <a:cubicBezTo>
                      <a:pt x="0" y="3"/>
                      <a:pt x="1" y="1"/>
                      <a:pt x="3" y="1"/>
                    </a:cubicBezTo>
                    <a:cubicBezTo>
                      <a:pt x="5" y="0"/>
                      <a:pt x="6" y="1"/>
                      <a:pt x="7" y="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Freeform 31"/>
              <p:cNvSpPr>
                <a:spLocks/>
              </p:cNvSpPr>
              <p:nvPr/>
            </p:nvSpPr>
            <p:spPr bwMode="auto">
              <a:xfrm>
                <a:off x="8783647" y="3225366"/>
                <a:ext cx="151794" cy="176657"/>
              </a:xfrm>
              <a:custGeom>
                <a:avLst/>
                <a:gdLst>
                  <a:gd name="T0" fmla="*/ 49 w 49"/>
                  <a:gd name="T1" fmla="*/ 53 h 57"/>
                  <a:gd name="T2" fmla="*/ 48 w 49"/>
                  <a:gd name="T3" fmla="*/ 56 h 57"/>
                  <a:gd name="T4" fmla="*/ 43 w 49"/>
                  <a:gd name="T5" fmla="*/ 56 h 57"/>
                  <a:gd name="T6" fmla="*/ 1 w 49"/>
                  <a:gd name="T7" fmla="*/ 6 h 57"/>
                  <a:gd name="T8" fmla="*/ 1 w 49"/>
                  <a:gd name="T9" fmla="*/ 1 h 57"/>
                  <a:gd name="T10" fmla="*/ 6 w 49"/>
                  <a:gd name="T11" fmla="*/ 2 h 57"/>
                  <a:gd name="T12" fmla="*/ 48 w 49"/>
                  <a:gd name="T13" fmla="*/ 51 h 57"/>
                  <a:gd name="T14" fmla="*/ 49 w 49"/>
                  <a:gd name="T15" fmla="*/ 53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7">
                    <a:moveTo>
                      <a:pt x="49" y="53"/>
                    </a:moveTo>
                    <a:cubicBezTo>
                      <a:pt x="49" y="54"/>
                      <a:pt x="48" y="55"/>
                      <a:pt x="48" y="56"/>
                    </a:cubicBezTo>
                    <a:cubicBezTo>
                      <a:pt x="46" y="57"/>
                      <a:pt x="44" y="57"/>
                      <a:pt x="43" y="56"/>
                    </a:cubicBezTo>
                    <a:cubicBezTo>
                      <a:pt x="1" y="6"/>
                      <a:pt x="1" y="6"/>
                      <a:pt x="1" y="6"/>
                    </a:cubicBezTo>
                    <a:cubicBezTo>
                      <a:pt x="0" y="4"/>
                      <a:pt x="0" y="2"/>
                      <a:pt x="1" y="1"/>
                    </a:cubicBezTo>
                    <a:cubicBezTo>
                      <a:pt x="3" y="0"/>
                      <a:pt x="5" y="0"/>
                      <a:pt x="6" y="2"/>
                    </a:cubicBezTo>
                    <a:cubicBezTo>
                      <a:pt x="48" y="51"/>
                      <a:pt x="48" y="51"/>
                      <a:pt x="48" y="51"/>
                    </a:cubicBezTo>
                    <a:cubicBezTo>
                      <a:pt x="48" y="52"/>
                      <a:pt x="49" y="52"/>
                      <a:pt x="49" y="5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Freeform 32"/>
              <p:cNvSpPr>
                <a:spLocks/>
              </p:cNvSpPr>
              <p:nvPr/>
            </p:nvSpPr>
            <p:spPr bwMode="auto">
              <a:xfrm>
                <a:off x="8548105" y="3560359"/>
                <a:ext cx="210680" cy="92909"/>
              </a:xfrm>
              <a:custGeom>
                <a:avLst/>
                <a:gdLst>
                  <a:gd name="T0" fmla="*/ 68 w 68"/>
                  <a:gd name="T1" fmla="*/ 26 h 30"/>
                  <a:gd name="T2" fmla="*/ 68 w 68"/>
                  <a:gd name="T3" fmla="*/ 27 h 30"/>
                  <a:gd name="T4" fmla="*/ 64 w 68"/>
                  <a:gd name="T5" fmla="*/ 29 h 30"/>
                  <a:gd name="T6" fmla="*/ 3 w 68"/>
                  <a:gd name="T7" fmla="*/ 7 h 30"/>
                  <a:gd name="T8" fmla="*/ 1 w 68"/>
                  <a:gd name="T9" fmla="*/ 3 h 30"/>
                  <a:gd name="T10" fmla="*/ 5 w 68"/>
                  <a:gd name="T11" fmla="*/ 1 h 30"/>
                  <a:gd name="T12" fmla="*/ 66 w 68"/>
                  <a:gd name="T13" fmla="*/ 23 h 30"/>
                  <a:gd name="T14" fmla="*/ 68 w 68"/>
                  <a:gd name="T15" fmla="*/ 26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30">
                    <a:moveTo>
                      <a:pt x="68" y="26"/>
                    </a:moveTo>
                    <a:cubicBezTo>
                      <a:pt x="68" y="26"/>
                      <a:pt x="68" y="27"/>
                      <a:pt x="68" y="27"/>
                    </a:cubicBezTo>
                    <a:cubicBezTo>
                      <a:pt x="67" y="29"/>
                      <a:pt x="65" y="30"/>
                      <a:pt x="64" y="29"/>
                    </a:cubicBezTo>
                    <a:cubicBezTo>
                      <a:pt x="3" y="7"/>
                      <a:pt x="3" y="7"/>
                      <a:pt x="3" y="7"/>
                    </a:cubicBezTo>
                    <a:cubicBezTo>
                      <a:pt x="1" y="6"/>
                      <a:pt x="0" y="5"/>
                      <a:pt x="1" y="3"/>
                    </a:cubicBezTo>
                    <a:cubicBezTo>
                      <a:pt x="1" y="1"/>
                      <a:pt x="3" y="0"/>
                      <a:pt x="5" y="1"/>
                    </a:cubicBezTo>
                    <a:cubicBezTo>
                      <a:pt x="66" y="23"/>
                      <a:pt x="66" y="23"/>
                      <a:pt x="66" y="23"/>
                    </a:cubicBezTo>
                    <a:cubicBezTo>
                      <a:pt x="67" y="23"/>
                      <a:pt x="68" y="24"/>
                      <a:pt x="68" y="2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 name="Freeform 33"/>
              <p:cNvSpPr>
                <a:spLocks/>
              </p:cNvSpPr>
              <p:nvPr/>
            </p:nvSpPr>
            <p:spPr bwMode="auto">
              <a:xfrm>
                <a:off x="9846203" y="4035369"/>
                <a:ext cx="210680" cy="90292"/>
              </a:xfrm>
              <a:custGeom>
                <a:avLst/>
                <a:gdLst>
                  <a:gd name="T0" fmla="*/ 68 w 68"/>
                  <a:gd name="T1" fmla="*/ 25 h 29"/>
                  <a:gd name="T2" fmla="*/ 68 w 68"/>
                  <a:gd name="T3" fmla="*/ 27 h 29"/>
                  <a:gd name="T4" fmla="*/ 63 w 68"/>
                  <a:gd name="T5" fmla="*/ 29 h 29"/>
                  <a:gd name="T6" fmla="*/ 2 w 68"/>
                  <a:gd name="T7" fmla="*/ 6 h 29"/>
                  <a:gd name="T8" fmla="*/ 0 w 68"/>
                  <a:gd name="T9" fmla="*/ 2 h 29"/>
                  <a:gd name="T10" fmla="*/ 5 w 68"/>
                  <a:gd name="T11" fmla="*/ 0 h 29"/>
                  <a:gd name="T12" fmla="*/ 66 w 68"/>
                  <a:gd name="T13" fmla="*/ 22 h 29"/>
                  <a:gd name="T14" fmla="*/ 68 w 68"/>
                  <a:gd name="T15" fmla="*/ 25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29">
                    <a:moveTo>
                      <a:pt x="68" y="25"/>
                    </a:moveTo>
                    <a:cubicBezTo>
                      <a:pt x="68" y="25"/>
                      <a:pt x="68" y="26"/>
                      <a:pt x="68" y="27"/>
                    </a:cubicBezTo>
                    <a:cubicBezTo>
                      <a:pt x="67" y="28"/>
                      <a:pt x="65" y="29"/>
                      <a:pt x="63" y="29"/>
                    </a:cubicBezTo>
                    <a:cubicBezTo>
                      <a:pt x="2" y="6"/>
                      <a:pt x="2" y="6"/>
                      <a:pt x="2" y="6"/>
                    </a:cubicBezTo>
                    <a:cubicBezTo>
                      <a:pt x="1" y="6"/>
                      <a:pt x="0" y="4"/>
                      <a:pt x="0" y="2"/>
                    </a:cubicBezTo>
                    <a:cubicBezTo>
                      <a:pt x="1" y="0"/>
                      <a:pt x="3" y="0"/>
                      <a:pt x="5" y="0"/>
                    </a:cubicBezTo>
                    <a:cubicBezTo>
                      <a:pt x="66" y="22"/>
                      <a:pt x="66" y="22"/>
                      <a:pt x="66" y="22"/>
                    </a:cubicBezTo>
                    <a:cubicBezTo>
                      <a:pt x="67" y="23"/>
                      <a:pt x="68" y="24"/>
                      <a:pt x="68" y="25"/>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8" name="Freeform 34"/>
              <p:cNvSpPr>
                <a:spLocks/>
              </p:cNvSpPr>
              <p:nvPr/>
            </p:nvSpPr>
            <p:spPr bwMode="auto">
              <a:xfrm>
                <a:off x="8548105" y="4035369"/>
                <a:ext cx="214605" cy="90292"/>
              </a:xfrm>
              <a:custGeom>
                <a:avLst/>
                <a:gdLst>
                  <a:gd name="T0" fmla="*/ 68 w 69"/>
                  <a:gd name="T1" fmla="*/ 2 h 29"/>
                  <a:gd name="T2" fmla="*/ 66 w 69"/>
                  <a:gd name="T3" fmla="*/ 6 h 29"/>
                  <a:gd name="T4" fmla="*/ 5 w 69"/>
                  <a:gd name="T5" fmla="*/ 29 h 29"/>
                  <a:gd name="T6" fmla="*/ 1 w 69"/>
                  <a:gd name="T7" fmla="*/ 27 h 29"/>
                  <a:gd name="T8" fmla="*/ 3 w 69"/>
                  <a:gd name="T9" fmla="*/ 22 h 29"/>
                  <a:gd name="T10" fmla="*/ 64 w 69"/>
                  <a:gd name="T11" fmla="*/ 0 h 29"/>
                  <a:gd name="T12" fmla="*/ 68 w 69"/>
                  <a:gd name="T13" fmla="*/ 2 h 29"/>
                </a:gdLst>
                <a:ahLst/>
                <a:cxnLst>
                  <a:cxn ang="0">
                    <a:pos x="T0" y="T1"/>
                  </a:cxn>
                  <a:cxn ang="0">
                    <a:pos x="T2" y="T3"/>
                  </a:cxn>
                  <a:cxn ang="0">
                    <a:pos x="T4" y="T5"/>
                  </a:cxn>
                  <a:cxn ang="0">
                    <a:pos x="T6" y="T7"/>
                  </a:cxn>
                  <a:cxn ang="0">
                    <a:pos x="T8" y="T9"/>
                  </a:cxn>
                  <a:cxn ang="0">
                    <a:pos x="T10" y="T11"/>
                  </a:cxn>
                  <a:cxn ang="0">
                    <a:pos x="T12" y="T13"/>
                  </a:cxn>
                </a:cxnLst>
                <a:rect l="0" t="0" r="r" b="b"/>
                <a:pathLst>
                  <a:path w="69" h="29">
                    <a:moveTo>
                      <a:pt x="68" y="2"/>
                    </a:moveTo>
                    <a:cubicBezTo>
                      <a:pt x="69" y="4"/>
                      <a:pt x="68" y="6"/>
                      <a:pt x="66" y="6"/>
                    </a:cubicBezTo>
                    <a:cubicBezTo>
                      <a:pt x="5" y="29"/>
                      <a:pt x="5" y="29"/>
                      <a:pt x="5" y="29"/>
                    </a:cubicBezTo>
                    <a:cubicBezTo>
                      <a:pt x="3" y="29"/>
                      <a:pt x="1" y="28"/>
                      <a:pt x="1" y="27"/>
                    </a:cubicBezTo>
                    <a:cubicBezTo>
                      <a:pt x="0" y="25"/>
                      <a:pt x="1" y="23"/>
                      <a:pt x="3" y="22"/>
                    </a:cubicBezTo>
                    <a:cubicBezTo>
                      <a:pt x="64" y="0"/>
                      <a:pt x="64" y="0"/>
                      <a:pt x="64" y="0"/>
                    </a:cubicBezTo>
                    <a:cubicBezTo>
                      <a:pt x="65" y="0"/>
                      <a:pt x="67" y="0"/>
                      <a:pt x="68" y="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9" name="Freeform 35"/>
              <p:cNvSpPr>
                <a:spLocks/>
              </p:cNvSpPr>
              <p:nvPr/>
            </p:nvSpPr>
            <p:spPr bwMode="auto">
              <a:xfrm>
                <a:off x="9846203" y="3560359"/>
                <a:ext cx="210680" cy="92909"/>
              </a:xfrm>
              <a:custGeom>
                <a:avLst/>
                <a:gdLst>
                  <a:gd name="T0" fmla="*/ 68 w 68"/>
                  <a:gd name="T1" fmla="*/ 3 h 30"/>
                  <a:gd name="T2" fmla="*/ 66 w 68"/>
                  <a:gd name="T3" fmla="*/ 7 h 30"/>
                  <a:gd name="T4" fmla="*/ 5 w 68"/>
                  <a:gd name="T5" fmla="*/ 29 h 30"/>
                  <a:gd name="T6" fmla="*/ 0 w 68"/>
                  <a:gd name="T7" fmla="*/ 27 h 30"/>
                  <a:gd name="T8" fmla="*/ 2 w 68"/>
                  <a:gd name="T9" fmla="*/ 23 h 30"/>
                  <a:gd name="T10" fmla="*/ 63 w 68"/>
                  <a:gd name="T11" fmla="*/ 1 h 30"/>
                  <a:gd name="T12" fmla="*/ 68 w 68"/>
                  <a:gd name="T13" fmla="*/ 3 h 30"/>
                </a:gdLst>
                <a:ahLst/>
                <a:cxnLst>
                  <a:cxn ang="0">
                    <a:pos x="T0" y="T1"/>
                  </a:cxn>
                  <a:cxn ang="0">
                    <a:pos x="T2" y="T3"/>
                  </a:cxn>
                  <a:cxn ang="0">
                    <a:pos x="T4" y="T5"/>
                  </a:cxn>
                  <a:cxn ang="0">
                    <a:pos x="T6" y="T7"/>
                  </a:cxn>
                  <a:cxn ang="0">
                    <a:pos x="T8" y="T9"/>
                  </a:cxn>
                  <a:cxn ang="0">
                    <a:pos x="T10" y="T11"/>
                  </a:cxn>
                  <a:cxn ang="0">
                    <a:pos x="T12" y="T13"/>
                  </a:cxn>
                </a:cxnLst>
                <a:rect l="0" t="0" r="r" b="b"/>
                <a:pathLst>
                  <a:path w="68" h="30">
                    <a:moveTo>
                      <a:pt x="68" y="3"/>
                    </a:moveTo>
                    <a:cubicBezTo>
                      <a:pt x="68" y="5"/>
                      <a:pt x="67" y="6"/>
                      <a:pt x="66" y="7"/>
                    </a:cubicBezTo>
                    <a:cubicBezTo>
                      <a:pt x="5" y="29"/>
                      <a:pt x="5" y="29"/>
                      <a:pt x="5" y="29"/>
                    </a:cubicBezTo>
                    <a:cubicBezTo>
                      <a:pt x="3" y="30"/>
                      <a:pt x="1" y="29"/>
                      <a:pt x="0" y="27"/>
                    </a:cubicBezTo>
                    <a:cubicBezTo>
                      <a:pt x="0" y="26"/>
                      <a:pt x="1" y="24"/>
                      <a:pt x="2" y="23"/>
                    </a:cubicBezTo>
                    <a:cubicBezTo>
                      <a:pt x="63" y="1"/>
                      <a:pt x="63" y="1"/>
                      <a:pt x="63" y="1"/>
                    </a:cubicBezTo>
                    <a:cubicBezTo>
                      <a:pt x="65" y="0"/>
                      <a:pt x="67" y="1"/>
                      <a:pt x="68" y="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0" name="Freeform 36"/>
              <p:cNvSpPr>
                <a:spLocks/>
              </p:cNvSpPr>
              <p:nvPr/>
            </p:nvSpPr>
            <p:spPr bwMode="auto">
              <a:xfrm>
                <a:off x="9669547" y="3225366"/>
                <a:ext cx="151794" cy="176657"/>
              </a:xfrm>
              <a:custGeom>
                <a:avLst/>
                <a:gdLst>
                  <a:gd name="T0" fmla="*/ 49 w 49"/>
                  <a:gd name="T1" fmla="*/ 3 h 57"/>
                  <a:gd name="T2" fmla="*/ 48 w 49"/>
                  <a:gd name="T3" fmla="*/ 6 h 57"/>
                  <a:gd name="T4" fmla="*/ 7 w 49"/>
                  <a:gd name="T5" fmla="*/ 56 h 57"/>
                  <a:gd name="T6" fmla="*/ 2 w 49"/>
                  <a:gd name="T7" fmla="*/ 56 h 57"/>
                  <a:gd name="T8" fmla="*/ 1 w 49"/>
                  <a:gd name="T9" fmla="*/ 51 h 57"/>
                  <a:gd name="T10" fmla="*/ 43 w 49"/>
                  <a:gd name="T11" fmla="*/ 2 h 57"/>
                  <a:gd name="T12" fmla="*/ 48 w 49"/>
                  <a:gd name="T13" fmla="*/ 1 h 57"/>
                  <a:gd name="T14" fmla="*/ 49 w 49"/>
                  <a:gd name="T15" fmla="*/ 3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7">
                    <a:moveTo>
                      <a:pt x="49" y="3"/>
                    </a:moveTo>
                    <a:cubicBezTo>
                      <a:pt x="49" y="4"/>
                      <a:pt x="49" y="5"/>
                      <a:pt x="48" y="6"/>
                    </a:cubicBezTo>
                    <a:cubicBezTo>
                      <a:pt x="7" y="56"/>
                      <a:pt x="7" y="56"/>
                      <a:pt x="7" y="56"/>
                    </a:cubicBezTo>
                    <a:cubicBezTo>
                      <a:pt x="5" y="57"/>
                      <a:pt x="3" y="57"/>
                      <a:pt x="2" y="56"/>
                    </a:cubicBezTo>
                    <a:cubicBezTo>
                      <a:pt x="0" y="55"/>
                      <a:pt x="0" y="53"/>
                      <a:pt x="1" y="51"/>
                    </a:cubicBezTo>
                    <a:cubicBezTo>
                      <a:pt x="43" y="2"/>
                      <a:pt x="43" y="2"/>
                      <a:pt x="43" y="2"/>
                    </a:cubicBezTo>
                    <a:cubicBezTo>
                      <a:pt x="44" y="0"/>
                      <a:pt x="46" y="0"/>
                      <a:pt x="48" y="1"/>
                    </a:cubicBezTo>
                    <a:cubicBezTo>
                      <a:pt x="48" y="2"/>
                      <a:pt x="49" y="2"/>
                      <a:pt x="49" y="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1" name="Freeform 37"/>
              <p:cNvSpPr>
                <a:spLocks/>
              </p:cNvSpPr>
              <p:nvPr/>
            </p:nvSpPr>
            <p:spPr bwMode="auto">
              <a:xfrm>
                <a:off x="9393439" y="3051326"/>
                <a:ext cx="56269" cy="221148"/>
              </a:xfrm>
              <a:custGeom>
                <a:avLst/>
                <a:gdLst>
                  <a:gd name="T0" fmla="*/ 18 w 18"/>
                  <a:gd name="T1" fmla="*/ 3 h 71"/>
                  <a:gd name="T2" fmla="*/ 18 w 18"/>
                  <a:gd name="T3" fmla="*/ 4 h 71"/>
                  <a:gd name="T4" fmla="*/ 7 w 18"/>
                  <a:gd name="T5" fmla="*/ 68 h 71"/>
                  <a:gd name="T6" fmla="*/ 3 w 18"/>
                  <a:gd name="T7" fmla="*/ 71 h 71"/>
                  <a:gd name="T8" fmla="*/ 0 w 18"/>
                  <a:gd name="T9" fmla="*/ 67 h 71"/>
                  <a:gd name="T10" fmla="*/ 12 w 18"/>
                  <a:gd name="T11" fmla="*/ 3 h 71"/>
                  <a:gd name="T12" fmla="*/ 16 w 18"/>
                  <a:gd name="T13" fmla="*/ 1 h 71"/>
                  <a:gd name="T14" fmla="*/ 18 w 18"/>
                  <a:gd name="T15" fmla="*/ 3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71">
                    <a:moveTo>
                      <a:pt x="18" y="3"/>
                    </a:moveTo>
                    <a:cubicBezTo>
                      <a:pt x="18" y="3"/>
                      <a:pt x="18" y="4"/>
                      <a:pt x="18" y="4"/>
                    </a:cubicBezTo>
                    <a:cubicBezTo>
                      <a:pt x="7" y="68"/>
                      <a:pt x="7" y="68"/>
                      <a:pt x="7" y="68"/>
                    </a:cubicBezTo>
                    <a:cubicBezTo>
                      <a:pt x="7" y="70"/>
                      <a:pt x="5" y="71"/>
                      <a:pt x="3" y="71"/>
                    </a:cubicBezTo>
                    <a:cubicBezTo>
                      <a:pt x="1" y="71"/>
                      <a:pt x="0" y="69"/>
                      <a:pt x="0" y="67"/>
                    </a:cubicBezTo>
                    <a:cubicBezTo>
                      <a:pt x="12" y="3"/>
                      <a:pt x="12" y="3"/>
                      <a:pt x="12" y="3"/>
                    </a:cubicBezTo>
                    <a:cubicBezTo>
                      <a:pt x="12" y="2"/>
                      <a:pt x="14" y="0"/>
                      <a:pt x="16" y="1"/>
                    </a:cubicBezTo>
                    <a:cubicBezTo>
                      <a:pt x="17" y="1"/>
                      <a:pt x="18" y="2"/>
                      <a:pt x="18" y="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2" name="Freeform 38"/>
              <p:cNvSpPr>
                <a:spLocks/>
              </p:cNvSpPr>
              <p:nvPr/>
            </p:nvSpPr>
            <p:spPr bwMode="auto">
              <a:xfrm>
                <a:off x="9021806" y="3089275"/>
                <a:ext cx="90292" cy="210680"/>
              </a:xfrm>
              <a:custGeom>
                <a:avLst/>
                <a:gdLst>
                  <a:gd name="T0" fmla="*/ 6 w 29"/>
                  <a:gd name="T1" fmla="*/ 2 h 68"/>
                  <a:gd name="T2" fmla="*/ 29 w 29"/>
                  <a:gd name="T3" fmla="*/ 63 h 68"/>
                  <a:gd name="T4" fmla="*/ 27 w 29"/>
                  <a:gd name="T5" fmla="*/ 68 h 68"/>
                  <a:gd name="T6" fmla="*/ 22 w 29"/>
                  <a:gd name="T7" fmla="*/ 66 h 68"/>
                  <a:gd name="T8" fmla="*/ 0 w 29"/>
                  <a:gd name="T9" fmla="*/ 5 h 68"/>
                  <a:gd name="T10" fmla="*/ 2 w 29"/>
                  <a:gd name="T11" fmla="*/ 0 h 68"/>
                  <a:gd name="T12" fmla="*/ 6 w 29"/>
                  <a:gd name="T13" fmla="*/ 2 h 68"/>
                </a:gdLst>
                <a:ahLst/>
                <a:cxnLst>
                  <a:cxn ang="0">
                    <a:pos x="T0" y="T1"/>
                  </a:cxn>
                  <a:cxn ang="0">
                    <a:pos x="T2" y="T3"/>
                  </a:cxn>
                  <a:cxn ang="0">
                    <a:pos x="T4" y="T5"/>
                  </a:cxn>
                  <a:cxn ang="0">
                    <a:pos x="T6" y="T7"/>
                  </a:cxn>
                  <a:cxn ang="0">
                    <a:pos x="T8" y="T9"/>
                  </a:cxn>
                  <a:cxn ang="0">
                    <a:pos x="T10" y="T11"/>
                  </a:cxn>
                  <a:cxn ang="0">
                    <a:pos x="T12" y="T13"/>
                  </a:cxn>
                </a:cxnLst>
                <a:rect l="0" t="0" r="r" b="b"/>
                <a:pathLst>
                  <a:path w="29" h="68">
                    <a:moveTo>
                      <a:pt x="6" y="2"/>
                    </a:moveTo>
                    <a:cubicBezTo>
                      <a:pt x="29" y="63"/>
                      <a:pt x="29" y="63"/>
                      <a:pt x="29" y="63"/>
                    </a:cubicBezTo>
                    <a:cubicBezTo>
                      <a:pt x="29" y="65"/>
                      <a:pt x="28" y="67"/>
                      <a:pt x="27" y="68"/>
                    </a:cubicBezTo>
                    <a:cubicBezTo>
                      <a:pt x="25" y="68"/>
                      <a:pt x="23" y="67"/>
                      <a:pt x="22" y="66"/>
                    </a:cubicBezTo>
                    <a:cubicBezTo>
                      <a:pt x="0" y="5"/>
                      <a:pt x="0" y="5"/>
                      <a:pt x="0" y="5"/>
                    </a:cubicBezTo>
                    <a:cubicBezTo>
                      <a:pt x="0" y="3"/>
                      <a:pt x="1" y="1"/>
                      <a:pt x="2" y="0"/>
                    </a:cubicBezTo>
                    <a:cubicBezTo>
                      <a:pt x="4" y="0"/>
                      <a:pt x="6" y="1"/>
                      <a:pt x="6" y="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3" name="Freeform 39"/>
              <p:cNvSpPr>
                <a:spLocks/>
              </p:cNvSpPr>
              <p:nvPr/>
            </p:nvSpPr>
            <p:spPr bwMode="auto">
              <a:xfrm>
                <a:off x="8684196" y="3322200"/>
                <a:ext cx="176657" cy="154411"/>
              </a:xfrm>
              <a:custGeom>
                <a:avLst/>
                <a:gdLst>
                  <a:gd name="T0" fmla="*/ 57 w 57"/>
                  <a:gd name="T1" fmla="*/ 45 h 50"/>
                  <a:gd name="T2" fmla="*/ 56 w 57"/>
                  <a:gd name="T3" fmla="*/ 48 h 50"/>
                  <a:gd name="T4" fmla="*/ 52 w 57"/>
                  <a:gd name="T5" fmla="*/ 48 h 50"/>
                  <a:gd name="T6" fmla="*/ 2 w 57"/>
                  <a:gd name="T7" fmla="*/ 7 h 50"/>
                  <a:gd name="T8" fmla="*/ 2 w 57"/>
                  <a:gd name="T9" fmla="*/ 2 h 50"/>
                  <a:gd name="T10" fmla="*/ 6 w 57"/>
                  <a:gd name="T11" fmla="*/ 2 h 50"/>
                  <a:gd name="T12" fmla="*/ 56 w 57"/>
                  <a:gd name="T13" fmla="*/ 43 h 50"/>
                  <a:gd name="T14" fmla="*/ 57 w 57"/>
                  <a:gd name="T15" fmla="*/ 4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0">
                    <a:moveTo>
                      <a:pt x="57" y="45"/>
                    </a:moveTo>
                    <a:cubicBezTo>
                      <a:pt x="57" y="46"/>
                      <a:pt x="57" y="47"/>
                      <a:pt x="56" y="48"/>
                    </a:cubicBezTo>
                    <a:cubicBezTo>
                      <a:pt x="55" y="49"/>
                      <a:pt x="53" y="50"/>
                      <a:pt x="52" y="48"/>
                    </a:cubicBezTo>
                    <a:cubicBezTo>
                      <a:pt x="2" y="7"/>
                      <a:pt x="2" y="7"/>
                      <a:pt x="2" y="7"/>
                    </a:cubicBezTo>
                    <a:cubicBezTo>
                      <a:pt x="1" y="6"/>
                      <a:pt x="0" y="3"/>
                      <a:pt x="2" y="2"/>
                    </a:cubicBezTo>
                    <a:cubicBezTo>
                      <a:pt x="3" y="1"/>
                      <a:pt x="5" y="0"/>
                      <a:pt x="6" y="2"/>
                    </a:cubicBezTo>
                    <a:cubicBezTo>
                      <a:pt x="56" y="43"/>
                      <a:pt x="56" y="43"/>
                      <a:pt x="56" y="43"/>
                    </a:cubicBezTo>
                    <a:cubicBezTo>
                      <a:pt x="57" y="44"/>
                      <a:pt x="57" y="44"/>
                      <a:pt x="57" y="45"/>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4" name="Freeform 40"/>
              <p:cNvSpPr>
                <a:spLocks/>
              </p:cNvSpPr>
              <p:nvPr/>
            </p:nvSpPr>
            <p:spPr bwMode="auto">
              <a:xfrm>
                <a:off x="8514082" y="3693833"/>
                <a:ext cx="219839" cy="58886"/>
              </a:xfrm>
              <a:custGeom>
                <a:avLst/>
                <a:gdLst>
                  <a:gd name="T0" fmla="*/ 70 w 71"/>
                  <a:gd name="T1" fmla="*/ 14 h 19"/>
                  <a:gd name="T2" fmla="*/ 71 w 71"/>
                  <a:gd name="T3" fmla="*/ 16 h 19"/>
                  <a:gd name="T4" fmla="*/ 67 w 71"/>
                  <a:gd name="T5" fmla="*/ 18 h 19"/>
                  <a:gd name="T6" fmla="*/ 3 w 71"/>
                  <a:gd name="T7" fmla="*/ 7 h 19"/>
                  <a:gd name="T8" fmla="*/ 0 w 71"/>
                  <a:gd name="T9" fmla="*/ 3 h 19"/>
                  <a:gd name="T10" fmla="*/ 4 w 71"/>
                  <a:gd name="T11" fmla="*/ 1 h 19"/>
                  <a:gd name="T12" fmla="*/ 68 w 71"/>
                  <a:gd name="T13" fmla="*/ 12 h 19"/>
                  <a:gd name="T14" fmla="*/ 70 w 71"/>
                  <a:gd name="T15" fmla="*/ 14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9">
                    <a:moveTo>
                      <a:pt x="70" y="14"/>
                    </a:moveTo>
                    <a:cubicBezTo>
                      <a:pt x="71" y="15"/>
                      <a:pt x="71" y="15"/>
                      <a:pt x="71" y="16"/>
                    </a:cubicBezTo>
                    <a:cubicBezTo>
                      <a:pt x="70" y="18"/>
                      <a:pt x="69" y="19"/>
                      <a:pt x="67" y="18"/>
                    </a:cubicBezTo>
                    <a:cubicBezTo>
                      <a:pt x="3" y="7"/>
                      <a:pt x="3" y="7"/>
                      <a:pt x="3" y="7"/>
                    </a:cubicBezTo>
                    <a:cubicBezTo>
                      <a:pt x="1" y="7"/>
                      <a:pt x="0" y="5"/>
                      <a:pt x="0" y="3"/>
                    </a:cubicBezTo>
                    <a:cubicBezTo>
                      <a:pt x="0" y="2"/>
                      <a:pt x="2" y="0"/>
                      <a:pt x="4" y="1"/>
                    </a:cubicBezTo>
                    <a:cubicBezTo>
                      <a:pt x="68" y="12"/>
                      <a:pt x="68" y="12"/>
                      <a:pt x="68" y="12"/>
                    </a:cubicBezTo>
                    <a:cubicBezTo>
                      <a:pt x="69" y="12"/>
                      <a:pt x="70" y="13"/>
                      <a:pt x="70" y="1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5" name="Freeform 41"/>
              <p:cNvSpPr>
                <a:spLocks/>
              </p:cNvSpPr>
              <p:nvPr/>
            </p:nvSpPr>
            <p:spPr bwMode="auto">
              <a:xfrm>
                <a:off x="9871066" y="3935918"/>
                <a:ext cx="219839" cy="56269"/>
              </a:xfrm>
              <a:custGeom>
                <a:avLst/>
                <a:gdLst>
                  <a:gd name="T0" fmla="*/ 71 w 71"/>
                  <a:gd name="T1" fmla="*/ 13 h 18"/>
                  <a:gd name="T2" fmla="*/ 71 w 71"/>
                  <a:gd name="T3" fmla="*/ 15 h 18"/>
                  <a:gd name="T4" fmla="*/ 67 w 71"/>
                  <a:gd name="T5" fmla="*/ 18 h 18"/>
                  <a:gd name="T6" fmla="*/ 3 w 71"/>
                  <a:gd name="T7" fmla="*/ 7 h 18"/>
                  <a:gd name="T8" fmla="*/ 1 w 71"/>
                  <a:gd name="T9" fmla="*/ 3 h 18"/>
                  <a:gd name="T10" fmla="*/ 5 w 71"/>
                  <a:gd name="T11" fmla="*/ 0 h 18"/>
                  <a:gd name="T12" fmla="*/ 69 w 71"/>
                  <a:gd name="T13" fmla="*/ 11 h 18"/>
                  <a:gd name="T14" fmla="*/ 71 w 71"/>
                  <a:gd name="T15" fmla="*/ 1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 h="18">
                    <a:moveTo>
                      <a:pt x="71" y="13"/>
                    </a:moveTo>
                    <a:cubicBezTo>
                      <a:pt x="71" y="14"/>
                      <a:pt x="71" y="15"/>
                      <a:pt x="71" y="15"/>
                    </a:cubicBezTo>
                    <a:cubicBezTo>
                      <a:pt x="71" y="17"/>
                      <a:pt x="69" y="18"/>
                      <a:pt x="67" y="18"/>
                    </a:cubicBezTo>
                    <a:cubicBezTo>
                      <a:pt x="3" y="7"/>
                      <a:pt x="3" y="7"/>
                      <a:pt x="3" y="7"/>
                    </a:cubicBezTo>
                    <a:cubicBezTo>
                      <a:pt x="2" y="6"/>
                      <a:pt x="0" y="4"/>
                      <a:pt x="1" y="3"/>
                    </a:cubicBezTo>
                    <a:cubicBezTo>
                      <a:pt x="1" y="1"/>
                      <a:pt x="3" y="0"/>
                      <a:pt x="5" y="0"/>
                    </a:cubicBezTo>
                    <a:cubicBezTo>
                      <a:pt x="69" y="11"/>
                      <a:pt x="69" y="11"/>
                      <a:pt x="69" y="11"/>
                    </a:cubicBezTo>
                    <a:cubicBezTo>
                      <a:pt x="70" y="11"/>
                      <a:pt x="71" y="12"/>
                      <a:pt x="71" y="1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6" name="Freeform 42"/>
              <p:cNvSpPr>
                <a:spLocks/>
              </p:cNvSpPr>
              <p:nvPr/>
            </p:nvSpPr>
            <p:spPr bwMode="auto">
              <a:xfrm>
                <a:off x="8391077" y="4243431"/>
                <a:ext cx="77206" cy="160954"/>
              </a:xfrm>
              <a:custGeom>
                <a:avLst/>
                <a:gdLst>
                  <a:gd name="T0" fmla="*/ 0 w 59"/>
                  <a:gd name="T1" fmla="*/ 123 h 123"/>
                  <a:gd name="T2" fmla="*/ 0 w 59"/>
                  <a:gd name="T3" fmla="*/ 106 h 123"/>
                  <a:gd name="T4" fmla="*/ 19 w 59"/>
                  <a:gd name="T5" fmla="*/ 106 h 123"/>
                  <a:gd name="T6" fmla="*/ 19 w 59"/>
                  <a:gd name="T7" fmla="*/ 23 h 123"/>
                  <a:gd name="T8" fmla="*/ 0 w 59"/>
                  <a:gd name="T9" fmla="*/ 28 h 123"/>
                  <a:gd name="T10" fmla="*/ 0 w 59"/>
                  <a:gd name="T11" fmla="*/ 11 h 123"/>
                  <a:gd name="T12" fmla="*/ 40 w 59"/>
                  <a:gd name="T13" fmla="*/ 0 h 123"/>
                  <a:gd name="T14" fmla="*/ 40 w 59"/>
                  <a:gd name="T15" fmla="*/ 106 h 123"/>
                  <a:gd name="T16" fmla="*/ 59 w 59"/>
                  <a:gd name="T17" fmla="*/ 106 h 123"/>
                  <a:gd name="T18" fmla="*/ 59 w 59"/>
                  <a:gd name="T19" fmla="*/ 123 h 123"/>
                  <a:gd name="T20" fmla="*/ 0 w 59"/>
                  <a:gd name="T21"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123">
                    <a:moveTo>
                      <a:pt x="0" y="123"/>
                    </a:moveTo>
                    <a:lnTo>
                      <a:pt x="0" y="106"/>
                    </a:lnTo>
                    <a:lnTo>
                      <a:pt x="19" y="106"/>
                    </a:lnTo>
                    <a:lnTo>
                      <a:pt x="19" y="23"/>
                    </a:lnTo>
                    <a:lnTo>
                      <a:pt x="0" y="28"/>
                    </a:lnTo>
                    <a:lnTo>
                      <a:pt x="0" y="11"/>
                    </a:lnTo>
                    <a:lnTo>
                      <a:pt x="40" y="0"/>
                    </a:lnTo>
                    <a:lnTo>
                      <a:pt x="40" y="106"/>
                    </a:lnTo>
                    <a:lnTo>
                      <a:pt x="59" y="106"/>
                    </a:lnTo>
                    <a:lnTo>
                      <a:pt x="59" y="123"/>
                    </a:lnTo>
                    <a:lnTo>
                      <a:pt x="0" y="123"/>
                    </a:ln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7" name="Freeform 43"/>
              <p:cNvSpPr>
                <a:spLocks noEditPoints="1"/>
              </p:cNvSpPr>
              <p:nvPr/>
            </p:nvSpPr>
            <p:spPr bwMode="auto">
              <a:xfrm>
                <a:off x="8483985" y="4246049"/>
                <a:ext cx="86365" cy="160954"/>
              </a:xfrm>
              <a:custGeom>
                <a:avLst/>
                <a:gdLst>
                  <a:gd name="T0" fmla="*/ 14 w 28"/>
                  <a:gd name="T1" fmla="*/ 52 h 52"/>
                  <a:gd name="T2" fmla="*/ 0 w 28"/>
                  <a:gd name="T3" fmla="*/ 26 h 52"/>
                  <a:gd name="T4" fmla="*/ 15 w 28"/>
                  <a:gd name="T5" fmla="*/ 0 h 52"/>
                  <a:gd name="T6" fmla="*/ 28 w 28"/>
                  <a:gd name="T7" fmla="*/ 25 h 52"/>
                  <a:gd name="T8" fmla="*/ 14 w 28"/>
                  <a:gd name="T9" fmla="*/ 52 h 52"/>
                  <a:gd name="T10" fmla="*/ 14 w 28"/>
                  <a:gd name="T11" fmla="*/ 7 h 52"/>
                  <a:gd name="T12" fmla="*/ 11 w 28"/>
                  <a:gd name="T13" fmla="*/ 12 h 52"/>
                  <a:gd name="T14" fmla="*/ 9 w 28"/>
                  <a:gd name="T15" fmla="*/ 26 h 52"/>
                  <a:gd name="T16" fmla="*/ 10 w 28"/>
                  <a:gd name="T17" fmla="*/ 40 h 52"/>
                  <a:gd name="T18" fmla="*/ 14 w 28"/>
                  <a:gd name="T19" fmla="*/ 44 h 52"/>
                  <a:gd name="T20" fmla="*/ 18 w 28"/>
                  <a:gd name="T21" fmla="*/ 40 h 52"/>
                  <a:gd name="T22" fmla="*/ 19 w 28"/>
                  <a:gd name="T23" fmla="*/ 25 h 52"/>
                  <a:gd name="T24" fmla="*/ 18 w 28"/>
                  <a:gd name="T25" fmla="*/ 12 h 52"/>
                  <a:gd name="T26" fmla="*/ 14 w 28"/>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2">
                    <a:moveTo>
                      <a:pt x="14" y="52"/>
                    </a:moveTo>
                    <a:cubicBezTo>
                      <a:pt x="5" y="52"/>
                      <a:pt x="0" y="43"/>
                      <a:pt x="0" y="26"/>
                    </a:cubicBezTo>
                    <a:cubicBezTo>
                      <a:pt x="0" y="9"/>
                      <a:pt x="5" y="0"/>
                      <a:pt x="15" y="0"/>
                    </a:cubicBezTo>
                    <a:cubicBezTo>
                      <a:pt x="24" y="0"/>
                      <a:pt x="28" y="8"/>
                      <a:pt x="28" y="25"/>
                    </a:cubicBezTo>
                    <a:cubicBezTo>
                      <a:pt x="28" y="43"/>
                      <a:pt x="24" y="52"/>
                      <a:pt x="14" y="52"/>
                    </a:cubicBezTo>
                    <a:close/>
                    <a:moveTo>
                      <a:pt x="14" y="7"/>
                    </a:moveTo>
                    <a:cubicBezTo>
                      <a:pt x="13" y="7"/>
                      <a:pt x="11" y="9"/>
                      <a:pt x="11" y="12"/>
                    </a:cubicBezTo>
                    <a:cubicBezTo>
                      <a:pt x="10" y="15"/>
                      <a:pt x="9" y="19"/>
                      <a:pt x="9" y="26"/>
                    </a:cubicBezTo>
                    <a:cubicBezTo>
                      <a:pt x="9" y="33"/>
                      <a:pt x="10" y="37"/>
                      <a:pt x="10" y="40"/>
                    </a:cubicBezTo>
                    <a:cubicBezTo>
                      <a:pt x="11" y="43"/>
                      <a:pt x="12" y="44"/>
                      <a:pt x="14" y="44"/>
                    </a:cubicBezTo>
                    <a:cubicBezTo>
                      <a:pt x="16" y="44"/>
                      <a:pt x="17" y="43"/>
                      <a:pt x="18" y="40"/>
                    </a:cubicBezTo>
                    <a:cubicBezTo>
                      <a:pt x="19" y="37"/>
                      <a:pt x="19" y="32"/>
                      <a:pt x="19" y="25"/>
                    </a:cubicBezTo>
                    <a:cubicBezTo>
                      <a:pt x="19" y="19"/>
                      <a:pt x="19" y="15"/>
                      <a:pt x="18" y="12"/>
                    </a:cubicBezTo>
                    <a:cubicBezTo>
                      <a:pt x="17" y="9"/>
                      <a:pt x="16" y="7"/>
                      <a:pt x="14" y="7"/>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8" name="Freeform 44"/>
              <p:cNvSpPr>
                <a:spLocks noEditPoints="1"/>
              </p:cNvSpPr>
              <p:nvPr/>
            </p:nvSpPr>
            <p:spPr bwMode="auto">
              <a:xfrm>
                <a:off x="10047722" y="4246049"/>
                <a:ext cx="86365" cy="160954"/>
              </a:xfrm>
              <a:custGeom>
                <a:avLst/>
                <a:gdLst>
                  <a:gd name="T0" fmla="*/ 3 w 28"/>
                  <a:gd name="T1" fmla="*/ 50 h 52"/>
                  <a:gd name="T2" fmla="*/ 3 w 28"/>
                  <a:gd name="T3" fmla="*/ 42 h 52"/>
                  <a:gd name="T4" fmla="*/ 10 w 28"/>
                  <a:gd name="T5" fmla="*/ 44 h 52"/>
                  <a:gd name="T6" fmla="*/ 19 w 28"/>
                  <a:gd name="T7" fmla="*/ 28 h 52"/>
                  <a:gd name="T8" fmla="*/ 19 w 28"/>
                  <a:gd name="T9" fmla="*/ 28 h 52"/>
                  <a:gd name="T10" fmla="*/ 11 w 28"/>
                  <a:gd name="T11" fmla="*/ 33 h 52"/>
                  <a:gd name="T12" fmla="*/ 3 w 28"/>
                  <a:gd name="T13" fmla="*/ 29 h 52"/>
                  <a:gd name="T14" fmla="*/ 0 w 28"/>
                  <a:gd name="T15" fmla="*/ 18 h 52"/>
                  <a:gd name="T16" fmla="*/ 4 w 28"/>
                  <a:gd name="T17" fmla="*/ 5 h 52"/>
                  <a:gd name="T18" fmla="*/ 14 w 28"/>
                  <a:gd name="T19" fmla="*/ 0 h 52"/>
                  <a:gd name="T20" fmla="*/ 25 w 28"/>
                  <a:gd name="T21" fmla="*/ 6 h 52"/>
                  <a:gd name="T22" fmla="*/ 28 w 28"/>
                  <a:gd name="T23" fmla="*/ 23 h 52"/>
                  <a:gd name="T24" fmla="*/ 24 w 28"/>
                  <a:gd name="T25" fmla="*/ 45 h 52"/>
                  <a:gd name="T26" fmla="*/ 11 w 28"/>
                  <a:gd name="T27" fmla="*/ 52 h 52"/>
                  <a:gd name="T28" fmla="*/ 3 w 28"/>
                  <a:gd name="T29" fmla="*/ 50 h 52"/>
                  <a:gd name="T30" fmla="*/ 14 w 28"/>
                  <a:gd name="T31" fmla="*/ 7 h 52"/>
                  <a:gd name="T32" fmla="*/ 11 w 28"/>
                  <a:gd name="T33" fmla="*/ 10 h 52"/>
                  <a:gd name="T34" fmla="*/ 9 w 28"/>
                  <a:gd name="T35" fmla="*/ 16 h 52"/>
                  <a:gd name="T36" fmla="*/ 11 w 28"/>
                  <a:gd name="T37" fmla="*/ 23 h 52"/>
                  <a:gd name="T38" fmla="*/ 14 w 28"/>
                  <a:gd name="T39" fmla="*/ 26 h 52"/>
                  <a:gd name="T40" fmla="*/ 17 w 28"/>
                  <a:gd name="T41" fmla="*/ 23 h 52"/>
                  <a:gd name="T42" fmla="*/ 19 w 28"/>
                  <a:gd name="T43" fmla="*/ 17 h 52"/>
                  <a:gd name="T44" fmla="*/ 17 w 28"/>
                  <a:gd name="T45" fmla="*/ 10 h 52"/>
                  <a:gd name="T46" fmla="*/ 14 w 28"/>
                  <a:gd name="T4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52">
                    <a:moveTo>
                      <a:pt x="3" y="50"/>
                    </a:moveTo>
                    <a:cubicBezTo>
                      <a:pt x="3" y="42"/>
                      <a:pt x="3" y="42"/>
                      <a:pt x="3" y="42"/>
                    </a:cubicBezTo>
                    <a:cubicBezTo>
                      <a:pt x="5" y="43"/>
                      <a:pt x="7" y="44"/>
                      <a:pt x="10" y="44"/>
                    </a:cubicBezTo>
                    <a:cubicBezTo>
                      <a:pt x="16" y="44"/>
                      <a:pt x="19" y="39"/>
                      <a:pt x="19" y="28"/>
                    </a:cubicBezTo>
                    <a:cubicBezTo>
                      <a:pt x="19" y="28"/>
                      <a:pt x="19" y="28"/>
                      <a:pt x="19" y="28"/>
                    </a:cubicBezTo>
                    <a:cubicBezTo>
                      <a:pt x="18" y="31"/>
                      <a:pt x="15" y="33"/>
                      <a:pt x="11" y="33"/>
                    </a:cubicBezTo>
                    <a:cubicBezTo>
                      <a:pt x="8" y="33"/>
                      <a:pt x="5" y="32"/>
                      <a:pt x="3" y="29"/>
                    </a:cubicBezTo>
                    <a:cubicBezTo>
                      <a:pt x="1" y="26"/>
                      <a:pt x="0" y="23"/>
                      <a:pt x="0" y="18"/>
                    </a:cubicBezTo>
                    <a:cubicBezTo>
                      <a:pt x="0" y="13"/>
                      <a:pt x="1" y="8"/>
                      <a:pt x="4" y="5"/>
                    </a:cubicBezTo>
                    <a:cubicBezTo>
                      <a:pt x="6" y="1"/>
                      <a:pt x="10" y="0"/>
                      <a:pt x="14" y="0"/>
                    </a:cubicBezTo>
                    <a:cubicBezTo>
                      <a:pt x="19" y="0"/>
                      <a:pt x="22" y="2"/>
                      <a:pt x="25" y="6"/>
                    </a:cubicBezTo>
                    <a:cubicBezTo>
                      <a:pt x="27" y="10"/>
                      <a:pt x="28" y="15"/>
                      <a:pt x="28" y="23"/>
                    </a:cubicBezTo>
                    <a:cubicBezTo>
                      <a:pt x="28" y="33"/>
                      <a:pt x="27" y="40"/>
                      <a:pt x="24" y="45"/>
                    </a:cubicBezTo>
                    <a:cubicBezTo>
                      <a:pt x="21" y="49"/>
                      <a:pt x="17" y="52"/>
                      <a:pt x="11" y="52"/>
                    </a:cubicBezTo>
                    <a:cubicBezTo>
                      <a:pt x="8" y="52"/>
                      <a:pt x="5" y="51"/>
                      <a:pt x="3" y="50"/>
                    </a:cubicBezTo>
                    <a:close/>
                    <a:moveTo>
                      <a:pt x="14" y="7"/>
                    </a:moveTo>
                    <a:cubicBezTo>
                      <a:pt x="13" y="7"/>
                      <a:pt x="11" y="8"/>
                      <a:pt x="11" y="10"/>
                    </a:cubicBezTo>
                    <a:cubicBezTo>
                      <a:pt x="10" y="11"/>
                      <a:pt x="9" y="13"/>
                      <a:pt x="9" y="16"/>
                    </a:cubicBezTo>
                    <a:cubicBezTo>
                      <a:pt x="9" y="19"/>
                      <a:pt x="10" y="22"/>
                      <a:pt x="11" y="23"/>
                    </a:cubicBezTo>
                    <a:cubicBezTo>
                      <a:pt x="12" y="25"/>
                      <a:pt x="13" y="26"/>
                      <a:pt x="14" y="26"/>
                    </a:cubicBezTo>
                    <a:cubicBezTo>
                      <a:pt x="15" y="26"/>
                      <a:pt x="17" y="25"/>
                      <a:pt x="17" y="23"/>
                    </a:cubicBezTo>
                    <a:cubicBezTo>
                      <a:pt x="18" y="21"/>
                      <a:pt x="19" y="19"/>
                      <a:pt x="19" y="17"/>
                    </a:cubicBezTo>
                    <a:cubicBezTo>
                      <a:pt x="19" y="14"/>
                      <a:pt x="18" y="12"/>
                      <a:pt x="17" y="10"/>
                    </a:cubicBezTo>
                    <a:cubicBezTo>
                      <a:pt x="16" y="8"/>
                      <a:pt x="15" y="7"/>
                      <a:pt x="14" y="7"/>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 name="Freeform 45"/>
              <p:cNvSpPr>
                <a:spLocks noEditPoints="1"/>
              </p:cNvSpPr>
              <p:nvPr/>
            </p:nvSpPr>
            <p:spPr bwMode="auto">
              <a:xfrm>
                <a:off x="10149791" y="4246049"/>
                <a:ext cx="86365" cy="160954"/>
              </a:xfrm>
              <a:custGeom>
                <a:avLst/>
                <a:gdLst>
                  <a:gd name="T0" fmla="*/ 14 w 28"/>
                  <a:gd name="T1" fmla="*/ 52 h 52"/>
                  <a:gd name="T2" fmla="*/ 0 w 28"/>
                  <a:gd name="T3" fmla="*/ 26 h 52"/>
                  <a:gd name="T4" fmla="*/ 14 w 28"/>
                  <a:gd name="T5" fmla="*/ 0 h 52"/>
                  <a:gd name="T6" fmla="*/ 28 w 28"/>
                  <a:gd name="T7" fmla="*/ 25 h 52"/>
                  <a:gd name="T8" fmla="*/ 14 w 28"/>
                  <a:gd name="T9" fmla="*/ 52 h 52"/>
                  <a:gd name="T10" fmla="*/ 14 w 28"/>
                  <a:gd name="T11" fmla="*/ 7 h 52"/>
                  <a:gd name="T12" fmla="*/ 10 w 28"/>
                  <a:gd name="T13" fmla="*/ 12 h 52"/>
                  <a:gd name="T14" fmla="*/ 9 w 28"/>
                  <a:gd name="T15" fmla="*/ 26 h 52"/>
                  <a:gd name="T16" fmla="*/ 10 w 28"/>
                  <a:gd name="T17" fmla="*/ 40 h 52"/>
                  <a:gd name="T18" fmla="*/ 14 w 28"/>
                  <a:gd name="T19" fmla="*/ 44 h 52"/>
                  <a:gd name="T20" fmla="*/ 17 w 28"/>
                  <a:gd name="T21" fmla="*/ 40 h 52"/>
                  <a:gd name="T22" fmla="*/ 19 w 28"/>
                  <a:gd name="T23" fmla="*/ 25 h 52"/>
                  <a:gd name="T24" fmla="*/ 18 w 28"/>
                  <a:gd name="T25" fmla="*/ 12 h 52"/>
                  <a:gd name="T26" fmla="*/ 14 w 28"/>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2">
                    <a:moveTo>
                      <a:pt x="14" y="52"/>
                    </a:moveTo>
                    <a:cubicBezTo>
                      <a:pt x="4" y="52"/>
                      <a:pt x="0" y="43"/>
                      <a:pt x="0" y="26"/>
                    </a:cubicBezTo>
                    <a:cubicBezTo>
                      <a:pt x="0" y="9"/>
                      <a:pt x="5" y="0"/>
                      <a:pt x="14" y="0"/>
                    </a:cubicBezTo>
                    <a:cubicBezTo>
                      <a:pt x="23" y="0"/>
                      <a:pt x="28" y="8"/>
                      <a:pt x="28" y="25"/>
                    </a:cubicBezTo>
                    <a:cubicBezTo>
                      <a:pt x="28" y="43"/>
                      <a:pt x="23" y="52"/>
                      <a:pt x="14" y="52"/>
                    </a:cubicBezTo>
                    <a:close/>
                    <a:moveTo>
                      <a:pt x="14" y="7"/>
                    </a:moveTo>
                    <a:cubicBezTo>
                      <a:pt x="12" y="7"/>
                      <a:pt x="11" y="9"/>
                      <a:pt x="10" y="12"/>
                    </a:cubicBezTo>
                    <a:cubicBezTo>
                      <a:pt x="9" y="15"/>
                      <a:pt x="9" y="19"/>
                      <a:pt x="9" y="26"/>
                    </a:cubicBezTo>
                    <a:cubicBezTo>
                      <a:pt x="9" y="33"/>
                      <a:pt x="9" y="37"/>
                      <a:pt x="10" y="40"/>
                    </a:cubicBezTo>
                    <a:cubicBezTo>
                      <a:pt x="11" y="43"/>
                      <a:pt x="12" y="44"/>
                      <a:pt x="14" y="44"/>
                    </a:cubicBezTo>
                    <a:cubicBezTo>
                      <a:pt x="16" y="44"/>
                      <a:pt x="17" y="43"/>
                      <a:pt x="17" y="40"/>
                    </a:cubicBezTo>
                    <a:cubicBezTo>
                      <a:pt x="18" y="37"/>
                      <a:pt x="19" y="32"/>
                      <a:pt x="19" y="25"/>
                    </a:cubicBezTo>
                    <a:cubicBezTo>
                      <a:pt x="19" y="19"/>
                      <a:pt x="18" y="15"/>
                      <a:pt x="18" y="12"/>
                    </a:cubicBezTo>
                    <a:cubicBezTo>
                      <a:pt x="17" y="9"/>
                      <a:pt x="16" y="7"/>
                      <a:pt x="14" y="7"/>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0" name="Freeform 46"/>
              <p:cNvSpPr>
                <a:spLocks/>
              </p:cNvSpPr>
              <p:nvPr/>
            </p:nvSpPr>
            <p:spPr bwMode="auto">
              <a:xfrm>
                <a:off x="8241900" y="3777582"/>
                <a:ext cx="81131" cy="158337"/>
              </a:xfrm>
              <a:custGeom>
                <a:avLst/>
                <a:gdLst>
                  <a:gd name="T0" fmla="*/ 0 w 26"/>
                  <a:gd name="T1" fmla="*/ 51 h 51"/>
                  <a:gd name="T2" fmla="*/ 0 w 26"/>
                  <a:gd name="T3" fmla="*/ 44 h 51"/>
                  <a:gd name="T4" fmla="*/ 9 w 26"/>
                  <a:gd name="T5" fmla="*/ 30 h 51"/>
                  <a:gd name="T6" fmla="*/ 16 w 26"/>
                  <a:gd name="T7" fmla="*/ 14 h 51"/>
                  <a:gd name="T8" fmla="*/ 15 w 26"/>
                  <a:gd name="T9" fmla="*/ 9 h 51"/>
                  <a:gd name="T10" fmla="*/ 11 w 26"/>
                  <a:gd name="T11" fmla="*/ 7 h 51"/>
                  <a:gd name="T12" fmla="*/ 1 w 26"/>
                  <a:gd name="T13" fmla="*/ 12 h 51"/>
                  <a:gd name="T14" fmla="*/ 1 w 26"/>
                  <a:gd name="T15" fmla="*/ 4 h 51"/>
                  <a:gd name="T16" fmla="*/ 13 w 26"/>
                  <a:gd name="T17" fmla="*/ 0 h 51"/>
                  <a:gd name="T18" fmla="*/ 22 w 26"/>
                  <a:gd name="T19" fmla="*/ 3 h 51"/>
                  <a:gd name="T20" fmla="*/ 26 w 26"/>
                  <a:gd name="T21" fmla="*/ 13 h 51"/>
                  <a:gd name="T22" fmla="*/ 16 w 26"/>
                  <a:gd name="T23" fmla="*/ 34 h 51"/>
                  <a:gd name="T24" fmla="*/ 9 w 26"/>
                  <a:gd name="T25" fmla="*/ 43 h 51"/>
                  <a:gd name="T26" fmla="*/ 9 w 26"/>
                  <a:gd name="T27" fmla="*/ 43 h 51"/>
                  <a:gd name="T28" fmla="*/ 26 w 26"/>
                  <a:gd name="T29" fmla="*/ 43 h 51"/>
                  <a:gd name="T30" fmla="*/ 26 w 26"/>
                  <a:gd name="T31" fmla="*/ 51 h 51"/>
                  <a:gd name="T32" fmla="*/ 0 w 26"/>
                  <a:gd name="T33"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51">
                    <a:moveTo>
                      <a:pt x="0" y="51"/>
                    </a:moveTo>
                    <a:cubicBezTo>
                      <a:pt x="0" y="44"/>
                      <a:pt x="0" y="44"/>
                      <a:pt x="0" y="44"/>
                    </a:cubicBezTo>
                    <a:cubicBezTo>
                      <a:pt x="9" y="30"/>
                      <a:pt x="9" y="30"/>
                      <a:pt x="9" y="30"/>
                    </a:cubicBezTo>
                    <a:cubicBezTo>
                      <a:pt x="14" y="23"/>
                      <a:pt x="16" y="18"/>
                      <a:pt x="16" y="14"/>
                    </a:cubicBezTo>
                    <a:cubicBezTo>
                      <a:pt x="16" y="12"/>
                      <a:pt x="16" y="10"/>
                      <a:pt x="15" y="9"/>
                    </a:cubicBezTo>
                    <a:cubicBezTo>
                      <a:pt x="14" y="8"/>
                      <a:pt x="12" y="7"/>
                      <a:pt x="11" y="7"/>
                    </a:cubicBezTo>
                    <a:cubicBezTo>
                      <a:pt x="8" y="7"/>
                      <a:pt x="5" y="9"/>
                      <a:pt x="1" y="12"/>
                    </a:cubicBezTo>
                    <a:cubicBezTo>
                      <a:pt x="1" y="4"/>
                      <a:pt x="1" y="4"/>
                      <a:pt x="1" y="4"/>
                    </a:cubicBezTo>
                    <a:cubicBezTo>
                      <a:pt x="5" y="1"/>
                      <a:pt x="8" y="0"/>
                      <a:pt x="13" y="0"/>
                    </a:cubicBezTo>
                    <a:cubicBezTo>
                      <a:pt x="17" y="0"/>
                      <a:pt x="20" y="1"/>
                      <a:pt x="22" y="3"/>
                    </a:cubicBezTo>
                    <a:cubicBezTo>
                      <a:pt x="25" y="6"/>
                      <a:pt x="26" y="9"/>
                      <a:pt x="26" y="13"/>
                    </a:cubicBezTo>
                    <a:cubicBezTo>
                      <a:pt x="26" y="19"/>
                      <a:pt x="23" y="26"/>
                      <a:pt x="16" y="34"/>
                    </a:cubicBezTo>
                    <a:cubicBezTo>
                      <a:pt x="9" y="43"/>
                      <a:pt x="9" y="43"/>
                      <a:pt x="9" y="43"/>
                    </a:cubicBezTo>
                    <a:cubicBezTo>
                      <a:pt x="9" y="43"/>
                      <a:pt x="9" y="43"/>
                      <a:pt x="9" y="43"/>
                    </a:cubicBezTo>
                    <a:cubicBezTo>
                      <a:pt x="26" y="43"/>
                      <a:pt x="26" y="43"/>
                      <a:pt x="26" y="43"/>
                    </a:cubicBezTo>
                    <a:cubicBezTo>
                      <a:pt x="26" y="51"/>
                      <a:pt x="26" y="51"/>
                      <a:pt x="26" y="51"/>
                    </a:cubicBezTo>
                    <a:lnTo>
                      <a:pt x="0" y="51"/>
                    </a:ln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Freeform 47"/>
              <p:cNvSpPr>
                <a:spLocks noEditPoints="1"/>
              </p:cNvSpPr>
              <p:nvPr/>
            </p:nvSpPr>
            <p:spPr bwMode="auto">
              <a:xfrm>
                <a:off x="8337426" y="3777582"/>
                <a:ext cx="87674" cy="160954"/>
              </a:xfrm>
              <a:custGeom>
                <a:avLst/>
                <a:gdLst>
                  <a:gd name="T0" fmla="*/ 14 w 28"/>
                  <a:gd name="T1" fmla="*/ 52 h 52"/>
                  <a:gd name="T2" fmla="*/ 0 w 28"/>
                  <a:gd name="T3" fmla="*/ 26 h 52"/>
                  <a:gd name="T4" fmla="*/ 15 w 28"/>
                  <a:gd name="T5" fmla="*/ 0 h 52"/>
                  <a:gd name="T6" fmla="*/ 28 w 28"/>
                  <a:gd name="T7" fmla="*/ 25 h 52"/>
                  <a:gd name="T8" fmla="*/ 14 w 28"/>
                  <a:gd name="T9" fmla="*/ 52 h 52"/>
                  <a:gd name="T10" fmla="*/ 14 w 28"/>
                  <a:gd name="T11" fmla="*/ 7 h 52"/>
                  <a:gd name="T12" fmla="*/ 11 w 28"/>
                  <a:gd name="T13" fmla="*/ 12 h 52"/>
                  <a:gd name="T14" fmla="*/ 9 w 28"/>
                  <a:gd name="T15" fmla="*/ 26 h 52"/>
                  <a:gd name="T16" fmla="*/ 11 w 28"/>
                  <a:gd name="T17" fmla="*/ 40 h 52"/>
                  <a:gd name="T18" fmla="*/ 14 w 28"/>
                  <a:gd name="T19" fmla="*/ 44 h 52"/>
                  <a:gd name="T20" fmla="*/ 18 w 28"/>
                  <a:gd name="T21" fmla="*/ 40 h 52"/>
                  <a:gd name="T22" fmla="*/ 19 w 28"/>
                  <a:gd name="T23" fmla="*/ 26 h 52"/>
                  <a:gd name="T24" fmla="*/ 18 w 28"/>
                  <a:gd name="T25" fmla="*/ 12 h 52"/>
                  <a:gd name="T26" fmla="*/ 14 w 28"/>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2">
                    <a:moveTo>
                      <a:pt x="14" y="52"/>
                    </a:moveTo>
                    <a:cubicBezTo>
                      <a:pt x="5" y="52"/>
                      <a:pt x="0" y="43"/>
                      <a:pt x="0" y="26"/>
                    </a:cubicBezTo>
                    <a:cubicBezTo>
                      <a:pt x="0" y="9"/>
                      <a:pt x="5" y="0"/>
                      <a:pt x="15" y="0"/>
                    </a:cubicBezTo>
                    <a:cubicBezTo>
                      <a:pt x="24" y="0"/>
                      <a:pt x="28" y="8"/>
                      <a:pt x="28" y="25"/>
                    </a:cubicBezTo>
                    <a:cubicBezTo>
                      <a:pt x="28" y="43"/>
                      <a:pt x="24" y="52"/>
                      <a:pt x="14" y="52"/>
                    </a:cubicBezTo>
                    <a:close/>
                    <a:moveTo>
                      <a:pt x="14" y="7"/>
                    </a:moveTo>
                    <a:cubicBezTo>
                      <a:pt x="13" y="7"/>
                      <a:pt x="11" y="9"/>
                      <a:pt x="11" y="12"/>
                    </a:cubicBezTo>
                    <a:cubicBezTo>
                      <a:pt x="10" y="15"/>
                      <a:pt x="9" y="19"/>
                      <a:pt x="9" y="26"/>
                    </a:cubicBezTo>
                    <a:cubicBezTo>
                      <a:pt x="9" y="33"/>
                      <a:pt x="10" y="37"/>
                      <a:pt x="11" y="40"/>
                    </a:cubicBezTo>
                    <a:cubicBezTo>
                      <a:pt x="11" y="43"/>
                      <a:pt x="12" y="44"/>
                      <a:pt x="14" y="44"/>
                    </a:cubicBezTo>
                    <a:cubicBezTo>
                      <a:pt x="16" y="44"/>
                      <a:pt x="17" y="43"/>
                      <a:pt x="18" y="40"/>
                    </a:cubicBezTo>
                    <a:cubicBezTo>
                      <a:pt x="19" y="37"/>
                      <a:pt x="19" y="32"/>
                      <a:pt x="19" y="26"/>
                    </a:cubicBezTo>
                    <a:cubicBezTo>
                      <a:pt x="19" y="19"/>
                      <a:pt x="19" y="15"/>
                      <a:pt x="18" y="12"/>
                    </a:cubicBezTo>
                    <a:cubicBezTo>
                      <a:pt x="18" y="9"/>
                      <a:pt x="16" y="7"/>
                      <a:pt x="14" y="7"/>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 name="Freeform 48"/>
              <p:cNvSpPr>
                <a:spLocks noEditPoints="1"/>
              </p:cNvSpPr>
              <p:nvPr/>
            </p:nvSpPr>
            <p:spPr bwMode="auto">
              <a:xfrm>
                <a:off x="10179888" y="3777582"/>
                <a:ext cx="87674" cy="160954"/>
              </a:xfrm>
              <a:custGeom>
                <a:avLst/>
                <a:gdLst>
                  <a:gd name="T0" fmla="*/ 8 w 28"/>
                  <a:gd name="T1" fmla="*/ 25 h 52"/>
                  <a:gd name="T2" fmla="*/ 8 w 28"/>
                  <a:gd name="T3" fmla="*/ 25 h 52"/>
                  <a:gd name="T4" fmla="*/ 1 w 28"/>
                  <a:gd name="T5" fmla="*/ 13 h 52"/>
                  <a:gd name="T6" fmla="*/ 5 w 28"/>
                  <a:gd name="T7" fmla="*/ 4 h 52"/>
                  <a:gd name="T8" fmla="*/ 14 w 28"/>
                  <a:gd name="T9" fmla="*/ 0 h 52"/>
                  <a:gd name="T10" fmla="*/ 24 w 28"/>
                  <a:gd name="T11" fmla="*/ 3 h 52"/>
                  <a:gd name="T12" fmla="*/ 27 w 28"/>
                  <a:gd name="T13" fmla="*/ 13 h 52"/>
                  <a:gd name="T14" fmla="*/ 20 w 28"/>
                  <a:gd name="T15" fmla="*/ 25 h 52"/>
                  <a:gd name="T16" fmla="*/ 20 w 28"/>
                  <a:gd name="T17" fmla="*/ 25 h 52"/>
                  <a:gd name="T18" fmla="*/ 28 w 28"/>
                  <a:gd name="T19" fmla="*/ 37 h 52"/>
                  <a:gd name="T20" fmla="*/ 24 w 28"/>
                  <a:gd name="T21" fmla="*/ 48 h 52"/>
                  <a:gd name="T22" fmla="*/ 14 w 28"/>
                  <a:gd name="T23" fmla="*/ 52 h 52"/>
                  <a:gd name="T24" fmla="*/ 4 w 28"/>
                  <a:gd name="T25" fmla="*/ 48 h 52"/>
                  <a:gd name="T26" fmla="*/ 0 w 28"/>
                  <a:gd name="T27" fmla="*/ 38 h 52"/>
                  <a:gd name="T28" fmla="*/ 8 w 28"/>
                  <a:gd name="T29" fmla="*/ 25 h 52"/>
                  <a:gd name="T30" fmla="*/ 14 w 28"/>
                  <a:gd name="T31" fmla="*/ 28 h 52"/>
                  <a:gd name="T32" fmla="*/ 9 w 28"/>
                  <a:gd name="T33" fmla="*/ 37 h 52"/>
                  <a:gd name="T34" fmla="*/ 10 w 28"/>
                  <a:gd name="T35" fmla="*/ 43 h 52"/>
                  <a:gd name="T36" fmla="*/ 14 w 28"/>
                  <a:gd name="T37" fmla="*/ 45 h 52"/>
                  <a:gd name="T38" fmla="*/ 18 w 28"/>
                  <a:gd name="T39" fmla="*/ 43 h 52"/>
                  <a:gd name="T40" fmla="*/ 20 w 28"/>
                  <a:gd name="T41" fmla="*/ 37 h 52"/>
                  <a:gd name="T42" fmla="*/ 14 w 28"/>
                  <a:gd name="T43" fmla="*/ 28 h 52"/>
                  <a:gd name="T44" fmla="*/ 14 w 28"/>
                  <a:gd name="T45" fmla="*/ 21 h 52"/>
                  <a:gd name="T46" fmla="*/ 19 w 28"/>
                  <a:gd name="T47" fmla="*/ 13 h 52"/>
                  <a:gd name="T48" fmla="*/ 18 w 28"/>
                  <a:gd name="T49" fmla="*/ 8 h 52"/>
                  <a:gd name="T50" fmla="*/ 14 w 28"/>
                  <a:gd name="T51" fmla="*/ 7 h 52"/>
                  <a:gd name="T52" fmla="*/ 11 w 28"/>
                  <a:gd name="T53" fmla="*/ 8 h 52"/>
                  <a:gd name="T54" fmla="*/ 10 w 28"/>
                  <a:gd name="T55" fmla="*/ 13 h 52"/>
                  <a:gd name="T56" fmla="*/ 14 w 28"/>
                  <a:gd name="T57"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 h="52">
                    <a:moveTo>
                      <a:pt x="8" y="25"/>
                    </a:moveTo>
                    <a:cubicBezTo>
                      <a:pt x="8" y="25"/>
                      <a:pt x="8" y="25"/>
                      <a:pt x="8" y="25"/>
                    </a:cubicBezTo>
                    <a:cubicBezTo>
                      <a:pt x="3" y="22"/>
                      <a:pt x="1" y="18"/>
                      <a:pt x="1" y="13"/>
                    </a:cubicBezTo>
                    <a:cubicBezTo>
                      <a:pt x="1" y="9"/>
                      <a:pt x="2" y="6"/>
                      <a:pt x="5" y="4"/>
                    </a:cubicBezTo>
                    <a:cubicBezTo>
                      <a:pt x="7" y="1"/>
                      <a:pt x="10" y="0"/>
                      <a:pt x="14" y="0"/>
                    </a:cubicBezTo>
                    <a:cubicBezTo>
                      <a:pt x="18" y="0"/>
                      <a:pt x="21" y="1"/>
                      <a:pt x="24" y="3"/>
                    </a:cubicBezTo>
                    <a:cubicBezTo>
                      <a:pt x="26" y="6"/>
                      <a:pt x="27" y="9"/>
                      <a:pt x="27" y="13"/>
                    </a:cubicBezTo>
                    <a:cubicBezTo>
                      <a:pt x="27" y="18"/>
                      <a:pt x="25" y="22"/>
                      <a:pt x="20" y="25"/>
                    </a:cubicBezTo>
                    <a:cubicBezTo>
                      <a:pt x="20" y="25"/>
                      <a:pt x="20" y="25"/>
                      <a:pt x="20" y="25"/>
                    </a:cubicBezTo>
                    <a:cubicBezTo>
                      <a:pt x="25" y="27"/>
                      <a:pt x="28" y="31"/>
                      <a:pt x="28" y="37"/>
                    </a:cubicBezTo>
                    <a:cubicBezTo>
                      <a:pt x="28" y="42"/>
                      <a:pt x="27" y="45"/>
                      <a:pt x="24" y="48"/>
                    </a:cubicBezTo>
                    <a:cubicBezTo>
                      <a:pt x="22" y="50"/>
                      <a:pt x="18" y="52"/>
                      <a:pt x="14" y="52"/>
                    </a:cubicBezTo>
                    <a:cubicBezTo>
                      <a:pt x="10" y="52"/>
                      <a:pt x="6" y="51"/>
                      <a:pt x="4" y="48"/>
                    </a:cubicBezTo>
                    <a:cubicBezTo>
                      <a:pt x="1" y="46"/>
                      <a:pt x="0" y="42"/>
                      <a:pt x="0" y="38"/>
                    </a:cubicBezTo>
                    <a:cubicBezTo>
                      <a:pt x="0" y="32"/>
                      <a:pt x="3" y="28"/>
                      <a:pt x="8" y="25"/>
                    </a:cubicBezTo>
                    <a:close/>
                    <a:moveTo>
                      <a:pt x="14" y="28"/>
                    </a:moveTo>
                    <a:cubicBezTo>
                      <a:pt x="10" y="30"/>
                      <a:pt x="9" y="33"/>
                      <a:pt x="9" y="37"/>
                    </a:cubicBezTo>
                    <a:cubicBezTo>
                      <a:pt x="9" y="40"/>
                      <a:pt x="9" y="41"/>
                      <a:pt x="10" y="43"/>
                    </a:cubicBezTo>
                    <a:cubicBezTo>
                      <a:pt x="11" y="44"/>
                      <a:pt x="13" y="45"/>
                      <a:pt x="14" y="45"/>
                    </a:cubicBezTo>
                    <a:cubicBezTo>
                      <a:pt x="16" y="45"/>
                      <a:pt x="17" y="44"/>
                      <a:pt x="18" y="43"/>
                    </a:cubicBezTo>
                    <a:cubicBezTo>
                      <a:pt x="19" y="41"/>
                      <a:pt x="20" y="40"/>
                      <a:pt x="20" y="37"/>
                    </a:cubicBezTo>
                    <a:cubicBezTo>
                      <a:pt x="20" y="33"/>
                      <a:pt x="18" y="30"/>
                      <a:pt x="14" y="28"/>
                    </a:cubicBezTo>
                    <a:close/>
                    <a:moveTo>
                      <a:pt x="14" y="21"/>
                    </a:moveTo>
                    <a:cubicBezTo>
                      <a:pt x="17" y="19"/>
                      <a:pt x="19" y="17"/>
                      <a:pt x="19" y="13"/>
                    </a:cubicBezTo>
                    <a:cubicBezTo>
                      <a:pt x="19" y="11"/>
                      <a:pt x="18" y="10"/>
                      <a:pt x="18" y="8"/>
                    </a:cubicBezTo>
                    <a:cubicBezTo>
                      <a:pt x="17" y="7"/>
                      <a:pt x="16" y="7"/>
                      <a:pt x="14" y="7"/>
                    </a:cubicBezTo>
                    <a:cubicBezTo>
                      <a:pt x="13" y="7"/>
                      <a:pt x="12" y="7"/>
                      <a:pt x="11" y="8"/>
                    </a:cubicBezTo>
                    <a:cubicBezTo>
                      <a:pt x="10" y="10"/>
                      <a:pt x="10" y="11"/>
                      <a:pt x="10" y="13"/>
                    </a:cubicBezTo>
                    <a:cubicBezTo>
                      <a:pt x="10" y="17"/>
                      <a:pt x="11" y="19"/>
                      <a:pt x="14" y="21"/>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Freeform 49"/>
              <p:cNvSpPr>
                <a:spLocks noEditPoints="1"/>
              </p:cNvSpPr>
              <p:nvPr/>
            </p:nvSpPr>
            <p:spPr bwMode="auto">
              <a:xfrm>
                <a:off x="10279339" y="3777582"/>
                <a:ext cx="90292" cy="160954"/>
              </a:xfrm>
              <a:custGeom>
                <a:avLst/>
                <a:gdLst>
                  <a:gd name="T0" fmla="*/ 14 w 29"/>
                  <a:gd name="T1" fmla="*/ 52 h 52"/>
                  <a:gd name="T2" fmla="*/ 0 w 29"/>
                  <a:gd name="T3" fmla="*/ 26 h 52"/>
                  <a:gd name="T4" fmla="*/ 15 w 29"/>
                  <a:gd name="T5" fmla="*/ 0 h 52"/>
                  <a:gd name="T6" fmla="*/ 29 w 29"/>
                  <a:gd name="T7" fmla="*/ 25 h 52"/>
                  <a:gd name="T8" fmla="*/ 14 w 29"/>
                  <a:gd name="T9" fmla="*/ 52 h 52"/>
                  <a:gd name="T10" fmla="*/ 15 w 29"/>
                  <a:gd name="T11" fmla="*/ 7 h 52"/>
                  <a:gd name="T12" fmla="*/ 11 w 29"/>
                  <a:gd name="T13" fmla="*/ 12 h 52"/>
                  <a:gd name="T14" fmla="*/ 10 w 29"/>
                  <a:gd name="T15" fmla="*/ 26 h 52"/>
                  <a:gd name="T16" fmla="*/ 11 w 29"/>
                  <a:gd name="T17" fmla="*/ 40 h 52"/>
                  <a:gd name="T18" fmla="*/ 14 w 29"/>
                  <a:gd name="T19" fmla="*/ 44 h 52"/>
                  <a:gd name="T20" fmla="*/ 18 w 29"/>
                  <a:gd name="T21" fmla="*/ 40 h 52"/>
                  <a:gd name="T22" fmla="*/ 19 w 29"/>
                  <a:gd name="T23" fmla="*/ 26 h 52"/>
                  <a:gd name="T24" fmla="*/ 18 w 29"/>
                  <a:gd name="T25" fmla="*/ 12 h 52"/>
                  <a:gd name="T26" fmla="*/ 15 w 29"/>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2">
                    <a:moveTo>
                      <a:pt x="14" y="52"/>
                    </a:moveTo>
                    <a:cubicBezTo>
                      <a:pt x="5" y="52"/>
                      <a:pt x="0" y="43"/>
                      <a:pt x="0" y="26"/>
                    </a:cubicBezTo>
                    <a:cubicBezTo>
                      <a:pt x="0" y="9"/>
                      <a:pt x="5" y="0"/>
                      <a:pt x="15" y="0"/>
                    </a:cubicBezTo>
                    <a:cubicBezTo>
                      <a:pt x="24" y="0"/>
                      <a:pt x="29" y="8"/>
                      <a:pt x="29" y="25"/>
                    </a:cubicBezTo>
                    <a:cubicBezTo>
                      <a:pt x="29" y="43"/>
                      <a:pt x="24" y="52"/>
                      <a:pt x="14" y="52"/>
                    </a:cubicBezTo>
                    <a:close/>
                    <a:moveTo>
                      <a:pt x="15" y="7"/>
                    </a:moveTo>
                    <a:cubicBezTo>
                      <a:pt x="13" y="7"/>
                      <a:pt x="12" y="9"/>
                      <a:pt x="11" y="12"/>
                    </a:cubicBezTo>
                    <a:cubicBezTo>
                      <a:pt x="10" y="15"/>
                      <a:pt x="10" y="19"/>
                      <a:pt x="10" y="26"/>
                    </a:cubicBezTo>
                    <a:cubicBezTo>
                      <a:pt x="10" y="33"/>
                      <a:pt x="10" y="37"/>
                      <a:pt x="11" y="40"/>
                    </a:cubicBezTo>
                    <a:cubicBezTo>
                      <a:pt x="11" y="43"/>
                      <a:pt x="13" y="44"/>
                      <a:pt x="14" y="44"/>
                    </a:cubicBezTo>
                    <a:cubicBezTo>
                      <a:pt x="16" y="44"/>
                      <a:pt x="17" y="43"/>
                      <a:pt x="18" y="40"/>
                    </a:cubicBezTo>
                    <a:cubicBezTo>
                      <a:pt x="19" y="37"/>
                      <a:pt x="19" y="32"/>
                      <a:pt x="19" y="26"/>
                    </a:cubicBezTo>
                    <a:cubicBezTo>
                      <a:pt x="19" y="19"/>
                      <a:pt x="19" y="15"/>
                      <a:pt x="18" y="12"/>
                    </a:cubicBezTo>
                    <a:cubicBezTo>
                      <a:pt x="18" y="9"/>
                      <a:pt x="16" y="7"/>
                      <a:pt x="15" y="7"/>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4" name="Freeform 50"/>
              <p:cNvSpPr>
                <a:spLocks noEditPoints="1"/>
              </p:cNvSpPr>
              <p:nvPr/>
            </p:nvSpPr>
            <p:spPr bwMode="auto">
              <a:xfrm>
                <a:off x="8728687" y="2933555"/>
                <a:ext cx="88983" cy="155720"/>
              </a:xfrm>
              <a:custGeom>
                <a:avLst/>
                <a:gdLst>
                  <a:gd name="T0" fmla="*/ 25 w 29"/>
                  <a:gd name="T1" fmla="*/ 38 h 50"/>
                  <a:gd name="T2" fmla="*/ 25 w 29"/>
                  <a:gd name="T3" fmla="*/ 50 h 50"/>
                  <a:gd name="T4" fmla="*/ 16 w 29"/>
                  <a:gd name="T5" fmla="*/ 50 h 50"/>
                  <a:gd name="T6" fmla="*/ 16 w 29"/>
                  <a:gd name="T7" fmla="*/ 38 h 50"/>
                  <a:gd name="T8" fmla="*/ 0 w 29"/>
                  <a:gd name="T9" fmla="*/ 38 h 50"/>
                  <a:gd name="T10" fmla="*/ 0 w 29"/>
                  <a:gd name="T11" fmla="*/ 32 h 50"/>
                  <a:gd name="T12" fmla="*/ 16 w 29"/>
                  <a:gd name="T13" fmla="*/ 0 h 50"/>
                  <a:gd name="T14" fmla="*/ 25 w 29"/>
                  <a:gd name="T15" fmla="*/ 0 h 50"/>
                  <a:gd name="T16" fmla="*/ 25 w 29"/>
                  <a:gd name="T17" fmla="*/ 32 h 50"/>
                  <a:gd name="T18" fmla="*/ 29 w 29"/>
                  <a:gd name="T19" fmla="*/ 32 h 50"/>
                  <a:gd name="T20" fmla="*/ 29 w 29"/>
                  <a:gd name="T21" fmla="*/ 38 h 50"/>
                  <a:gd name="T22" fmla="*/ 25 w 29"/>
                  <a:gd name="T23" fmla="*/ 38 h 50"/>
                  <a:gd name="T24" fmla="*/ 16 w 29"/>
                  <a:gd name="T25" fmla="*/ 12 h 50"/>
                  <a:gd name="T26" fmla="*/ 15 w 29"/>
                  <a:gd name="T27" fmla="*/ 16 h 50"/>
                  <a:gd name="T28" fmla="*/ 7 w 29"/>
                  <a:gd name="T29" fmla="*/ 32 h 50"/>
                  <a:gd name="T30" fmla="*/ 16 w 29"/>
                  <a:gd name="T31" fmla="*/ 32 h 50"/>
                  <a:gd name="T32" fmla="*/ 16 w 29"/>
                  <a:gd name="T33" fmla="*/ 14 h 50"/>
                  <a:gd name="T34" fmla="*/ 16 w 29"/>
                  <a:gd name="T3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 h="50">
                    <a:moveTo>
                      <a:pt x="25" y="38"/>
                    </a:moveTo>
                    <a:cubicBezTo>
                      <a:pt x="25" y="50"/>
                      <a:pt x="25" y="50"/>
                      <a:pt x="25" y="50"/>
                    </a:cubicBezTo>
                    <a:cubicBezTo>
                      <a:pt x="16" y="50"/>
                      <a:pt x="16" y="50"/>
                      <a:pt x="16" y="50"/>
                    </a:cubicBezTo>
                    <a:cubicBezTo>
                      <a:pt x="16" y="38"/>
                      <a:pt x="16" y="38"/>
                      <a:pt x="16" y="38"/>
                    </a:cubicBezTo>
                    <a:cubicBezTo>
                      <a:pt x="0" y="38"/>
                      <a:pt x="0" y="38"/>
                      <a:pt x="0" y="38"/>
                    </a:cubicBezTo>
                    <a:cubicBezTo>
                      <a:pt x="0" y="32"/>
                      <a:pt x="0" y="32"/>
                      <a:pt x="0" y="32"/>
                    </a:cubicBezTo>
                    <a:cubicBezTo>
                      <a:pt x="16" y="0"/>
                      <a:pt x="16" y="0"/>
                      <a:pt x="16" y="0"/>
                    </a:cubicBezTo>
                    <a:cubicBezTo>
                      <a:pt x="25" y="0"/>
                      <a:pt x="25" y="0"/>
                      <a:pt x="25" y="0"/>
                    </a:cubicBezTo>
                    <a:cubicBezTo>
                      <a:pt x="25" y="32"/>
                      <a:pt x="25" y="32"/>
                      <a:pt x="25" y="32"/>
                    </a:cubicBezTo>
                    <a:cubicBezTo>
                      <a:pt x="29" y="32"/>
                      <a:pt x="29" y="32"/>
                      <a:pt x="29" y="32"/>
                    </a:cubicBezTo>
                    <a:cubicBezTo>
                      <a:pt x="29" y="38"/>
                      <a:pt x="29" y="38"/>
                      <a:pt x="29" y="38"/>
                    </a:cubicBezTo>
                    <a:lnTo>
                      <a:pt x="25" y="38"/>
                    </a:lnTo>
                    <a:close/>
                    <a:moveTo>
                      <a:pt x="16" y="12"/>
                    </a:moveTo>
                    <a:cubicBezTo>
                      <a:pt x="16" y="14"/>
                      <a:pt x="15" y="15"/>
                      <a:pt x="15" y="16"/>
                    </a:cubicBezTo>
                    <a:cubicBezTo>
                      <a:pt x="7" y="32"/>
                      <a:pt x="7" y="32"/>
                      <a:pt x="7" y="32"/>
                    </a:cubicBezTo>
                    <a:cubicBezTo>
                      <a:pt x="16" y="32"/>
                      <a:pt x="16" y="32"/>
                      <a:pt x="16" y="32"/>
                    </a:cubicBezTo>
                    <a:cubicBezTo>
                      <a:pt x="16" y="14"/>
                      <a:pt x="16" y="14"/>
                      <a:pt x="16" y="14"/>
                    </a:cubicBezTo>
                    <a:cubicBezTo>
                      <a:pt x="16" y="14"/>
                      <a:pt x="16" y="13"/>
                      <a:pt x="16" y="12"/>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5" name="Freeform 51"/>
              <p:cNvSpPr>
                <a:spLocks noEditPoints="1"/>
              </p:cNvSpPr>
              <p:nvPr/>
            </p:nvSpPr>
            <p:spPr bwMode="auto">
              <a:xfrm>
                <a:off x="8830755" y="2930938"/>
                <a:ext cx="86365" cy="160954"/>
              </a:xfrm>
              <a:custGeom>
                <a:avLst/>
                <a:gdLst>
                  <a:gd name="T0" fmla="*/ 14 w 28"/>
                  <a:gd name="T1" fmla="*/ 52 h 52"/>
                  <a:gd name="T2" fmla="*/ 0 w 28"/>
                  <a:gd name="T3" fmla="*/ 27 h 52"/>
                  <a:gd name="T4" fmla="*/ 15 w 28"/>
                  <a:gd name="T5" fmla="*/ 0 h 52"/>
                  <a:gd name="T6" fmla="*/ 28 w 28"/>
                  <a:gd name="T7" fmla="*/ 26 h 52"/>
                  <a:gd name="T8" fmla="*/ 14 w 28"/>
                  <a:gd name="T9" fmla="*/ 52 h 52"/>
                  <a:gd name="T10" fmla="*/ 14 w 28"/>
                  <a:gd name="T11" fmla="*/ 7 h 52"/>
                  <a:gd name="T12" fmla="*/ 11 w 28"/>
                  <a:gd name="T13" fmla="*/ 12 h 52"/>
                  <a:gd name="T14" fmla="*/ 9 w 28"/>
                  <a:gd name="T15" fmla="*/ 26 h 52"/>
                  <a:gd name="T16" fmla="*/ 11 w 28"/>
                  <a:gd name="T17" fmla="*/ 40 h 52"/>
                  <a:gd name="T18" fmla="*/ 14 w 28"/>
                  <a:gd name="T19" fmla="*/ 44 h 52"/>
                  <a:gd name="T20" fmla="*/ 18 w 28"/>
                  <a:gd name="T21" fmla="*/ 40 h 52"/>
                  <a:gd name="T22" fmla="*/ 19 w 28"/>
                  <a:gd name="T23" fmla="*/ 26 h 52"/>
                  <a:gd name="T24" fmla="*/ 18 w 28"/>
                  <a:gd name="T25" fmla="*/ 12 h 52"/>
                  <a:gd name="T26" fmla="*/ 14 w 28"/>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2">
                    <a:moveTo>
                      <a:pt x="14" y="52"/>
                    </a:moveTo>
                    <a:cubicBezTo>
                      <a:pt x="5" y="52"/>
                      <a:pt x="0" y="44"/>
                      <a:pt x="0" y="27"/>
                    </a:cubicBezTo>
                    <a:cubicBezTo>
                      <a:pt x="0" y="9"/>
                      <a:pt x="5" y="0"/>
                      <a:pt x="15" y="0"/>
                    </a:cubicBezTo>
                    <a:cubicBezTo>
                      <a:pt x="24" y="0"/>
                      <a:pt x="28" y="8"/>
                      <a:pt x="28" y="26"/>
                    </a:cubicBezTo>
                    <a:cubicBezTo>
                      <a:pt x="28" y="43"/>
                      <a:pt x="24" y="52"/>
                      <a:pt x="14" y="52"/>
                    </a:cubicBezTo>
                    <a:close/>
                    <a:moveTo>
                      <a:pt x="14" y="7"/>
                    </a:moveTo>
                    <a:cubicBezTo>
                      <a:pt x="13" y="7"/>
                      <a:pt x="11" y="9"/>
                      <a:pt x="11" y="12"/>
                    </a:cubicBezTo>
                    <a:cubicBezTo>
                      <a:pt x="10" y="15"/>
                      <a:pt x="9" y="20"/>
                      <a:pt x="9" y="26"/>
                    </a:cubicBezTo>
                    <a:cubicBezTo>
                      <a:pt x="9" y="33"/>
                      <a:pt x="10" y="37"/>
                      <a:pt x="11" y="40"/>
                    </a:cubicBezTo>
                    <a:cubicBezTo>
                      <a:pt x="11" y="43"/>
                      <a:pt x="12" y="44"/>
                      <a:pt x="14" y="44"/>
                    </a:cubicBezTo>
                    <a:cubicBezTo>
                      <a:pt x="16" y="44"/>
                      <a:pt x="17" y="43"/>
                      <a:pt x="18" y="40"/>
                    </a:cubicBezTo>
                    <a:cubicBezTo>
                      <a:pt x="19" y="37"/>
                      <a:pt x="19" y="32"/>
                      <a:pt x="19" y="26"/>
                    </a:cubicBezTo>
                    <a:cubicBezTo>
                      <a:pt x="19" y="20"/>
                      <a:pt x="19" y="15"/>
                      <a:pt x="18" y="12"/>
                    </a:cubicBezTo>
                    <a:cubicBezTo>
                      <a:pt x="17" y="9"/>
                      <a:pt x="16" y="7"/>
                      <a:pt x="14" y="7"/>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6" name="Freeform 52"/>
              <p:cNvSpPr>
                <a:spLocks/>
              </p:cNvSpPr>
              <p:nvPr/>
            </p:nvSpPr>
            <p:spPr bwMode="auto">
              <a:xfrm>
                <a:off x="9211549" y="2794847"/>
                <a:ext cx="77206" cy="158337"/>
              </a:xfrm>
              <a:custGeom>
                <a:avLst/>
                <a:gdLst>
                  <a:gd name="T0" fmla="*/ 0 w 25"/>
                  <a:gd name="T1" fmla="*/ 49 h 51"/>
                  <a:gd name="T2" fmla="*/ 0 w 25"/>
                  <a:gd name="T3" fmla="*/ 41 h 51"/>
                  <a:gd name="T4" fmla="*/ 8 w 25"/>
                  <a:gd name="T5" fmla="*/ 44 h 51"/>
                  <a:gd name="T6" fmla="*/ 13 w 25"/>
                  <a:gd name="T7" fmla="*/ 41 h 51"/>
                  <a:gd name="T8" fmla="*/ 15 w 25"/>
                  <a:gd name="T9" fmla="*/ 35 h 51"/>
                  <a:gd name="T10" fmla="*/ 13 w 25"/>
                  <a:gd name="T11" fmla="*/ 29 h 51"/>
                  <a:gd name="T12" fmla="*/ 7 w 25"/>
                  <a:gd name="T13" fmla="*/ 27 h 51"/>
                  <a:gd name="T14" fmla="*/ 1 w 25"/>
                  <a:gd name="T15" fmla="*/ 27 h 51"/>
                  <a:gd name="T16" fmla="*/ 1 w 25"/>
                  <a:gd name="T17" fmla="*/ 0 h 51"/>
                  <a:gd name="T18" fmla="*/ 23 w 25"/>
                  <a:gd name="T19" fmla="*/ 0 h 51"/>
                  <a:gd name="T20" fmla="*/ 23 w 25"/>
                  <a:gd name="T21" fmla="*/ 8 h 51"/>
                  <a:gd name="T22" fmla="*/ 9 w 25"/>
                  <a:gd name="T23" fmla="*/ 8 h 51"/>
                  <a:gd name="T24" fmla="*/ 9 w 25"/>
                  <a:gd name="T25" fmla="*/ 19 h 51"/>
                  <a:gd name="T26" fmla="*/ 10 w 25"/>
                  <a:gd name="T27" fmla="*/ 19 h 51"/>
                  <a:gd name="T28" fmla="*/ 20 w 25"/>
                  <a:gd name="T29" fmla="*/ 22 h 51"/>
                  <a:gd name="T30" fmla="*/ 25 w 25"/>
                  <a:gd name="T31" fmla="*/ 35 h 51"/>
                  <a:gd name="T32" fmla="*/ 20 w 25"/>
                  <a:gd name="T33" fmla="*/ 47 h 51"/>
                  <a:gd name="T34" fmla="*/ 9 w 25"/>
                  <a:gd name="T35" fmla="*/ 51 h 51"/>
                  <a:gd name="T36" fmla="*/ 0 w 25"/>
                  <a:gd name="T37"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51">
                    <a:moveTo>
                      <a:pt x="0" y="49"/>
                    </a:moveTo>
                    <a:cubicBezTo>
                      <a:pt x="0" y="41"/>
                      <a:pt x="0" y="41"/>
                      <a:pt x="0" y="41"/>
                    </a:cubicBezTo>
                    <a:cubicBezTo>
                      <a:pt x="2" y="43"/>
                      <a:pt x="5" y="44"/>
                      <a:pt x="8" y="44"/>
                    </a:cubicBezTo>
                    <a:cubicBezTo>
                      <a:pt x="10" y="44"/>
                      <a:pt x="12" y="43"/>
                      <a:pt x="13" y="41"/>
                    </a:cubicBezTo>
                    <a:cubicBezTo>
                      <a:pt x="14" y="40"/>
                      <a:pt x="15" y="38"/>
                      <a:pt x="15" y="35"/>
                    </a:cubicBezTo>
                    <a:cubicBezTo>
                      <a:pt x="15" y="33"/>
                      <a:pt x="14" y="31"/>
                      <a:pt x="13" y="29"/>
                    </a:cubicBezTo>
                    <a:cubicBezTo>
                      <a:pt x="11" y="28"/>
                      <a:pt x="9" y="27"/>
                      <a:pt x="7" y="27"/>
                    </a:cubicBezTo>
                    <a:cubicBezTo>
                      <a:pt x="5" y="27"/>
                      <a:pt x="3" y="27"/>
                      <a:pt x="1" y="27"/>
                    </a:cubicBezTo>
                    <a:cubicBezTo>
                      <a:pt x="1" y="0"/>
                      <a:pt x="1" y="0"/>
                      <a:pt x="1" y="0"/>
                    </a:cubicBezTo>
                    <a:cubicBezTo>
                      <a:pt x="23" y="0"/>
                      <a:pt x="23" y="0"/>
                      <a:pt x="23" y="0"/>
                    </a:cubicBezTo>
                    <a:cubicBezTo>
                      <a:pt x="23" y="8"/>
                      <a:pt x="23" y="8"/>
                      <a:pt x="23" y="8"/>
                    </a:cubicBezTo>
                    <a:cubicBezTo>
                      <a:pt x="9" y="8"/>
                      <a:pt x="9" y="8"/>
                      <a:pt x="9" y="8"/>
                    </a:cubicBezTo>
                    <a:cubicBezTo>
                      <a:pt x="9" y="19"/>
                      <a:pt x="9" y="19"/>
                      <a:pt x="9" y="19"/>
                    </a:cubicBezTo>
                    <a:cubicBezTo>
                      <a:pt x="10" y="19"/>
                      <a:pt x="10" y="19"/>
                      <a:pt x="10" y="19"/>
                    </a:cubicBezTo>
                    <a:cubicBezTo>
                      <a:pt x="14" y="19"/>
                      <a:pt x="17" y="20"/>
                      <a:pt x="20" y="22"/>
                    </a:cubicBezTo>
                    <a:cubicBezTo>
                      <a:pt x="23" y="25"/>
                      <a:pt x="25" y="29"/>
                      <a:pt x="25" y="35"/>
                    </a:cubicBezTo>
                    <a:cubicBezTo>
                      <a:pt x="25" y="40"/>
                      <a:pt x="23" y="44"/>
                      <a:pt x="20" y="47"/>
                    </a:cubicBezTo>
                    <a:cubicBezTo>
                      <a:pt x="18" y="50"/>
                      <a:pt x="14" y="51"/>
                      <a:pt x="9" y="51"/>
                    </a:cubicBezTo>
                    <a:cubicBezTo>
                      <a:pt x="5" y="51"/>
                      <a:pt x="2" y="50"/>
                      <a:pt x="0" y="49"/>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Freeform 54"/>
              <p:cNvSpPr>
                <a:spLocks noEditPoints="1"/>
              </p:cNvSpPr>
              <p:nvPr/>
            </p:nvSpPr>
            <p:spPr bwMode="auto">
              <a:xfrm>
                <a:off x="9678707" y="2912618"/>
                <a:ext cx="86365" cy="160954"/>
              </a:xfrm>
              <a:custGeom>
                <a:avLst/>
                <a:gdLst>
                  <a:gd name="T0" fmla="*/ 26 w 28"/>
                  <a:gd name="T1" fmla="*/ 2 h 52"/>
                  <a:gd name="T2" fmla="*/ 26 w 28"/>
                  <a:gd name="T3" fmla="*/ 10 h 52"/>
                  <a:gd name="T4" fmla="*/ 19 w 28"/>
                  <a:gd name="T5" fmla="*/ 8 h 52"/>
                  <a:gd name="T6" fmla="*/ 12 w 28"/>
                  <a:gd name="T7" fmla="*/ 12 h 52"/>
                  <a:gd name="T8" fmla="*/ 9 w 28"/>
                  <a:gd name="T9" fmla="*/ 24 h 52"/>
                  <a:gd name="T10" fmla="*/ 9 w 28"/>
                  <a:gd name="T11" fmla="*/ 24 h 52"/>
                  <a:gd name="T12" fmla="*/ 18 w 28"/>
                  <a:gd name="T13" fmla="*/ 19 h 52"/>
                  <a:gd name="T14" fmla="*/ 25 w 28"/>
                  <a:gd name="T15" fmla="*/ 23 h 52"/>
                  <a:gd name="T16" fmla="*/ 28 w 28"/>
                  <a:gd name="T17" fmla="*/ 35 h 52"/>
                  <a:gd name="T18" fmla="*/ 25 w 28"/>
                  <a:gd name="T19" fmla="*/ 47 h 52"/>
                  <a:gd name="T20" fmla="*/ 14 w 28"/>
                  <a:gd name="T21" fmla="*/ 52 h 52"/>
                  <a:gd name="T22" fmla="*/ 0 w 28"/>
                  <a:gd name="T23" fmla="*/ 29 h 52"/>
                  <a:gd name="T24" fmla="*/ 5 w 28"/>
                  <a:gd name="T25" fmla="*/ 8 h 52"/>
                  <a:gd name="T26" fmla="*/ 19 w 28"/>
                  <a:gd name="T27" fmla="*/ 0 h 52"/>
                  <a:gd name="T28" fmla="*/ 26 w 28"/>
                  <a:gd name="T29" fmla="*/ 2 h 52"/>
                  <a:gd name="T30" fmla="*/ 15 w 28"/>
                  <a:gd name="T31" fmla="*/ 26 h 52"/>
                  <a:gd name="T32" fmla="*/ 11 w 28"/>
                  <a:gd name="T33" fmla="*/ 29 h 52"/>
                  <a:gd name="T34" fmla="*/ 10 w 28"/>
                  <a:gd name="T35" fmla="*/ 35 h 52"/>
                  <a:gd name="T36" fmla="*/ 11 w 28"/>
                  <a:gd name="T37" fmla="*/ 42 h 52"/>
                  <a:gd name="T38" fmla="*/ 15 w 28"/>
                  <a:gd name="T39" fmla="*/ 45 h 52"/>
                  <a:gd name="T40" fmla="*/ 18 w 28"/>
                  <a:gd name="T41" fmla="*/ 42 h 52"/>
                  <a:gd name="T42" fmla="*/ 19 w 28"/>
                  <a:gd name="T43" fmla="*/ 35 h 52"/>
                  <a:gd name="T44" fmla="*/ 18 w 28"/>
                  <a:gd name="T45" fmla="*/ 29 h 52"/>
                  <a:gd name="T46" fmla="*/ 15 w 28"/>
                  <a:gd name="T47"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 h="52">
                    <a:moveTo>
                      <a:pt x="26" y="2"/>
                    </a:moveTo>
                    <a:cubicBezTo>
                      <a:pt x="26" y="10"/>
                      <a:pt x="26" y="10"/>
                      <a:pt x="26" y="10"/>
                    </a:cubicBezTo>
                    <a:cubicBezTo>
                      <a:pt x="24" y="9"/>
                      <a:pt x="22" y="8"/>
                      <a:pt x="19" y="8"/>
                    </a:cubicBezTo>
                    <a:cubicBezTo>
                      <a:pt x="16" y="8"/>
                      <a:pt x="14" y="9"/>
                      <a:pt x="12" y="12"/>
                    </a:cubicBezTo>
                    <a:cubicBezTo>
                      <a:pt x="10" y="15"/>
                      <a:pt x="9" y="19"/>
                      <a:pt x="9" y="24"/>
                    </a:cubicBezTo>
                    <a:cubicBezTo>
                      <a:pt x="9" y="24"/>
                      <a:pt x="9" y="24"/>
                      <a:pt x="9" y="24"/>
                    </a:cubicBezTo>
                    <a:cubicBezTo>
                      <a:pt x="11" y="21"/>
                      <a:pt x="14" y="19"/>
                      <a:pt x="18" y="19"/>
                    </a:cubicBezTo>
                    <a:cubicBezTo>
                      <a:pt x="21" y="19"/>
                      <a:pt x="23" y="20"/>
                      <a:pt x="25" y="23"/>
                    </a:cubicBezTo>
                    <a:cubicBezTo>
                      <a:pt x="27" y="26"/>
                      <a:pt x="28" y="30"/>
                      <a:pt x="28" y="35"/>
                    </a:cubicBezTo>
                    <a:cubicBezTo>
                      <a:pt x="28" y="39"/>
                      <a:pt x="27" y="44"/>
                      <a:pt x="25" y="47"/>
                    </a:cubicBezTo>
                    <a:cubicBezTo>
                      <a:pt x="22" y="51"/>
                      <a:pt x="19" y="52"/>
                      <a:pt x="14" y="52"/>
                    </a:cubicBezTo>
                    <a:cubicBezTo>
                      <a:pt x="5" y="52"/>
                      <a:pt x="0" y="45"/>
                      <a:pt x="0" y="29"/>
                    </a:cubicBezTo>
                    <a:cubicBezTo>
                      <a:pt x="0" y="20"/>
                      <a:pt x="2" y="13"/>
                      <a:pt x="5" y="8"/>
                    </a:cubicBezTo>
                    <a:cubicBezTo>
                      <a:pt x="8" y="3"/>
                      <a:pt x="13" y="0"/>
                      <a:pt x="19" y="0"/>
                    </a:cubicBezTo>
                    <a:cubicBezTo>
                      <a:pt x="21" y="0"/>
                      <a:pt x="24" y="1"/>
                      <a:pt x="26" y="2"/>
                    </a:cubicBezTo>
                    <a:close/>
                    <a:moveTo>
                      <a:pt x="15" y="26"/>
                    </a:moveTo>
                    <a:cubicBezTo>
                      <a:pt x="13" y="26"/>
                      <a:pt x="12" y="27"/>
                      <a:pt x="11" y="29"/>
                    </a:cubicBezTo>
                    <a:cubicBezTo>
                      <a:pt x="10" y="30"/>
                      <a:pt x="10" y="33"/>
                      <a:pt x="10" y="35"/>
                    </a:cubicBezTo>
                    <a:cubicBezTo>
                      <a:pt x="10" y="38"/>
                      <a:pt x="10" y="40"/>
                      <a:pt x="11" y="42"/>
                    </a:cubicBezTo>
                    <a:cubicBezTo>
                      <a:pt x="12" y="44"/>
                      <a:pt x="13" y="45"/>
                      <a:pt x="15" y="45"/>
                    </a:cubicBezTo>
                    <a:cubicBezTo>
                      <a:pt x="16" y="45"/>
                      <a:pt x="17" y="44"/>
                      <a:pt x="18" y="42"/>
                    </a:cubicBezTo>
                    <a:cubicBezTo>
                      <a:pt x="19" y="41"/>
                      <a:pt x="19" y="38"/>
                      <a:pt x="19" y="35"/>
                    </a:cubicBezTo>
                    <a:cubicBezTo>
                      <a:pt x="19" y="33"/>
                      <a:pt x="19" y="30"/>
                      <a:pt x="18" y="29"/>
                    </a:cubicBezTo>
                    <a:cubicBezTo>
                      <a:pt x="17" y="27"/>
                      <a:pt x="16" y="26"/>
                      <a:pt x="15" y="2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55"/>
              <p:cNvSpPr>
                <a:spLocks noEditPoints="1"/>
              </p:cNvSpPr>
              <p:nvPr/>
            </p:nvSpPr>
            <p:spPr bwMode="auto">
              <a:xfrm>
                <a:off x="9778158" y="2912618"/>
                <a:ext cx="86365" cy="163571"/>
              </a:xfrm>
              <a:custGeom>
                <a:avLst/>
                <a:gdLst>
                  <a:gd name="T0" fmla="*/ 14 w 28"/>
                  <a:gd name="T1" fmla="*/ 53 h 53"/>
                  <a:gd name="T2" fmla="*/ 0 w 28"/>
                  <a:gd name="T3" fmla="*/ 27 h 53"/>
                  <a:gd name="T4" fmla="*/ 15 w 28"/>
                  <a:gd name="T5" fmla="*/ 0 h 53"/>
                  <a:gd name="T6" fmla="*/ 28 w 28"/>
                  <a:gd name="T7" fmla="*/ 26 h 53"/>
                  <a:gd name="T8" fmla="*/ 14 w 28"/>
                  <a:gd name="T9" fmla="*/ 53 h 53"/>
                  <a:gd name="T10" fmla="*/ 14 w 28"/>
                  <a:gd name="T11" fmla="*/ 8 h 53"/>
                  <a:gd name="T12" fmla="*/ 11 w 28"/>
                  <a:gd name="T13" fmla="*/ 12 h 53"/>
                  <a:gd name="T14" fmla="*/ 9 w 28"/>
                  <a:gd name="T15" fmla="*/ 27 h 53"/>
                  <a:gd name="T16" fmla="*/ 10 w 28"/>
                  <a:gd name="T17" fmla="*/ 41 h 53"/>
                  <a:gd name="T18" fmla="*/ 14 w 28"/>
                  <a:gd name="T19" fmla="*/ 45 h 53"/>
                  <a:gd name="T20" fmla="*/ 18 w 28"/>
                  <a:gd name="T21" fmla="*/ 40 h 53"/>
                  <a:gd name="T22" fmla="*/ 19 w 28"/>
                  <a:gd name="T23" fmla="*/ 26 h 53"/>
                  <a:gd name="T24" fmla="*/ 18 w 28"/>
                  <a:gd name="T25" fmla="*/ 12 h 53"/>
                  <a:gd name="T26" fmla="*/ 14 w 28"/>
                  <a:gd name="T27" fmla="*/ 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3">
                    <a:moveTo>
                      <a:pt x="14" y="53"/>
                    </a:moveTo>
                    <a:cubicBezTo>
                      <a:pt x="5" y="53"/>
                      <a:pt x="0" y="44"/>
                      <a:pt x="0" y="27"/>
                    </a:cubicBezTo>
                    <a:cubicBezTo>
                      <a:pt x="0" y="9"/>
                      <a:pt x="5" y="0"/>
                      <a:pt x="15" y="0"/>
                    </a:cubicBezTo>
                    <a:cubicBezTo>
                      <a:pt x="24" y="0"/>
                      <a:pt x="28" y="9"/>
                      <a:pt x="28" y="26"/>
                    </a:cubicBezTo>
                    <a:cubicBezTo>
                      <a:pt x="28" y="44"/>
                      <a:pt x="24" y="53"/>
                      <a:pt x="14" y="53"/>
                    </a:cubicBezTo>
                    <a:close/>
                    <a:moveTo>
                      <a:pt x="14" y="8"/>
                    </a:moveTo>
                    <a:cubicBezTo>
                      <a:pt x="13" y="8"/>
                      <a:pt x="11" y="9"/>
                      <a:pt x="11" y="12"/>
                    </a:cubicBezTo>
                    <a:cubicBezTo>
                      <a:pt x="10" y="15"/>
                      <a:pt x="9" y="20"/>
                      <a:pt x="9" y="27"/>
                    </a:cubicBezTo>
                    <a:cubicBezTo>
                      <a:pt x="9" y="33"/>
                      <a:pt x="10" y="38"/>
                      <a:pt x="10" y="41"/>
                    </a:cubicBezTo>
                    <a:cubicBezTo>
                      <a:pt x="11" y="44"/>
                      <a:pt x="12" y="45"/>
                      <a:pt x="14" y="45"/>
                    </a:cubicBezTo>
                    <a:cubicBezTo>
                      <a:pt x="16" y="45"/>
                      <a:pt x="17" y="43"/>
                      <a:pt x="18" y="40"/>
                    </a:cubicBezTo>
                    <a:cubicBezTo>
                      <a:pt x="19" y="37"/>
                      <a:pt x="19" y="33"/>
                      <a:pt x="19" y="26"/>
                    </a:cubicBezTo>
                    <a:cubicBezTo>
                      <a:pt x="19" y="20"/>
                      <a:pt x="19" y="16"/>
                      <a:pt x="18" y="12"/>
                    </a:cubicBezTo>
                    <a:cubicBezTo>
                      <a:pt x="17" y="9"/>
                      <a:pt x="16" y="8"/>
                      <a:pt x="14" y="8"/>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56"/>
              <p:cNvSpPr>
                <a:spLocks/>
              </p:cNvSpPr>
              <p:nvPr/>
            </p:nvSpPr>
            <p:spPr bwMode="auto">
              <a:xfrm>
                <a:off x="8362288" y="3315657"/>
                <a:ext cx="77206" cy="160954"/>
              </a:xfrm>
              <a:custGeom>
                <a:avLst/>
                <a:gdLst>
                  <a:gd name="T0" fmla="*/ 0 w 25"/>
                  <a:gd name="T1" fmla="*/ 50 h 52"/>
                  <a:gd name="T2" fmla="*/ 0 w 25"/>
                  <a:gd name="T3" fmla="*/ 41 h 52"/>
                  <a:gd name="T4" fmla="*/ 8 w 25"/>
                  <a:gd name="T5" fmla="*/ 45 h 52"/>
                  <a:gd name="T6" fmla="*/ 13 w 25"/>
                  <a:gd name="T7" fmla="*/ 42 h 52"/>
                  <a:gd name="T8" fmla="*/ 15 w 25"/>
                  <a:gd name="T9" fmla="*/ 37 h 52"/>
                  <a:gd name="T10" fmla="*/ 13 w 25"/>
                  <a:gd name="T11" fmla="*/ 31 h 52"/>
                  <a:gd name="T12" fmla="*/ 7 w 25"/>
                  <a:gd name="T13" fmla="*/ 29 h 52"/>
                  <a:gd name="T14" fmla="*/ 4 w 25"/>
                  <a:gd name="T15" fmla="*/ 29 h 52"/>
                  <a:gd name="T16" fmla="*/ 4 w 25"/>
                  <a:gd name="T17" fmla="*/ 22 h 52"/>
                  <a:gd name="T18" fmla="*/ 6 w 25"/>
                  <a:gd name="T19" fmla="*/ 22 h 52"/>
                  <a:gd name="T20" fmla="*/ 12 w 25"/>
                  <a:gd name="T21" fmla="*/ 20 h 52"/>
                  <a:gd name="T22" fmla="*/ 14 w 25"/>
                  <a:gd name="T23" fmla="*/ 14 h 52"/>
                  <a:gd name="T24" fmla="*/ 12 w 25"/>
                  <a:gd name="T25" fmla="*/ 10 h 52"/>
                  <a:gd name="T26" fmla="*/ 8 w 25"/>
                  <a:gd name="T27" fmla="*/ 8 h 52"/>
                  <a:gd name="T28" fmla="*/ 1 w 25"/>
                  <a:gd name="T29" fmla="*/ 11 h 52"/>
                  <a:gd name="T30" fmla="*/ 1 w 25"/>
                  <a:gd name="T31" fmla="*/ 3 h 52"/>
                  <a:gd name="T32" fmla="*/ 10 w 25"/>
                  <a:gd name="T33" fmla="*/ 0 h 52"/>
                  <a:gd name="T34" fmla="*/ 20 w 25"/>
                  <a:gd name="T35" fmla="*/ 4 h 52"/>
                  <a:gd name="T36" fmla="*/ 23 w 25"/>
                  <a:gd name="T37" fmla="*/ 13 h 52"/>
                  <a:gd name="T38" fmla="*/ 21 w 25"/>
                  <a:gd name="T39" fmla="*/ 20 h 52"/>
                  <a:gd name="T40" fmla="*/ 16 w 25"/>
                  <a:gd name="T41" fmla="*/ 25 h 52"/>
                  <a:gd name="T42" fmla="*/ 16 w 25"/>
                  <a:gd name="T43" fmla="*/ 25 h 52"/>
                  <a:gd name="T44" fmla="*/ 25 w 25"/>
                  <a:gd name="T45" fmla="*/ 37 h 52"/>
                  <a:gd name="T46" fmla="*/ 21 w 25"/>
                  <a:gd name="T47" fmla="*/ 48 h 52"/>
                  <a:gd name="T48" fmla="*/ 9 w 25"/>
                  <a:gd name="T49" fmla="*/ 52 h 52"/>
                  <a:gd name="T50" fmla="*/ 0 w 25"/>
                  <a:gd name="T51"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52">
                    <a:moveTo>
                      <a:pt x="0" y="50"/>
                    </a:moveTo>
                    <a:cubicBezTo>
                      <a:pt x="0" y="41"/>
                      <a:pt x="0" y="41"/>
                      <a:pt x="0" y="41"/>
                    </a:cubicBezTo>
                    <a:cubicBezTo>
                      <a:pt x="2" y="43"/>
                      <a:pt x="5" y="45"/>
                      <a:pt x="8" y="45"/>
                    </a:cubicBezTo>
                    <a:cubicBezTo>
                      <a:pt x="10" y="45"/>
                      <a:pt x="12" y="44"/>
                      <a:pt x="13" y="42"/>
                    </a:cubicBezTo>
                    <a:cubicBezTo>
                      <a:pt x="15" y="41"/>
                      <a:pt x="15" y="39"/>
                      <a:pt x="15" y="37"/>
                    </a:cubicBezTo>
                    <a:cubicBezTo>
                      <a:pt x="15" y="34"/>
                      <a:pt x="15" y="33"/>
                      <a:pt x="13" y="31"/>
                    </a:cubicBezTo>
                    <a:cubicBezTo>
                      <a:pt x="11" y="30"/>
                      <a:pt x="9" y="29"/>
                      <a:pt x="7" y="29"/>
                    </a:cubicBezTo>
                    <a:cubicBezTo>
                      <a:pt x="4" y="29"/>
                      <a:pt x="4" y="29"/>
                      <a:pt x="4" y="29"/>
                    </a:cubicBezTo>
                    <a:cubicBezTo>
                      <a:pt x="4" y="22"/>
                      <a:pt x="4" y="22"/>
                      <a:pt x="4" y="22"/>
                    </a:cubicBezTo>
                    <a:cubicBezTo>
                      <a:pt x="6" y="22"/>
                      <a:pt x="6" y="22"/>
                      <a:pt x="6" y="22"/>
                    </a:cubicBezTo>
                    <a:cubicBezTo>
                      <a:pt x="8" y="22"/>
                      <a:pt x="10" y="21"/>
                      <a:pt x="12" y="20"/>
                    </a:cubicBezTo>
                    <a:cubicBezTo>
                      <a:pt x="13" y="18"/>
                      <a:pt x="14" y="17"/>
                      <a:pt x="14" y="14"/>
                    </a:cubicBezTo>
                    <a:cubicBezTo>
                      <a:pt x="14" y="12"/>
                      <a:pt x="13" y="11"/>
                      <a:pt x="12" y="10"/>
                    </a:cubicBezTo>
                    <a:cubicBezTo>
                      <a:pt x="11" y="8"/>
                      <a:pt x="10" y="8"/>
                      <a:pt x="8" y="8"/>
                    </a:cubicBezTo>
                    <a:cubicBezTo>
                      <a:pt x="5" y="8"/>
                      <a:pt x="3" y="9"/>
                      <a:pt x="1" y="11"/>
                    </a:cubicBezTo>
                    <a:cubicBezTo>
                      <a:pt x="1" y="3"/>
                      <a:pt x="1" y="3"/>
                      <a:pt x="1" y="3"/>
                    </a:cubicBezTo>
                    <a:cubicBezTo>
                      <a:pt x="3" y="1"/>
                      <a:pt x="7" y="0"/>
                      <a:pt x="10" y="0"/>
                    </a:cubicBezTo>
                    <a:cubicBezTo>
                      <a:pt x="14" y="0"/>
                      <a:pt x="18" y="1"/>
                      <a:pt x="20" y="4"/>
                    </a:cubicBezTo>
                    <a:cubicBezTo>
                      <a:pt x="22" y="6"/>
                      <a:pt x="23" y="9"/>
                      <a:pt x="23" y="13"/>
                    </a:cubicBezTo>
                    <a:cubicBezTo>
                      <a:pt x="23" y="16"/>
                      <a:pt x="23" y="18"/>
                      <a:pt x="21" y="20"/>
                    </a:cubicBezTo>
                    <a:cubicBezTo>
                      <a:pt x="20" y="22"/>
                      <a:pt x="18" y="24"/>
                      <a:pt x="16" y="25"/>
                    </a:cubicBezTo>
                    <a:cubicBezTo>
                      <a:pt x="16" y="25"/>
                      <a:pt x="16" y="25"/>
                      <a:pt x="16" y="25"/>
                    </a:cubicBezTo>
                    <a:cubicBezTo>
                      <a:pt x="22" y="27"/>
                      <a:pt x="25" y="31"/>
                      <a:pt x="25" y="37"/>
                    </a:cubicBezTo>
                    <a:cubicBezTo>
                      <a:pt x="25" y="42"/>
                      <a:pt x="23" y="45"/>
                      <a:pt x="21" y="48"/>
                    </a:cubicBezTo>
                    <a:cubicBezTo>
                      <a:pt x="18" y="51"/>
                      <a:pt x="14" y="52"/>
                      <a:pt x="9" y="52"/>
                    </a:cubicBezTo>
                    <a:cubicBezTo>
                      <a:pt x="6" y="52"/>
                      <a:pt x="3" y="51"/>
                      <a:pt x="0" y="50"/>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57"/>
              <p:cNvSpPr>
                <a:spLocks noEditPoints="1"/>
              </p:cNvSpPr>
              <p:nvPr/>
            </p:nvSpPr>
            <p:spPr bwMode="auto">
              <a:xfrm>
                <a:off x="8455197" y="3315657"/>
                <a:ext cx="90292" cy="160954"/>
              </a:xfrm>
              <a:custGeom>
                <a:avLst/>
                <a:gdLst>
                  <a:gd name="T0" fmla="*/ 14 w 29"/>
                  <a:gd name="T1" fmla="*/ 52 h 52"/>
                  <a:gd name="T2" fmla="*/ 0 w 29"/>
                  <a:gd name="T3" fmla="*/ 27 h 52"/>
                  <a:gd name="T4" fmla="*/ 15 w 29"/>
                  <a:gd name="T5" fmla="*/ 0 h 52"/>
                  <a:gd name="T6" fmla="*/ 29 w 29"/>
                  <a:gd name="T7" fmla="*/ 26 h 52"/>
                  <a:gd name="T8" fmla="*/ 14 w 29"/>
                  <a:gd name="T9" fmla="*/ 52 h 52"/>
                  <a:gd name="T10" fmla="*/ 15 w 29"/>
                  <a:gd name="T11" fmla="*/ 8 h 52"/>
                  <a:gd name="T12" fmla="*/ 11 w 29"/>
                  <a:gd name="T13" fmla="*/ 12 h 52"/>
                  <a:gd name="T14" fmla="*/ 10 w 29"/>
                  <a:gd name="T15" fmla="*/ 26 h 52"/>
                  <a:gd name="T16" fmla="*/ 11 w 29"/>
                  <a:gd name="T17" fmla="*/ 40 h 52"/>
                  <a:gd name="T18" fmla="*/ 14 w 29"/>
                  <a:gd name="T19" fmla="*/ 45 h 52"/>
                  <a:gd name="T20" fmla="*/ 18 w 29"/>
                  <a:gd name="T21" fmla="*/ 40 h 52"/>
                  <a:gd name="T22" fmla="*/ 19 w 29"/>
                  <a:gd name="T23" fmla="*/ 26 h 52"/>
                  <a:gd name="T24" fmla="*/ 18 w 29"/>
                  <a:gd name="T25" fmla="*/ 12 h 52"/>
                  <a:gd name="T26" fmla="*/ 15 w 29"/>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2">
                    <a:moveTo>
                      <a:pt x="14" y="52"/>
                    </a:moveTo>
                    <a:cubicBezTo>
                      <a:pt x="5" y="52"/>
                      <a:pt x="0" y="44"/>
                      <a:pt x="0" y="27"/>
                    </a:cubicBezTo>
                    <a:cubicBezTo>
                      <a:pt x="0" y="9"/>
                      <a:pt x="5" y="0"/>
                      <a:pt x="15" y="0"/>
                    </a:cubicBezTo>
                    <a:cubicBezTo>
                      <a:pt x="24" y="0"/>
                      <a:pt x="29" y="9"/>
                      <a:pt x="29" y="26"/>
                    </a:cubicBezTo>
                    <a:cubicBezTo>
                      <a:pt x="29" y="43"/>
                      <a:pt x="24" y="52"/>
                      <a:pt x="14" y="52"/>
                    </a:cubicBezTo>
                    <a:close/>
                    <a:moveTo>
                      <a:pt x="15" y="8"/>
                    </a:moveTo>
                    <a:cubicBezTo>
                      <a:pt x="13" y="8"/>
                      <a:pt x="12" y="9"/>
                      <a:pt x="11" y="12"/>
                    </a:cubicBezTo>
                    <a:cubicBezTo>
                      <a:pt x="10" y="15"/>
                      <a:pt x="10" y="20"/>
                      <a:pt x="10" y="26"/>
                    </a:cubicBezTo>
                    <a:cubicBezTo>
                      <a:pt x="10" y="33"/>
                      <a:pt x="10" y="38"/>
                      <a:pt x="11" y="40"/>
                    </a:cubicBezTo>
                    <a:cubicBezTo>
                      <a:pt x="11" y="43"/>
                      <a:pt x="13" y="45"/>
                      <a:pt x="14" y="45"/>
                    </a:cubicBezTo>
                    <a:cubicBezTo>
                      <a:pt x="16" y="45"/>
                      <a:pt x="17" y="43"/>
                      <a:pt x="18" y="40"/>
                    </a:cubicBezTo>
                    <a:cubicBezTo>
                      <a:pt x="19" y="37"/>
                      <a:pt x="19" y="32"/>
                      <a:pt x="19" y="26"/>
                    </a:cubicBezTo>
                    <a:cubicBezTo>
                      <a:pt x="19" y="20"/>
                      <a:pt x="19" y="15"/>
                      <a:pt x="18" y="12"/>
                    </a:cubicBezTo>
                    <a:cubicBezTo>
                      <a:pt x="18" y="9"/>
                      <a:pt x="16" y="8"/>
                      <a:pt x="15" y="8"/>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 name="Freeform 58"/>
              <p:cNvSpPr>
                <a:spLocks/>
              </p:cNvSpPr>
              <p:nvPr/>
            </p:nvSpPr>
            <p:spPr bwMode="auto">
              <a:xfrm>
                <a:off x="10063425" y="3318274"/>
                <a:ext cx="82440" cy="155720"/>
              </a:xfrm>
              <a:custGeom>
                <a:avLst/>
                <a:gdLst>
                  <a:gd name="T0" fmla="*/ 33 w 63"/>
                  <a:gd name="T1" fmla="*/ 119 h 119"/>
                  <a:gd name="T2" fmla="*/ 9 w 63"/>
                  <a:gd name="T3" fmla="*/ 119 h 119"/>
                  <a:gd name="T4" fmla="*/ 42 w 63"/>
                  <a:gd name="T5" fmla="*/ 17 h 119"/>
                  <a:gd name="T6" fmla="*/ 0 w 63"/>
                  <a:gd name="T7" fmla="*/ 17 h 119"/>
                  <a:gd name="T8" fmla="*/ 0 w 63"/>
                  <a:gd name="T9" fmla="*/ 0 h 119"/>
                  <a:gd name="T10" fmla="*/ 63 w 63"/>
                  <a:gd name="T11" fmla="*/ 0 h 119"/>
                  <a:gd name="T12" fmla="*/ 63 w 63"/>
                  <a:gd name="T13" fmla="*/ 15 h 119"/>
                  <a:gd name="T14" fmla="*/ 33 w 63"/>
                  <a:gd name="T15" fmla="*/ 119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119">
                    <a:moveTo>
                      <a:pt x="33" y="119"/>
                    </a:moveTo>
                    <a:lnTo>
                      <a:pt x="9" y="119"/>
                    </a:lnTo>
                    <a:lnTo>
                      <a:pt x="42" y="17"/>
                    </a:lnTo>
                    <a:lnTo>
                      <a:pt x="0" y="17"/>
                    </a:lnTo>
                    <a:lnTo>
                      <a:pt x="0" y="0"/>
                    </a:lnTo>
                    <a:lnTo>
                      <a:pt x="63" y="0"/>
                    </a:lnTo>
                    <a:lnTo>
                      <a:pt x="63" y="15"/>
                    </a:lnTo>
                    <a:lnTo>
                      <a:pt x="33" y="119"/>
                    </a:ln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 name="Freeform 59"/>
              <p:cNvSpPr>
                <a:spLocks noEditPoints="1"/>
              </p:cNvSpPr>
              <p:nvPr/>
            </p:nvSpPr>
            <p:spPr bwMode="auto">
              <a:xfrm>
                <a:off x="10161568" y="3315657"/>
                <a:ext cx="87674" cy="160954"/>
              </a:xfrm>
              <a:custGeom>
                <a:avLst/>
                <a:gdLst>
                  <a:gd name="T0" fmla="*/ 14 w 28"/>
                  <a:gd name="T1" fmla="*/ 52 h 52"/>
                  <a:gd name="T2" fmla="*/ 0 w 28"/>
                  <a:gd name="T3" fmla="*/ 27 h 52"/>
                  <a:gd name="T4" fmla="*/ 15 w 28"/>
                  <a:gd name="T5" fmla="*/ 0 h 52"/>
                  <a:gd name="T6" fmla="*/ 28 w 28"/>
                  <a:gd name="T7" fmla="*/ 26 h 52"/>
                  <a:gd name="T8" fmla="*/ 14 w 28"/>
                  <a:gd name="T9" fmla="*/ 52 h 52"/>
                  <a:gd name="T10" fmla="*/ 14 w 28"/>
                  <a:gd name="T11" fmla="*/ 8 h 52"/>
                  <a:gd name="T12" fmla="*/ 11 w 28"/>
                  <a:gd name="T13" fmla="*/ 12 h 52"/>
                  <a:gd name="T14" fmla="*/ 10 w 28"/>
                  <a:gd name="T15" fmla="*/ 26 h 52"/>
                  <a:gd name="T16" fmla="*/ 11 w 28"/>
                  <a:gd name="T17" fmla="*/ 40 h 52"/>
                  <a:gd name="T18" fmla="*/ 14 w 28"/>
                  <a:gd name="T19" fmla="*/ 45 h 52"/>
                  <a:gd name="T20" fmla="*/ 18 w 28"/>
                  <a:gd name="T21" fmla="*/ 40 h 52"/>
                  <a:gd name="T22" fmla="*/ 19 w 28"/>
                  <a:gd name="T23" fmla="*/ 26 h 52"/>
                  <a:gd name="T24" fmla="*/ 18 w 28"/>
                  <a:gd name="T25" fmla="*/ 12 h 52"/>
                  <a:gd name="T26" fmla="*/ 14 w 28"/>
                  <a:gd name="T2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 h="52">
                    <a:moveTo>
                      <a:pt x="14" y="52"/>
                    </a:moveTo>
                    <a:cubicBezTo>
                      <a:pt x="5" y="52"/>
                      <a:pt x="0" y="44"/>
                      <a:pt x="0" y="27"/>
                    </a:cubicBezTo>
                    <a:cubicBezTo>
                      <a:pt x="0" y="9"/>
                      <a:pt x="5" y="0"/>
                      <a:pt x="15" y="0"/>
                    </a:cubicBezTo>
                    <a:cubicBezTo>
                      <a:pt x="24" y="0"/>
                      <a:pt x="28" y="9"/>
                      <a:pt x="28" y="26"/>
                    </a:cubicBezTo>
                    <a:cubicBezTo>
                      <a:pt x="28" y="43"/>
                      <a:pt x="24" y="52"/>
                      <a:pt x="14" y="52"/>
                    </a:cubicBezTo>
                    <a:close/>
                    <a:moveTo>
                      <a:pt x="14" y="8"/>
                    </a:moveTo>
                    <a:cubicBezTo>
                      <a:pt x="13" y="8"/>
                      <a:pt x="11" y="9"/>
                      <a:pt x="11" y="12"/>
                    </a:cubicBezTo>
                    <a:cubicBezTo>
                      <a:pt x="10" y="15"/>
                      <a:pt x="10" y="20"/>
                      <a:pt x="10" y="26"/>
                    </a:cubicBezTo>
                    <a:cubicBezTo>
                      <a:pt x="10" y="33"/>
                      <a:pt x="10" y="38"/>
                      <a:pt x="11" y="40"/>
                    </a:cubicBezTo>
                    <a:cubicBezTo>
                      <a:pt x="11" y="43"/>
                      <a:pt x="13" y="45"/>
                      <a:pt x="14" y="45"/>
                    </a:cubicBezTo>
                    <a:cubicBezTo>
                      <a:pt x="16" y="45"/>
                      <a:pt x="17" y="43"/>
                      <a:pt x="18" y="40"/>
                    </a:cubicBezTo>
                    <a:cubicBezTo>
                      <a:pt x="19" y="37"/>
                      <a:pt x="19" y="32"/>
                      <a:pt x="19" y="26"/>
                    </a:cubicBezTo>
                    <a:cubicBezTo>
                      <a:pt x="19" y="20"/>
                      <a:pt x="19" y="15"/>
                      <a:pt x="18" y="12"/>
                    </a:cubicBezTo>
                    <a:cubicBezTo>
                      <a:pt x="18" y="9"/>
                      <a:pt x="16" y="8"/>
                      <a:pt x="14" y="8"/>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60"/>
              <p:cNvSpPr>
                <a:spLocks/>
              </p:cNvSpPr>
              <p:nvPr/>
            </p:nvSpPr>
            <p:spPr bwMode="auto">
              <a:xfrm rot="10286066">
                <a:off x="9177062" y="3642798"/>
                <a:ext cx="1031151" cy="573152"/>
              </a:xfrm>
              <a:custGeom>
                <a:avLst/>
                <a:gdLst>
                  <a:gd name="T0" fmla="*/ 259 w 333"/>
                  <a:gd name="T1" fmla="*/ 103 h 185"/>
                  <a:gd name="T2" fmla="*/ 6 w 333"/>
                  <a:gd name="T3" fmla="*/ 0 h 185"/>
                  <a:gd name="T4" fmla="*/ 0 w 333"/>
                  <a:gd name="T5" fmla="*/ 13 h 185"/>
                  <a:gd name="T6" fmla="*/ 242 w 333"/>
                  <a:gd name="T7" fmla="*/ 139 h 185"/>
                  <a:gd name="T8" fmla="*/ 266 w 333"/>
                  <a:gd name="T9" fmla="*/ 176 h 185"/>
                  <a:gd name="T10" fmla="*/ 323 w 333"/>
                  <a:gd name="T11" fmla="*/ 155 h 185"/>
                  <a:gd name="T12" fmla="*/ 302 w 333"/>
                  <a:gd name="T13" fmla="*/ 98 h 185"/>
                  <a:gd name="T14" fmla="*/ 259 w 333"/>
                  <a:gd name="T15" fmla="*/ 103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85">
                    <a:moveTo>
                      <a:pt x="259" y="103"/>
                    </a:moveTo>
                    <a:cubicBezTo>
                      <a:pt x="6" y="0"/>
                      <a:pt x="6" y="0"/>
                      <a:pt x="6" y="0"/>
                    </a:cubicBezTo>
                    <a:cubicBezTo>
                      <a:pt x="0" y="13"/>
                      <a:pt x="0" y="13"/>
                      <a:pt x="0" y="13"/>
                    </a:cubicBezTo>
                    <a:cubicBezTo>
                      <a:pt x="242" y="139"/>
                      <a:pt x="242" y="139"/>
                      <a:pt x="242" y="139"/>
                    </a:cubicBezTo>
                    <a:cubicBezTo>
                      <a:pt x="243" y="154"/>
                      <a:pt x="252" y="169"/>
                      <a:pt x="266" y="176"/>
                    </a:cubicBezTo>
                    <a:cubicBezTo>
                      <a:pt x="288" y="185"/>
                      <a:pt x="313" y="176"/>
                      <a:pt x="323" y="155"/>
                    </a:cubicBezTo>
                    <a:cubicBezTo>
                      <a:pt x="333" y="133"/>
                      <a:pt x="324" y="108"/>
                      <a:pt x="302" y="98"/>
                    </a:cubicBezTo>
                    <a:cubicBezTo>
                      <a:pt x="288" y="91"/>
                      <a:pt x="271" y="93"/>
                      <a:pt x="259" y="103"/>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65" name="Group 64"/>
              <p:cNvGrpSpPr/>
              <p:nvPr/>
            </p:nvGrpSpPr>
            <p:grpSpPr>
              <a:xfrm>
                <a:off x="10650972" y="3960781"/>
                <a:ext cx="885900" cy="889826"/>
                <a:chOff x="11610888" y="5703369"/>
                <a:chExt cx="885900" cy="889826"/>
              </a:xfrm>
            </p:grpSpPr>
            <p:sp>
              <p:nvSpPr>
                <p:cNvPr id="260" name="Oval 61"/>
                <p:cNvSpPr>
                  <a:spLocks noChangeArrowheads="1"/>
                </p:cNvSpPr>
                <p:nvPr/>
              </p:nvSpPr>
              <p:spPr bwMode="auto">
                <a:xfrm>
                  <a:off x="11610888" y="5703369"/>
                  <a:ext cx="885900" cy="889826"/>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1" name="Oval 62"/>
                <p:cNvSpPr>
                  <a:spLocks noChangeArrowheads="1"/>
                </p:cNvSpPr>
                <p:nvPr/>
              </p:nvSpPr>
              <p:spPr bwMode="auto">
                <a:xfrm>
                  <a:off x="11667156" y="5762254"/>
                  <a:ext cx="770746" cy="77205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2" name="Oval 63"/>
                <p:cNvSpPr>
                  <a:spLocks noChangeArrowheads="1"/>
                </p:cNvSpPr>
                <p:nvPr/>
              </p:nvSpPr>
              <p:spPr bwMode="auto">
                <a:xfrm>
                  <a:off x="11923635" y="6020042"/>
                  <a:ext cx="260405" cy="260405"/>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3" name="Freeform 64"/>
                <p:cNvSpPr>
                  <a:spLocks/>
                </p:cNvSpPr>
                <p:nvPr/>
              </p:nvSpPr>
              <p:spPr bwMode="auto">
                <a:xfrm>
                  <a:off x="11775768" y="6143048"/>
                  <a:ext cx="77206"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4" y="3"/>
                        <a:pt x="24" y="3"/>
                      </a:cubicBezTo>
                      <a:cubicBezTo>
                        <a:pt x="1" y="3"/>
                        <a:pt x="1" y="3"/>
                        <a:pt x="1" y="3"/>
                      </a:cubicBezTo>
                      <a:cubicBezTo>
                        <a:pt x="0" y="3"/>
                        <a:pt x="0" y="2"/>
                        <a:pt x="0" y="1"/>
                      </a:cubicBezTo>
                      <a:cubicBezTo>
                        <a:pt x="0" y="1"/>
                        <a:pt x="0" y="0"/>
                        <a:pt x="1" y="0"/>
                      </a:cubicBezTo>
                      <a:cubicBezTo>
                        <a:pt x="24" y="0"/>
                        <a:pt x="24" y="0"/>
                        <a:pt x="24" y="0"/>
                      </a:cubicBezTo>
                      <a:cubicBezTo>
                        <a:pt x="24"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4" name="Freeform 65"/>
                <p:cNvSpPr>
                  <a:spLocks/>
                </p:cNvSpPr>
                <p:nvPr/>
              </p:nvSpPr>
              <p:spPr bwMode="auto">
                <a:xfrm>
                  <a:off x="12254703" y="6143048"/>
                  <a:ext cx="74589" cy="10469"/>
                </a:xfrm>
                <a:custGeom>
                  <a:avLst/>
                  <a:gdLst>
                    <a:gd name="T0" fmla="*/ 24 w 24"/>
                    <a:gd name="T1" fmla="*/ 1 h 3"/>
                    <a:gd name="T2" fmla="*/ 23 w 24"/>
                    <a:gd name="T3" fmla="*/ 3 h 3"/>
                    <a:gd name="T4" fmla="*/ 1 w 24"/>
                    <a:gd name="T5" fmla="*/ 3 h 3"/>
                    <a:gd name="T6" fmla="*/ 0 w 24"/>
                    <a:gd name="T7" fmla="*/ 1 h 3"/>
                    <a:gd name="T8" fmla="*/ 1 w 24"/>
                    <a:gd name="T9" fmla="*/ 0 h 3"/>
                    <a:gd name="T10" fmla="*/ 23 w 24"/>
                    <a:gd name="T11" fmla="*/ 0 h 3"/>
                    <a:gd name="T12" fmla="*/ 24 w 2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4" h="3">
                      <a:moveTo>
                        <a:pt x="24" y="1"/>
                      </a:moveTo>
                      <a:cubicBezTo>
                        <a:pt x="24" y="2"/>
                        <a:pt x="24" y="3"/>
                        <a:pt x="23" y="3"/>
                      </a:cubicBezTo>
                      <a:cubicBezTo>
                        <a:pt x="1" y="3"/>
                        <a:pt x="1" y="3"/>
                        <a:pt x="1" y="3"/>
                      </a:cubicBezTo>
                      <a:cubicBezTo>
                        <a:pt x="0" y="3"/>
                        <a:pt x="0" y="2"/>
                        <a:pt x="0" y="1"/>
                      </a:cubicBezTo>
                      <a:cubicBezTo>
                        <a:pt x="0" y="1"/>
                        <a:pt x="0" y="0"/>
                        <a:pt x="1" y="0"/>
                      </a:cubicBezTo>
                      <a:cubicBezTo>
                        <a:pt x="23" y="0"/>
                        <a:pt x="23" y="0"/>
                        <a:pt x="23" y="0"/>
                      </a:cubicBezTo>
                      <a:cubicBezTo>
                        <a:pt x="24" y="0"/>
                        <a:pt x="24" y="1"/>
                        <a:pt x="24"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5" name="Freeform 66"/>
                <p:cNvSpPr>
                  <a:spLocks/>
                </p:cNvSpPr>
                <p:nvPr/>
              </p:nvSpPr>
              <p:spPr bwMode="auto">
                <a:xfrm>
                  <a:off x="11809790" y="6246424"/>
                  <a:ext cx="70663" cy="43183"/>
                </a:xfrm>
                <a:custGeom>
                  <a:avLst/>
                  <a:gdLst>
                    <a:gd name="T0" fmla="*/ 23 w 23"/>
                    <a:gd name="T1" fmla="*/ 2 h 14"/>
                    <a:gd name="T2" fmla="*/ 22 w 23"/>
                    <a:gd name="T3" fmla="*/ 3 h 14"/>
                    <a:gd name="T4" fmla="*/ 2 w 23"/>
                    <a:gd name="T5" fmla="*/ 14 h 14"/>
                    <a:gd name="T6" fmla="*/ 1 w 23"/>
                    <a:gd name="T7" fmla="*/ 13 h 14"/>
                    <a:gd name="T8" fmla="*/ 1 w 23"/>
                    <a:gd name="T9" fmla="*/ 12 h 14"/>
                    <a:gd name="T10" fmla="*/ 21 w 23"/>
                    <a:gd name="T11" fmla="*/ 1 h 14"/>
                    <a:gd name="T12" fmla="*/ 22 w 23"/>
                    <a:gd name="T13" fmla="*/ 1 h 14"/>
                    <a:gd name="T14" fmla="*/ 23 w 23"/>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23" y="2"/>
                      </a:moveTo>
                      <a:cubicBezTo>
                        <a:pt x="23" y="2"/>
                        <a:pt x="22" y="2"/>
                        <a:pt x="22" y="3"/>
                      </a:cubicBezTo>
                      <a:cubicBezTo>
                        <a:pt x="2" y="14"/>
                        <a:pt x="2" y="14"/>
                        <a:pt x="2" y="14"/>
                      </a:cubicBezTo>
                      <a:cubicBezTo>
                        <a:pt x="2" y="14"/>
                        <a:pt x="1" y="14"/>
                        <a:pt x="1" y="13"/>
                      </a:cubicBezTo>
                      <a:cubicBezTo>
                        <a:pt x="0" y="13"/>
                        <a:pt x="1" y="12"/>
                        <a:pt x="1" y="12"/>
                      </a:cubicBezTo>
                      <a:cubicBezTo>
                        <a:pt x="21" y="1"/>
                        <a:pt x="21" y="1"/>
                        <a:pt x="21" y="1"/>
                      </a:cubicBezTo>
                      <a:cubicBezTo>
                        <a:pt x="21" y="0"/>
                        <a:pt x="22" y="0"/>
                        <a:pt x="22" y="1"/>
                      </a:cubicBezTo>
                      <a:cubicBezTo>
                        <a:pt x="22" y="1"/>
                        <a:pt x="23" y="1"/>
                        <a:pt x="2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6" name="Freeform 67"/>
                <p:cNvSpPr>
                  <a:spLocks/>
                </p:cNvSpPr>
                <p:nvPr/>
              </p:nvSpPr>
              <p:spPr bwMode="auto">
                <a:xfrm>
                  <a:off x="12227223" y="6006957"/>
                  <a:ext cx="68045" cy="43183"/>
                </a:xfrm>
                <a:custGeom>
                  <a:avLst/>
                  <a:gdLst>
                    <a:gd name="T0" fmla="*/ 22 w 22"/>
                    <a:gd name="T1" fmla="*/ 1 h 14"/>
                    <a:gd name="T2" fmla="*/ 21 w 22"/>
                    <a:gd name="T3" fmla="*/ 2 h 14"/>
                    <a:gd name="T4" fmla="*/ 1 w 22"/>
                    <a:gd name="T5" fmla="*/ 13 h 14"/>
                    <a:gd name="T6" fmla="*/ 0 w 22"/>
                    <a:gd name="T7" fmla="*/ 13 h 14"/>
                    <a:gd name="T8" fmla="*/ 0 w 22"/>
                    <a:gd name="T9" fmla="*/ 11 h 14"/>
                    <a:gd name="T10" fmla="*/ 20 w 22"/>
                    <a:gd name="T11" fmla="*/ 0 h 14"/>
                    <a:gd name="T12" fmla="*/ 21 w 22"/>
                    <a:gd name="T13" fmla="*/ 1 h 14"/>
                    <a:gd name="T14" fmla="*/ 22 w 22"/>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
                      </a:moveTo>
                      <a:cubicBezTo>
                        <a:pt x="22" y="2"/>
                        <a:pt x="21" y="2"/>
                        <a:pt x="21" y="2"/>
                      </a:cubicBezTo>
                      <a:cubicBezTo>
                        <a:pt x="1" y="13"/>
                        <a:pt x="1" y="13"/>
                        <a:pt x="1" y="13"/>
                      </a:cubicBezTo>
                      <a:cubicBezTo>
                        <a:pt x="1" y="14"/>
                        <a:pt x="0" y="14"/>
                        <a:pt x="0" y="13"/>
                      </a:cubicBezTo>
                      <a:cubicBezTo>
                        <a:pt x="0" y="12"/>
                        <a:pt x="0" y="12"/>
                        <a:pt x="0" y="11"/>
                      </a:cubicBezTo>
                      <a:cubicBezTo>
                        <a:pt x="20" y="0"/>
                        <a:pt x="20" y="0"/>
                        <a:pt x="20" y="0"/>
                      </a:cubicBezTo>
                      <a:cubicBezTo>
                        <a:pt x="20" y="0"/>
                        <a:pt x="21" y="0"/>
                        <a:pt x="21" y="1"/>
                      </a:cubicBezTo>
                      <a:cubicBezTo>
                        <a:pt x="21" y="1"/>
                        <a:pt x="22" y="1"/>
                        <a:pt x="2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7" name="Freeform 68"/>
                <p:cNvSpPr>
                  <a:spLocks/>
                </p:cNvSpPr>
                <p:nvPr/>
              </p:nvSpPr>
              <p:spPr bwMode="auto">
                <a:xfrm>
                  <a:off x="12150018" y="5904888"/>
                  <a:ext cx="43183" cy="71972"/>
                </a:xfrm>
                <a:custGeom>
                  <a:avLst/>
                  <a:gdLst>
                    <a:gd name="T0" fmla="*/ 14 w 14"/>
                    <a:gd name="T1" fmla="*/ 2 h 23"/>
                    <a:gd name="T2" fmla="*/ 14 w 14"/>
                    <a:gd name="T3" fmla="*/ 2 h 23"/>
                    <a:gd name="T4" fmla="*/ 3 w 14"/>
                    <a:gd name="T5" fmla="*/ 22 h 23"/>
                    <a:gd name="T6" fmla="*/ 1 w 14"/>
                    <a:gd name="T7" fmla="*/ 22 h 23"/>
                    <a:gd name="T8" fmla="*/ 1 w 14"/>
                    <a:gd name="T9" fmla="*/ 21 h 23"/>
                    <a:gd name="T10" fmla="*/ 12 w 14"/>
                    <a:gd name="T11" fmla="*/ 1 h 23"/>
                    <a:gd name="T12" fmla="*/ 14 w 14"/>
                    <a:gd name="T13" fmla="*/ 1 h 23"/>
                    <a:gd name="T14" fmla="*/ 14 w 14"/>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
                      </a:moveTo>
                      <a:cubicBezTo>
                        <a:pt x="14" y="2"/>
                        <a:pt x="14" y="2"/>
                        <a:pt x="14" y="2"/>
                      </a:cubicBezTo>
                      <a:cubicBezTo>
                        <a:pt x="3" y="22"/>
                        <a:pt x="3" y="22"/>
                        <a:pt x="3" y="22"/>
                      </a:cubicBezTo>
                      <a:cubicBezTo>
                        <a:pt x="2" y="22"/>
                        <a:pt x="2" y="23"/>
                        <a:pt x="1" y="22"/>
                      </a:cubicBezTo>
                      <a:cubicBezTo>
                        <a:pt x="1" y="22"/>
                        <a:pt x="0" y="21"/>
                        <a:pt x="1" y="21"/>
                      </a:cubicBezTo>
                      <a:cubicBezTo>
                        <a:pt x="12" y="1"/>
                        <a:pt x="12" y="1"/>
                        <a:pt x="12" y="1"/>
                      </a:cubicBezTo>
                      <a:cubicBezTo>
                        <a:pt x="12" y="1"/>
                        <a:pt x="13" y="0"/>
                        <a:pt x="14" y="1"/>
                      </a:cubicBezTo>
                      <a:cubicBezTo>
                        <a:pt x="14" y="1"/>
                        <a:pt x="14" y="1"/>
                        <a:pt x="14"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8" name="Freeform 69"/>
                <p:cNvSpPr>
                  <a:spLocks/>
                </p:cNvSpPr>
                <p:nvPr/>
              </p:nvSpPr>
              <p:spPr bwMode="auto">
                <a:xfrm>
                  <a:off x="12047950" y="5870866"/>
                  <a:ext cx="9160" cy="77206"/>
                </a:xfrm>
                <a:custGeom>
                  <a:avLst/>
                  <a:gdLst>
                    <a:gd name="T0" fmla="*/ 3 w 3"/>
                    <a:gd name="T1" fmla="*/ 1 h 25"/>
                    <a:gd name="T2" fmla="*/ 3 w 3"/>
                    <a:gd name="T3" fmla="*/ 23 h 25"/>
                    <a:gd name="T4" fmla="*/ 2 w 3"/>
                    <a:gd name="T5" fmla="*/ 25 h 25"/>
                    <a:gd name="T6" fmla="*/ 0 w 3"/>
                    <a:gd name="T7" fmla="*/ 23 h 25"/>
                    <a:gd name="T8" fmla="*/ 0 w 3"/>
                    <a:gd name="T9" fmla="*/ 1 h 25"/>
                    <a:gd name="T10" fmla="*/ 2 w 3"/>
                    <a:gd name="T11" fmla="*/ 0 h 25"/>
                    <a:gd name="T12" fmla="*/ 3 w 3"/>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3" h="25">
                      <a:moveTo>
                        <a:pt x="3" y="1"/>
                      </a:moveTo>
                      <a:cubicBezTo>
                        <a:pt x="3" y="23"/>
                        <a:pt x="3" y="23"/>
                        <a:pt x="3" y="23"/>
                      </a:cubicBezTo>
                      <a:cubicBezTo>
                        <a:pt x="3" y="24"/>
                        <a:pt x="2" y="25"/>
                        <a:pt x="2" y="25"/>
                      </a:cubicBezTo>
                      <a:cubicBezTo>
                        <a:pt x="1" y="25"/>
                        <a:pt x="0" y="24"/>
                        <a:pt x="0" y="23"/>
                      </a:cubicBezTo>
                      <a:cubicBezTo>
                        <a:pt x="0" y="1"/>
                        <a:pt x="0" y="1"/>
                        <a:pt x="0" y="1"/>
                      </a:cubicBezTo>
                      <a:cubicBezTo>
                        <a:pt x="0" y="0"/>
                        <a:pt x="1" y="0"/>
                        <a:pt x="2" y="0"/>
                      </a:cubicBezTo>
                      <a:cubicBezTo>
                        <a:pt x="2" y="0"/>
                        <a:pt x="3" y="0"/>
                        <a:pt x="3"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9" name="Freeform 70"/>
                <p:cNvSpPr>
                  <a:spLocks/>
                </p:cNvSpPr>
                <p:nvPr/>
              </p:nvSpPr>
              <p:spPr bwMode="auto">
                <a:xfrm>
                  <a:off x="11911859" y="5904888"/>
                  <a:ext cx="43183" cy="71972"/>
                </a:xfrm>
                <a:custGeom>
                  <a:avLst/>
                  <a:gdLst>
                    <a:gd name="T0" fmla="*/ 14 w 14"/>
                    <a:gd name="T1" fmla="*/ 21 h 23"/>
                    <a:gd name="T2" fmla="*/ 13 w 14"/>
                    <a:gd name="T3" fmla="*/ 22 h 23"/>
                    <a:gd name="T4" fmla="*/ 12 w 14"/>
                    <a:gd name="T5" fmla="*/ 22 h 23"/>
                    <a:gd name="T6" fmla="*/ 0 w 14"/>
                    <a:gd name="T7" fmla="*/ 2 h 23"/>
                    <a:gd name="T8" fmla="*/ 1 w 14"/>
                    <a:gd name="T9" fmla="*/ 1 h 23"/>
                    <a:gd name="T10" fmla="*/ 2 w 14"/>
                    <a:gd name="T11" fmla="*/ 1 h 23"/>
                    <a:gd name="T12" fmla="*/ 14 w 14"/>
                    <a:gd name="T13" fmla="*/ 21 h 23"/>
                    <a:gd name="T14" fmla="*/ 14 w 14"/>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1"/>
                      </a:moveTo>
                      <a:cubicBezTo>
                        <a:pt x="14" y="22"/>
                        <a:pt x="14" y="22"/>
                        <a:pt x="13" y="22"/>
                      </a:cubicBezTo>
                      <a:cubicBezTo>
                        <a:pt x="13" y="23"/>
                        <a:pt x="12" y="22"/>
                        <a:pt x="12" y="22"/>
                      </a:cubicBezTo>
                      <a:cubicBezTo>
                        <a:pt x="0" y="2"/>
                        <a:pt x="0" y="2"/>
                        <a:pt x="0" y="2"/>
                      </a:cubicBezTo>
                      <a:cubicBezTo>
                        <a:pt x="0" y="2"/>
                        <a:pt x="0" y="1"/>
                        <a:pt x="1" y="1"/>
                      </a:cubicBezTo>
                      <a:cubicBezTo>
                        <a:pt x="1" y="0"/>
                        <a:pt x="2" y="1"/>
                        <a:pt x="2" y="1"/>
                      </a:cubicBezTo>
                      <a:cubicBezTo>
                        <a:pt x="14" y="21"/>
                        <a:pt x="14" y="21"/>
                        <a:pt x="14" y="21"/>
                      </a:cubicBezTo>
                      <a:cubicBezTo>
                        <a:pt x="14" y="21"/>
                        <a:pt x="14" y="21"/>
                        <a:pt x="14" y="2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0" name="Freeform 71"/>
                <p:cNvSpPr>
                  <a:spLocks/>
                </p:cNvSpPr>
                <p:nvPr/>
              </p:nvSpPr>
              <p:spPr bwMode="auto">
                <a:xfrm>
                  <a:off x="11809790" y="6006957"/>
                  <a:ext cx="70663" cy="43183"/>
                </a:xfrm>
                <a:custGeom>
                  <a:avLst/>
                  <a:gdLst>
                    <a:gd name="T0" fmla="*/ 23 w 23"/>
                    <a:gd name="T1" fmla="*/ 12 h 14"/>
                    <a:gd name="T2" fmla="*/ 22 w 23"/>
                    <a:gd name="T3" fmla="*/ 13 h 14"/>
                    <a:gd name="T4" fmla="*/ 21 w 23"/>
                    <a:gd name="T5" fmla="*/ 13 h 14"/>
                    <a:gd name="T6" fmla="*/ 1 w 23"/>
                    <a:gd name="T7" fmla="*/ 2 h 14"/>
                    <a:gd name="T8" fmla="*/ 1 w 23"/>
                    <a:gd name="T9" fmla="*/ 1 h 14"/>
                    <a:gd name="T10" fmla="*/ 2 w 23"/>
                    <a:gd name="T11" fmla="*/ 0 h 14"/>
                    <a:gd name="T12" fmla="*/ 22 w 23"/>
                    <a:gd name="T13" fmla="*/ 11 h 14"/>
                    <a:gd name="T14" fmla="*/ 23 w 23"/>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23" y="12"/>
                      </a:moveTo>
                      <a:cubicBezTo>
                        <a:pt x="23" y="13"/>
                        <a:pt x="22" y="13"/>
                        <a:pt x="22" y="13"/>
                      </a:cubicBezTo>
                      <a:cubicBezTo>
                        <a:pt x="22" y="14"/>
                        <a:pt x="21" y="14"/>
                        <a:pt x="21" y="13"/>
                      </a:cubicBezTo>
                      <a:cubicBezTo>
                        <a:pt x="1" y="2"/>
                        <a:pt x="1" y="2"/>
                        <a:pt x="1" y="2"/>
                      </a:cubicBezTo>
                      <a:cubicBezTo>
                        <a:pt x="1" y="2"/>
                        <a:pt x="0" y="1"/>
                        <a:pt x="1" y="1"/>
                      </a:cubicBezTo>
                      <a:cubicBezTo>
                        <a:pt x="1" y="0"/>
                        <a:pt x="2" y="0"/>
                        <a:pt x="2" y="0"/>
                      </a:cubicBezTo>
                      <a:cubicBezTo>
                        <a:pt x="22" y="11"/>
                        <a:pt x="22" y="11"/>
                        <a:pt x="22" y="11"/>
                      </a:cubicBezTo>
                      <a:cubicBezTo>
                        <a:pt x="22" y="12"/>
                        <a:pt x="23" y="12"/>
                        <a:pt x="23" y="1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1" name="Freeform 72"/>
                <p:cNvSpPr>
                  <a:spLocks/>
                </p:cNvSpPr>
                <p:nvPr/>
              </p:nvSpPr>
              <p:spPr bwMode="auto">
                <a:xfrm>
                  <a:off x="12227223" y="6246424"/>
                  <a:ext cx="68045" cy="43183"/>
                </a:xfrm>
                <a:custGeom>
                  <a:avLst/>
                  <a:gdLst>
                    <a:gd name="T0" fmla="*/ 22 w 22"/>
                    <a:gd name="T1" fmla="*/ 13 h 14"/>
                    <a:gd name="T2" fmla="*/ 21 w 22"/>
                    <a:gd name="T3" fmla="*/ 13 h 14"/>
                    <a:gd name="T4" fmla="*/ 20 w 22"/>
                    <a:gd name="T5" fmla="*/ 14 h 14"/>
                    <a:gd name="T6" fmla="*/ 0 w 22"/>
                    <a:gd name="T7" fmla="*/ 3 h 14"/>
                    <a:gd name="T8" fmla="*/ 0 w 22"/>
                    <a:gd name="T9" fmla="*/ 1 h 14"/>
                    <a:gd name="T10" fmla="*/ 1 w 22"/>
                    <a:gd name="T11" fmla="*/ 1 h 14"/>
                    <a:gd name="T12" fmla="*/ 21 w 22"/>
                    <a:gd name="T13" fmla="*/ 12 h 14"/>
                    <a:gd name="T14" fmla="*/ 22 w 22"/>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3"/>
                      </a:moveTo>
                      <a:cubicBezTo>
                        <a:pt x="22" y="13"/>
                        <a:pt x="21" y="13"/>
                        <a:pt x="21" y="13"/>
                      </a:cubicBezTo>
                      <a:cubicBezTo>
                        <a:pt x="21" y="14"/>
                        <a:pt x="20" y="14"/>
                        <a:pt x="20" y="14"/>
                      </a:cubicBezTo>
                      <a:cubicBezTo>
                        <a:pt x="0" y="3"/>
                        <a:pt x="0" y="3"/>
                        <a:pt x="0" y="3"/>
                      </a:cubicBezTo>
                      <a:cubicBezTo>
                        <a:pt x="0" y="2"/>
                        <a:pt x="0" y="2"/>
                        <a:pt x="0" y="1"/>
                      </a:cubicBezTo>
                      <a:cubicBezTo>
                        <a:pt x="0" y="0"/>
                        <a:pt x="1" y="0"/>
                        <a:pt x="1" y="1"/>
                      </a:cubicBezTo>
                      <a:cubicBezTo>
                        <a:pt x="21" y="12"/>
                        <a:pt x="21" y="12"/>
                        <a:pt x="21" y="12"/>
                      </a:cubicBezTo>
                      <a:cubicBezTo>
                        <a:pt x="21" y="12"/>
                        <a:pt x="22" y="12"/>
                        <a:pt x="22" y="1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2" name="Freeform 73"/>
                <p:cNvSpPr>
                  <a:spLocks/>
                </p:cNvSpPr>
                <p:nvPr/>
              </p:nvSpPr>
              <p:spPr bwMode="auto">
                <a:xfrm>
                  <a:off x="11775768" y="6143048"/>
                  <a:ext cx="77206"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4" y="3"/>
                        <a:pt x="24" y="3"/>
                      </a:cubicBezTo>
                      <a:cubicBezTo>
                        <a:pt x="1" y="3"/>
                        <a:pt x="1" y="3"/>
                        <a:pt x="1" y="3"/>
                      </a:cubicBezTo>
                      <a:cubicBezTo>
                        <a:pt x="0" y="3"/>
                        <a:pt x="0" y="2"/>
                        <a:pt x="0" y="1"/>
                      </a:cubicBezTo>
                      <a:cubicBezTo>
                        <a:pt x="0" y="1"/>
                        <a:pt x="0" y="0"/>
                        <a:pt x="1" y="0"/>
                      </a:cubicBezTo>
                      <a:cubicBezTo>
                        <a:pt x="24" y="0"/>
                        <a:pt x="24" y="0"/>
                        <a:pt x="24" y="0"/>
                      </a:cubicBezTo>
                      <a:cubicBezTo>
                        <a:pt x="24"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3" name="Freeform 74"/>
                <p:cNvSpPr>
                  <a:spLocks/>
                </p:cNvSpPr>
                <p:nvPr/>
              </p:nvSpPr>
              <p:spPr bwMode="auto">
                <a:xfrm>
                  <a:off x="12254703" y="6143048"/>
                  <a:ext cx="74589" cy="10469"/>
                </a:xfrm>
                <a:custGeom>
                  <a:avLst/>
                  <a:gdLst>
                    <a:gd name="T0" fmla="*/ 24 w 24"/>
                    <a:gd name="T1" fmla="*/ 1 h 3"/>
                    <a:gd name="T2" fmla="*/ 23 w 24"/>
                    <a:gd name="T3" fmla="*/ 3 h 3"/>
                    <a:gd name="T4" fmla="*/ 1 w 24"/>
                    <a:gd name="T5" fmla="*/ 3 h 3"/>
                    <a:gd name="T6" fmla="*/ 0 w 24"/>
                    <a:gd name="T7" fmla="*/ 1 h 3"/>
                    <a:gd name="T8" fmla="*/ 1 w 24"/>
                    <a:gd name="T9" fmla="*/ 0 h 3"/>
                    <a:gd name="T10" fmla="*/ 23 w 24"/>
                    <a:gd name="T11" fmla="*/ 0 h 3"/>
                    <a:gd name="T12" fmla="*/ 24 w 24"/>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4" h="3">
                      <a:moveTo>
                        <a:pt x="24" y="1"/>
                      </a:moveTo>
                      <a:cubicBezTo>
                        <a:pt x="24" y="2"/>
                        <a:pt x="24" y="3"/>
                        <a:pt x="23" y="3"/>
                      </a:cubicBezTo>
                      <a:cubicBezTo>
                        <a:pt x="1" y="3"/>
                        <a:pt x="1" y="3"/>
                        <a:pt x="1" y="3"/>
                      </a:cubicBezTo>
                      <a:cubicBezTo>
                        <a:pt x="0" y="3"/>
                        <a:pt x="0" y="2"/>
                        <a:pt x="0" y="1"/>
                      </a:cubicBezTo>
                      <a:cubicBezTo>
                        <a:pt x="0" y="1"/>
                        <a:pt x="0" y="0"/>
                        <a:pt x="1" y="0"/>
                      </a:cubicBezTo>
                      <a:cubicBezTo>
                        <a:pt x="23" y="0"/>
                        <a:pt x="23" y="0"/>
                        <a:pt x="23" y="0"/>
                      </a:cubicBezTo>
                      <a:cubicBezTo>
                        <a:pt x="24" y="0"/>
                        <a:pt x="24" y="1"/>
                        <a:pt x="24"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4" name="Freeform 75"/>
                <p:cNvSpPr>
                  <a:spLocks/>
                </p:cNvSpPr>
                <p:nvPr/>
              </p:nvSpPr>
              <p:spPr bwMode="auto">
                <a:xfrm>
                  <a:off x="11809790" y="6246424"/>
                  <a:ext cx="70663" cy="43183"/>
                </a:xfrm>
                <a:custGeom>
                  <a:avLst/>
                  <a:gdLst>
                    <a:gd name="T0" fmla="*/ 23 w 23"/>
                    <a:gd name="T1" fmla="*/ 2 h 14"/>
                    <a:gd name="T2" fmla="*/ 22 w 23"/>
                    <a:gd name="T3" fmla="*/ 3 h 14"/>
                    <a:gd name="T4" fmla="*/ 2 w 23"/>
                    <a:gd name="T5" fmla="*/ 14 h 14"/>
                    <a:gd name="T6" fmla="*/ 1 w 23"/>
                    <a:gd name="T7" fmla="*/ 13 h 14"/>
                    <a:gd name="T8" fmla="*/ 1 w 23"/>
                    <a:gd name="T9" fmla="*/ 12 h 14"/>
                    <a:gd name="T10" fmla="*/ 21 w 23"/>
                    <a:gd name="T11" fmla="*/ 1 h 14"/>
                    <a:gd name="T12" fmla="*/ 22 w 23"/>
                    <a:gd name="T13" fmla="*/ 1 h 14"/>
                    <a:gd name="T14" fmla="*/ 23 w 23"/>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23" y="2"/>
                      </a:moveTo>
                      <a:cubicBezTo>
                        <a:pt x="23" y="2"/>
                        <a:pt x="22" y="2"/>
                        <a:pt x="22" y="3"/>
                      </a:cubicBezTo>
                      <a:cubicBezTo>
                        <a:pt x="2" y="14"/>
                        <a:pt x="2" y="14"/>
                        <a:pt x="2" y="14"/>
                      </a:cubicBezTo>
                      <a:cubicBezTo>
                        <a:pt x="2" y="14"/>
                        <a:pt x="1" y="14"/>
                        <a:pt x="1" y="13"/>
                      </a:cubicBezTo>
                      <a:cubicBezTo>
                        <a:pt x="0" y="13"/>
                        <a:pt x="1" y="12"/>
                        <a:pt x="1" y="12"/>
                      </a:cubicBezTo>
                      <a:cubicBezTo>
                        <a:pt x="21" y="1"/>
                        <a:pt x="21" y="1"/>
                        <a:pt x="21" y="1"/>
                      </a:cubicBezTo>
                      <a:cubicBezTo>
                        <a:pt x="21" y="0"/>
                        <a:pt x="22" y="0"/>
                        <a:pt x="22" y="1"/>
                      </a:cubicBezTo>
                      <a:cubicBezTo>
                        <a:pt x="22" y="1"/>
                        <a:pt x="23" y="1"/>
                        <a:pt x="2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5" name="Freeform 76"/>
                <p:cNvSpPr>
                  <a:spLocks/>
                </p:cNvSpPr>
                <p:nvPr/>
              </p:nvSpPr>
              <p:spPr bwMode="auto">
                <a:xfrm>
                  <a:off x="12227223" y="6006957"/>
                  <a:ext cx="68045" cy="43183"/>
                </a:xfrm>
                <a:custGeom>
                  <a:avLst/>
                  <a:gdLst>
                    <a:gd name="T0" fmla="*/ 22 w 22"/>
                    <a:gd name="T1" fmla="*/ 1 h 14"/>
                    <a:gd name="T2" fmla="*/ 21 w 22"/>
                    <a:gd name="T3" fmla="*/ 2 h 14"/>
                    <a:gd name="T4" fmla="*/ 1 w 22"/>
                    <a:gd name="T5" fmla="*/ 13 h 14"/>
                    <a:gd name="T6" fmla="*/ 0 w 22"/>
                    <a:gd name="T7" fmla="*/ 13 h 14"/>
                    <a:gd name="T8" fmla="*/ 0 w 22"/>
                    <a:gd name="T9" fmla="*/ 11 h 14"/>
                    <a:gd name="T10" fmla="*/ 20 w 22"/>
                    <a:gd name="T11" fmla="*/ 0 h 14"/>
                    <a:gd name="T12" fmla="*/ 21 w 22"/>
                    <a:gd name="T13" fmla="*/ 1 h 14"/>
                    <a:gd name="T14" fmla="*/ 22 w 22"/>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
                      </a:moveTo>
                      <a:cubicBezTo>
                        <a:pt x="22" y="2"/>
                        <a:pt x="21" y="2"/>
                        <a:pt x="21" y="2"/>
                      </a:cubicBezTo>
                      <a:cubicBezTo>
                        <a:pt x="1" y="13"/>
                        <a:pt x="1" y="13"/>
                        <a:pt x="1" y="13"/>
                      </a:cubicBezTo>
                      <a:cubicBezTo>
                        <a:pt x="1" y="14"/>
                        <a:pt x="0" y="14"/>
                        <a:pt x="0" y="13"/>
                      </a:cubicBezTo>
                      <a:cubicBezTo>
                        <a:pt x="0" y="12"/>
                        <a:pt x="0" y="12"/>
                        <a:pt x="0" y="11"/>
                      </a:cubicBezTo>
                      <a:cubicBezTo>
                        <a:pt x="20" y="0"/>
                        <a:pt x="20" y="0"/>
                        <a:pt x="20" y="0"/>
                      </a:cubicBezTo>
                      <a:cubicBezTo>
                        <a:pt x="20" y="0"/>
                        <a:pt x="21" y="0"/>
                        <a:pt x="21" y="1"/>
                      </a:cubicBezTo>
                      <a:cubicBezTo>
                        <a:pt x="21" y="1"/>
                        <a:pt x="22" y="1"/>
                        <a:pt x="2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6" name="Freeform 77"/>
                <p:cNvSpPr>
                  <a:spLocks/>
                </p:cNvSpPr>
                <p:nvPr/>
              </p:nvSpPr>
              <p:spPr bwMode="auto">
                <a:xfrm>
                  <a:off x="12150018" y="5904888"/>
                  <a:ext cx="43183" cy="71972"/>
                </a:xfrm>
                <a:custGeom>
                  <a:avLst/>
                  <a:gdLst>
                    <a:gd name="T0" fmla="*/ 14 w 14"/>
                    <a:gd name="T1" fmla="*/ 2 h 23"/>
                    <a:gd name="T2" fmla="*/ 14 w 14"/>
                    <a:gd name="T3" fmla="*/ 2 h 23"/>
                    <a:gd name="T4" fmla="*/ 3 w 14"/>
                    <a:gd name="T5" fmla="*/ 22 h 23"/>
                    <a:gd name="T6" fmla="*/ 1 w 14"/>
                    <a:gd name="T7" fmla="*/ 22 h 23"/>
                    <a:gd name="T8" fmla="*/ 1 w 14"/>
                    <a:gd name="T9" fmla="*/ 21 h 23"/>
                    <a:gd name="T10" fmla="*/ 12 w 14"/>
                    <a:gd name="T11" fmla="*/ 1 h 23"/>
                    <a:gd name="T12" fmla="*/ 14 w 14"/>
                    <a:gd name="T13" fmla="*/ 1 h 23"/>
                    <a:gd name="T14" fmla="*/ 14 w 14"/>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
                      </a:moveTo>
                      <a:cubicBezTo>
                        <a:pt x="14" y="2"/>
                        <a:pt x="14" y="2"/>
                        <a:pt x="14" y="2"/>
                      </a:cubicBezTo>
                      <a:cubicBezTo>
                        <a:pt x="3" y="22"/>
                        <a:pt x="3" y="22"/>
                        <a:pt x="3" y="22"/>
                      </a:cubicBezTo>
                      <a:cubicBezTo>
                        <a:pt x="2" y="22"/>
                        <a:pt x="2" y="23"/>
                        <a:pt x="1" y="22"/>
                      </a:cubicBezTo>
                      <a:cubicBezTo>
                        <a:pt x="1" y="22"/>
                        <a:pt x="0" y="21"/>
                        <a:pt x="1" y="21"/>
                      </a:cubicBezTo>
                      <a:cubicBezTo>
                        <a:pt x="12" y="1"/>
                        <a:pt x="12" y="1"/>
                        <a:pt x="12" y="1"/>
                      </a:cubicBezTo>
                      <a:cubicBezTo>
                        <a:pt x="12" y="1"/>
                        <a:pt x="13" y="0"/>
                        <a:pt x="14" y="1"/>
                      </a:cubicBezTo>
                      <a:cubicBezTo>
                        <a:pt x="14" y="1"/>
                        <a:pt x="14" y="1"/>
                        <a:pt x="14"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7" name="Freeform 78"/>
                <p:cNvSpPr>
                  <a:spLocks/>
                </p:cNvSpPr>
                <p:nvPr/>
              </p:nvSpPr>
              <p:spPr bwMode="auto">
                <a:xfrm>
                  <a:off x="12047950" y="5870866"/>
                  <a:ext cx="9160" cy="77206"/>
                </a:xfrm>
                <a:custGeom>
                  <a:avLst/>
                  <a:gdLst>
                    <a:gd name="T0" fmla="*/ 3 w 3"/>
                    <a:gd name="T1" fmla="*/ 1 h 25"/>
                    <a:gd name="T2" fmla="*/ 3 w 3"/>
                    <a:gd name="T3" fmla="*/ 23 h 25"/>
                    <a:gd name="T4" fmla="*/ 2 w 3"/>
                    <a:gd name="T5" fmla="*/ 25 h 25"/>
                    <a:gd name="T6" fmla="*/ 0 w 3"/>
                    <a:gd name="T7" fmla="*/ 23 h 25"/>
                    <a:gd name="T8" fmla="*/ 0 w 3"/>
                    <a:gd name="T9" fmla="*/ 1 h 25"/>
                    <a:gd name="T10" fmla="*/ 2 w 3"/>
                    <a:gd name="T11" fmla="*/ 0 h 25"/>
                    <a:gd name="T12" fmla="*/ 3 w 3"/>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3" h="25">
                      <a:moveTo>
                        <a:pt x="3" y="1"/>
                      </a:moveTo>
                      <a:cubicBezTo>
                        <a:pt x="3" y="23"/>
                        <a:pt x="3" y="23"/>
                        <a:pt x="3" y="23"/>
                      </a:cubicBezTo>
                      <a:cubicBezTo>
                        <a:pt x="3" y="24"/>
                        <a:pt x="2" y="25"/>
                        <a:pt x="2" y="25"/>
                      </a:cubicBezTo>
                      <a:cubicBezTo>
                        <a:pt x="1" y="25"/>
                        <a:pt x="0" y="24"/>
                        <a:pt x="0" y="23"/>
                      </a:cubicBezTo>
                      <a:cubicBezTo>
                        <a:pt x="0" y="1"/>
                        <a:pt x="0" y="1"/>
                        <a:pt x="0" y="1"/>
                      </a:cubicBezTo>
                      <a:cubicBezTo>
                        <a:pt x="0" y="0"/>
                        <a:pt x="1" y="0"/>
                        <a:pt x="2" y="0"/>
                      </a:cubicBezTo>
                      <a:cubicBezTo>
                        <a:pt x="2" y="0"/>
                        <a:pt x="3" y="0"/>
                        <a:pt x="3"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8" name="Freeform 79"/>
                <p:cNvSpPr>
                  <a:spLocks/>
                </p:cNvSpPr>
                <p:nvPr/>
              </p:nvSpPr>
              <p:spPr bwMode="auto">
                <a:xfrm>
                  <a:off x="11911859" y="5904888"/>
                  <a:ext cx="43183" cy="71972"/>
                </a:xfrm>
                <a:custGeom>
                  <a:avLst/>
                  <a:gdLst>
                    <a:gd name="T0" fmla="*/ 14 w 14"/>
                    <a:gd name="T1" fmla="*/ 21 h 23"/>
                    <a:gd name="T2" fmla="*/ 13 w 14"/>
                    <a:gd name="T3" fmla="*/ 22 h 23"/>
                    <a:gd name="T4" fmla="*/ 12 w 14"/>
                    <a:gd name="T5" fmla="*/ 22 h 23"/>
                    <a:gd name="T6" fmla="*/ 0 w 14"/>
                    <a:gd name="T7" fmla="*/ 2 h 23"/>
                    <a:gd name="T8" fmla="*/ 1 w 14"/>
                    <a:gd name="T9" fmla="*/ 1 h 23"/>
                    <a:gd name="T10" fmla="*/ 2 w 14"/>
                    <a:gd name="T11" fmla="*/ 1 h 23"/>
                    <a:gd name="T12" fmla="*/ 14 w 14"/>
                    <a:gd name="T13" fmla="*/ 21 h 23"/>
                    <a:gd name="T14" fmla="*/ 14 w 14"/>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1"/>
                      </a:moveTo>
                      <a:cubicBezTo>
                        <a:pt x="14" y="22"/>
                        <a:pt x="14" y="22"/>
                        <a:pt x="13" y="22"/>
                      </a:cubicBezTo>
                      <a:cubicBezTo>
                        <a:pt x="13" y="23"/>
                        <a:pt x="12" y="22"/>
                        <a:pt x="12" y="22"/>
                      </a:cubicBezTo>
                      <a:cubicBezTo>
                        <a:pt x="0" y="2"/>
                        <a:pt x="0" y="2"/>
                        <a:pt x="0" y="2"/>
                      </a:cubicBezTo>
                      <a:cubicBezTo>
                        <a:pt x="0" y="2"/>
                        <a:pt x="0" y="1"/>
                        <a:pt x="1" y="1"/>
                      </a:cubicBezTo>
                      <a:cubicBezTo>
                        <a:pt x="1" y="0"/>
                        <a:pt x="2" y="1"/>
                        <a:pt x="2" y="1"/>
                      </a:cubicBezTo>
                      <a:cubicBezTo>
                        <a:pt x="14" y="21"/>
                        <a:pt x="14" y="21"/>
                        <a:pt x="14" y="21"/>
                      </a:cubicBezTo>
                      <a:cubicBezTo>
                        <a:pt x="14" y="21"/>
                        <a:pt x="14" y="21"/>
                        <a:pt x="14" y="2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9" name="Freeform 80"/>
                <p:cNvSpPr>
                  <a:spLocks/>
                </p:cNvSpPr>
                <p:nvPr/>
              </p:nvSpPr>
              <p:spPr bwMode="auto">
                <a:xfrm>
                  <a:off x="11809790" y="6006957"/>
                  <a:ext cx="70663" cy="43183"/>
                </a:xfrm>
                <a:custGeom>
                  <a:avLst/>
                  <a:gdLst>
                    <a:gd name="T0" fmla="*/ 23 w 23"/>
                    <a:gd name="T1" fmla="*/ 12 h 14"/>
                    <a:gd name="T2" fmla="*/ 22 w 23"/>
                    <a:gd name="T3" fmla="*/ 13 h 14"/>
                    <a:gd name="T4" fmla="*/ 21 w 23"/>
                    <a:gd name="T5" fmla="*/ 13 h 14"/>
                    <a:gd name="T6" fmla="*/ 1 w 23"/>
                    <a:gd name="T7" fmla="*/ 2 h 14"/>
                    <a:gd name="T8" fmla="*/ 1 w 23"/>
                    <a:gd name="T9" fmla="*/ 1 h 14"/>
                    <a:gd name="T10" fmla="*/ 2 w 23"/>
                    <a:gd name="T11" fmla="*/ 0 h 14"/>
                    <a:gd name="T12" fmla="*/ 22 w 23"/>
                    <a:gd name="T13" fmla="*/ 11 h 14"/>
                    <a:gd name="T14" fmla="*/ 23 w 23"/>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4">
                      <a:moveTo>
                        <a:pt x="23" y="12"/>
                      </a:moveTo>
                      <a:cubicBezTo>
                        <a:pt x="23" y="13"/>
                        <a:pt x="22" y="13"/>
                        <a:pt x="22" y="13"/>
                      </a:cubicBezTo>
                      <a:cubicBezTo>
                        <a:pt x="22" y="14"/>
                        <a:pt x="21" y="14"/>
                        <a:pt x="21" y="13"/>
                      </a:cubicBezTo>
                      <a:cubicBezTo>
                        <a:pt x="1" y="2"/>
                        <a:pt x="1" y="2"/>
                        <a:pt x="1" y="2"/>
                      </a:cubicBezTo>
                      <a:cubicBezTo>
                        <a:pt x="1" y="2"/>
                        <a:pt x="0" y="1"/>
                        <a:pt x="1" y="1"/>
                      </a:cubicBezTo>
                      <a:cubicBezTo>
                        <a:pt x="1" y="0"/>
                        <a:pt x="2" y="0"/>
                        <a:pt x="2" y="0"/>
                      </a:cubicBezTo>
                      <a:cubicBezTo>
                        <a:pt x="22" y="11"/>
                        <a:pt x="22" y="11"/>
                        <a:pt x="22" y="11"/>
                      </a:cubicBezTo>
                      <a:cubicBezTo>
                        <a:pt x="22" y="12"/>
                        <a:pt x="23" y="12"/>
                        <a:pt x="23" y="1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0" name="Freeform 81"/>
                <p:cNvSpPr>
                  <a:spLocks/>
                </p:cNvSpPr>
                <p:nvPr/>
              </p:nvSpPr>
              <p:spPr bwMode="auto">
                <a:xfrm>
                  <a:off x="12227223" y="6246424"/>
                  <a:ext cx="68045" cy="43183"/>
                </a:xfrm>
                <a:custGeom>
                  <a:avLst/>
                  <a:gdLst>
                    <a:gd name="T0" fmla="*/ 22 w 22"/>
                    <a:gd name="T1" fmla="*/ 13 h 14"/>
                    <a:gd name="T2" fmla="*/ 21 w 22"/>
                    <a:gd name="T3" fmla="*/ 13 h 14"/>
                    <a:gd name="T4" fmla="*/ 20 w 22"/>
                    <a:gd name="T5" fmla="*/ 14 h 14"/>
                    <a:gd name="T6" fmla="*/ 0 w 22"/>
                    <a:gd name="T7" fmla="*/ 3 h 14"/>
                    <a:gd name="T8" fmla="*/ 0 w 22"/>
                    <a:gd name="T9" fmla="*/ 1 h 14"/>
                    <a:gd name="T10" fmla="*/ 1 w 22"/>
                    <a:gd name="T11" fmla="*/ 1 h 14"/>
                    <a:gd name="T12" fmla="*/ 21 w 22"/>
                    <a:gd name="T13" fmla="*/ 12 h 14"/>
                    <a:gd name="T14" fmla="*/ 22 w 22"/>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3"/>
                      </a:moveTo>
                      <a:cubicBezTo>
                        <a:pt x="22" y="13"/>
                        <a:pt x="21" y="13"/>
                        <a:pt x="21" y="13"/>
                      </a:cubicBezTo>
                      <a:cubicBezTo>
                        <a:pt x="21" y="14"/>
                        <a:pt x="20" y="14"/>
                        <a:pt x="20" y="14"/>
                      </a:cubicBezTo>
                      <a:cubicBezTo>
                        <a:pt x="0" y="3"/>
                        <a:pt x="0" y="3"/>
                        <a:pt x="0" y="3"/>
                      </a:cubicBezTo>
                      <a:cubicBezTo>
                        <a:pt x="0" y="2"/>
                        <a:pt x="0" y="2"/>
                        <a:pt x="0" y="1"/>
                      </a:cubicBezTo>
                      <a:cubicBezTo>
                        <a:pt x="0" y="0"/>
                        <a:pt x="1" y="0"/>
                        <a:pt x="1" y="1"/>
                      </a:cubicBezTo>
                      <a:cubicBezTo>
                        <a:pt x="21" y="12"/>
                        <a:pt x="21" y="12"/>
                        <a:pt x="21" y="12"/>
                      </a:cubicBezTo>
                      <a:cubicBezTo>
                        <a:pt x="21" y="12"/>
                        <a:pt x="22" y="12"/>
                        <a:pt x="22" y="1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1" name="Freeform 82"/>
                <p:cNvSpPr>
                  <a:spLocks/>
                </p:cNvSpPr>
                <p:nvPr/>
              </p:nvSpPr>
              <p:spPr bwMode="auto">
                <a:xfrm>
                  <a:off x="11778385" y="6180996"/>
                  <a:ext cx="77206" cy="18320"/>
                </a:xfrm>
                <a:custGeom>
                  <a:avLst/>
                  <a:gdLst>
                    <a:gd name="T0" fmla="*/ 25 w 25"/>
                    <a:gd name="T1" fmla="*/ 1 h 6"/>
                    <a:gd name="T2" fmla="*/ 24 w 25"/>
                    <a:gd name="T3" fmla="*/ 2 h 6"/>
                    <a:gd name="T4" fmla="*/ 1 w 25"/>
                    <a:gd name="T5" fmla="*/ 6 h 6"/>
                    <a:gd name="T6" fmla="*/ 0 w 25"/>
                    <a:gd name="T7" fmla="*/ 5 h 6"/>
                    <a:gd name="T8" fmla="*/ 1 w 25"/>
                    <a:gd name="T9" fmla="*/ 4 h 6"/>
                    <a:gd name="T10" fmla="*/ 23 w 25"/>
                    <a:gd name="T11" fmla="*/ 0 h 6"/>
                    <a:gd name="T12" fmla="*/ 25 w 2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5" y="1"/>
                      </a:moveTo>
                      <a:cubicBezTo>
                        <a:pt x="25" y="1"/>
                        <a:pt x="24" y="2"/>
                        <a:pt x="24" y="2"/>
                      </a:cubicBezTo>
                      <a:cubicBezTo>
                        <a:pt x="1" y="6"/>
                        <a:pt x="1" y="6"/>
                        <a:pt x="1" y="6"/>
                      </a:cubicBezTo>
                      <a:cubicBezTo>
                        <a:pt x="1" y="6"/>
                        <a:pt x="0" y="6"/>
                        <a:pt x="0" y="5"/>
                      </a:cubicBezTo>
                      <a:cubicBezTo>
                        <a:pt x="0" y="4"/>
                        <a:pt x="0" y="4"/>
                        <a:pt x="1" y="4"/>
                      </a:cubicBezTo>
                      <a:cubicBezTo>
                        <a:pt x="23" y="0"/>
                        <a:pt x="23" y="0"/>
                        <a:pt x="23" y="0"/>
                      </a:cubicBezTo>
                      <a:cubicBezTo>
                        <a:pt x="24" y="0"/>
                        <a:pt x="25" y="0"/>
                        <a:pt x="25"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2" name="Freeform 83"/>
                <p:cNvSpPr>
                  <a:spLocks/>
                </p:cNvSpPr>
                <p:nvPr/>
              </p:nvSpPr>
              <p:spPr bwMode="auto">
                <a:xfrm>
                  <a:off x="12249469" y="6097247"/>
                  <a:ext cx="77206" cy="18320"/>
                </a:xfrm>
                <a:custGeom>
                  <a:avLst/>
                  <a:gdLst>
                    <a:gd name="T0" fmla="*/ 25 w 25"/>
                    <a:gd name="T1" fmla="*/ 1 h 6"/>
                    <a:gd name="T2" fmla="*/ 24 w 25"/>
                    <a:gd name="T3" fmla="*/ 2 h 6"/>
                    <a:gd name="T4" fmla="*/ 2 w 25"/>
                    <a:gd name="T5" fmla="*/ 6 h 6"/>
                    <a:gd name="T6" fmla="*/ 1 w 25"/>
                    <a:gd name="T7" fmla="*/ 5 h 6"/>
                    <a:gd name="T8" fmla="*/ 2 w 25"/>
                    <a:gd name="T9" fmla="*/ 4 h 6"/>
                    <a:gd name="T10" fmla="*/ 24 w 25"/>
                    <a:gd name="T11" fmla="*/ 0 h 6"/>
                    <a:gd name="T12" fmla="*/ 25 w 2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5" y="1"/>
                      </a:moveTo>
                      <a:cubicBezTo>
                        <a:pt x="25" y="2"/>
                        <a:pt x="25" y="2"/>
                        <a:pt x="24" y="2"/>
                      </a:cubicBezTo>
                      <a:cubicBezTo>
                        <a:pt x="2" y="6"/>
                        <a:pt x="2" y="6"/>
                        <a:pt x="2" y="6"/>
                      </a:cubicBezTo>
                      <a:cubicBezTo>
                        <a:pt x="1" y="6"/>
                        <a:pt x="1" y="6"/>
                        <a:pt x="1" y="5"/>
                      </a:cubicBezTo>
                      <a:cubicBezTo>
                        <a:pt x="0" y="5"/>
                        <a:pt x="1" y="4"/>
                        <a:pt x="2" y="4"/>
                      </a:cubicBezTo>
                      <a:cubicBezTo>
                        <a:pt x="24" y="0"/>
                        <a:pt x="24" y="0"/>
                        <a:pt x="24" y="0"/>
                      </a:cubicBezTo>
                      <a:cubicBezTo>
                        <a:pt x="24" y="0"/>
                        <a:pt x="25" y="0"/>
                        <a:pt x="25"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3" name="Freeform 84"/>
                <p:cNvSpPr>
                  <a:spLocks/>
                </p:cNvSpPr>
                <p:nvPr/>
              </p:nvSpPr>
              <p:spPr bwMode="auto">
                <a:xfrm>
                  <a:off x="12206286" y="5966391"/>
                  <a:ext cx="61503" cy="53652"/>
                </a:xfrm>
                <a:custGeom>
                  <a:avLst/>
                  <a:gdLst>
                    <a:gd name="T0" fmla="*/ 20 w 20"/>
                    <a:gd name="T1" fmla="*/ 1 h 17"/>
                    <a:gd name="T2" fmla="*/ 19 w 20"/>
                    <a:gd name="T3" fmla="*/ 2 h 17"/>
                    <a:gd name="T4" fmla="*/ 2 w 20"/>
                    <a:gd name="T5" fmla="*/ 17 h 17"/>
                    <a:gd name="T6" fmla="*/ 0 w 20"/>
                    <a:gd name="T7" fmla="*/ 17 h 17"/>
                    <a:gd name="T8" fmla="*/ 1 w 20"/>
                    <a:gd name="T9" fmla="*/ 15 h 17"/>
                    <a:gd name="T10" fmla="*/ 18 w 20"/>
                    <a:gd name="T11" fmla="*/ 1 h 17"/>
                    <a:gd name="T12" fmla="*/ 19 w 20"/>
                    <a:gd name="T13" fmla="*/ 1 h 17"/>
                    <a:gd name="T14" fmla="*/ 20 w 20"/>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20" y="1"/>
                      </a:moveTo>
                      <a:cubicBezTo>
                        <a:pt x="20" y="2"/>
                        <a:pt x="20" y="2"/>
                        <a:pt x="19" y="2"/>
                      </a:cubicBezTo>
                      <a:cubicBezTo>
                        <a:pt x="2" y="17"/>
                        <a:pt x="2" y="17"/>
                        <a:pt x="2" y="17"/>
                      </a:cubicBezTo>
                      <a:cubicBezTo>
                        <a:pt x="1" y="17"/>
                        <a:pt x="1" y="17"/>
                        <a:pt x="0" y="17"/>
                      </a:cubicBezTo>
                      <a:cubicBezTo>
                        <a:pt x="0" y="16"/>
                        <a:pt x="0" y="16"/>
                        <a:pt x="1" y="15"/>
                      </a:cubicBezTo>
                      <a:cubicBezTo>
                        <a:pt x="18" y="1"/>
                        <a:pt x="18" y="1"/>
                        <a:pt x="18" y="1"/>
                      </a:cubicBezTo>
                      <a:cubicBezTo>
                        <a:pt x="18" y="0"/>
                        <a:pt x="19" y="0"/>
                        <a:pt x="19" y="1"/>
                      </a:cubicBezTo>
                      <a:cubicBezTo>
                        <a:pt x="20" y="1"/>
                        <a:pt x="20" y="1"/>
                        <a:pt x="20"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4" name="Freeform 85"/>
                <p:cNvSpPr>
                  <a:spLocks/>
                </p:cNvSpPr>
                <p:nvPr/>
              </p:nvSpPr>
              <p:spPr bwMode="auto">
                <a:xfrm>
                  <a:off x="12118612" y="5886568"/>
                  <a:ext cx="31406" cy="74589"/>
                </a:xfrm>
                <a:custGeom>
                  <a:avLst/>
                  <a:gdLst>
                    <a:gd name="T0" fmla="*/ 10 w 10"/>
                    <a:gd name="T1" fmla="*/ 1 h 24"/>
                    <a:gd name="T2" fmla="*/ 10 w 10"/>
                    <a:gd name="T3" fmla="*/ 2 h 24"/>
                    <a:gd name="T4" fmla="*/ 2 w 10"/>
                    <a:gd name="T5" fmla="*/ 23 h 24"/>
                    <a:gd name="T6" fmla="*/ 1 w 10"/>
                    <a:gd name="T7" fmla="*/ 23 h 24"/>
                    <a:gd name="T8" fmla="*/ 0 w 10"/>
                    <a:gd name="T9" fmla="*/ 22 h 24"/>
                    <a:gd name="T10" fmla="*/ 8 w 10"/>
                    <a:gd name="T11" fmla="*/ 1 h 24"/>
                    <a:gd name="T12" fmla="*/ 9 w 10"/>
                    <a:gd name="T13" fmla="*/ 0 h 24"/>
                    <a:gd name="T14" fmla="*/ 10 w 10"/>
                    <a:gd name="T15" fmla="*/ 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4">
                      <a:moveTo>
                        <a:pt x="10" y="1"/>
                      </a:moveTo>
                      <a:cubicBezTo>
                        <a:pt x="10" y="1"/>
                        <a:pt x="10" y="1"/>
                        <a:pt x="10" y="2"/>
                      </a:cubicBezTo>
                      <a:cubicBezTo>
                        <a:pt x="2" y="23"/>
                        <a:pt x="2" y="23"/>
                        <a:pt x="2" y="23"/>
                      </a:cubicBezTo>
                      <a:cubicBezTo>
                        <a:pt x="2" y="23"/>
                        <a:pt x="1" y="24"/>
                        <a:pt x="1" y="23"/>
                      </a:cubicBezTo>
                      <a:cubicBezTo>
                        <a:pt x="0" y="23"/>
                        <a:pt x="0" y="23"/>
                        <a:pt x="0" y="22"/>
                      </a:cubicBezTo>
                      <a:cubicBezTo>
                        <a:pt x="8" y="1"/>
                        <a:pt x="8" y="1"/>
                        <a:pt x="8" y="1"/>
                      </a:cubicBezTo>
                      <a:cubicBezTo>
                        <a:pt x="8" y="0"/>
                        <a:pt x="9" y="0"/>
                        <a:pt x="9" y="0"/>
                      </a:cubicBezTo>
                      <a:cubicBezTo>
                        <a:pt x="10" y="0"/>
                        <a:pt x="10" y="1"/>
                        <a:pt x="10"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5" name="Freeform 86"/>
                <p:cNvSpPr>
                  <a:spLocks/>
                </p:cNvSpPr>
                <p:nvPr/>
              </p:nvSpPr>
              <p:spPr bwMode="auto">
                <a:xfrm>
                  <a:off x="12000841" y="5873483"/>
                  <a:ext cx="19629" cy="78514"/>
                </a:xfrm>
                <a:custGeom>
                  <a:avLst/>
                  <a:gdLst>
                    <a:gd name="T0" fmla="*/ 2 w 6"/>
                    <a:gd name="T1" fmla="*/ 1 h 25"/>
                    <a:gd name="T2" fmla="*/ 6 w 6"/>
                    <a:gd name="T3" fmla="*/ 23 h 25"/>
                    <a:gd name="T4" fmla="*/ 5 w 6"/>
                    <a:gd name="T5" fmla="*/ 25 h 25"/>
                    <a:gd name="T6" fmla="*/ 4 w 6"/>
                    <a:gd name="T7" fmla="*/ 24 h 25"/>
                    <a:gd name="T8" fmla="*/ 0 w 6"/>
                    <a:gd name="T9" fmla="*/ 1 h 25"/>
                    <a:gd name="T10" fmla="*/ 1 w 6"/>
                    <a:gd name="T11" fmla="*/ 0 h 25"/>
                    <a:gd name="T12" fmla="*/ 2 w 6"/>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6" h="25">
                      <a:moveTo>
                        <a:pt x="2" y="1"/>
                      </a:moveTo>
                      <a:cubicBezTo>
                        <a:pt x="6" y="23"/>
                        <a:pt x="6" y="23"/>
                        <a:pt x="6" y="23"/>
                      </a:cubicBezTo>
                      <a:cubicBezTo>
                        <a:pt x="6" y="24"/>
                        <a:pt x="6" y="24"/>
                        <a:pt x="5" y="25"/>
                      </a:cubicBezTo>
                      <a:cubicBezTo>
                        <a:pt x="5" y="25"/>
                        <a:pt x="4" y="24"/>
                        <a:pt x="4" y="24"/>
                      </a:cubicBezTo>
                      <a:cubicBezTo>
                        <a:pt x="0" y="1"/>
                        <a:pt x="0" y="1"/>
                        <a:pt x="0" y="1"/>
                      </a:cubicBezTo>
                      <a:cubicBezTo>
                        <a:pt x="0" y="1"/>
                        <a:pt x="0" y="0"/>
                        <a:pt x="1" y="0"/>
                      </a:cubicBezTo>
                      <a:cubicBezTo>
                        <a:pt x="2" y="0"/>
                        <a:pt x="2" y="0"/>
                        <a:pt x="2"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6" name="Freeform 87"/>
                <p:cNvSpPr>
                  <a:spLocks/>
                </p:cNvSpPr>
                <p:nvPr/>
              </p:nvSpPr>
              <p:spPr bwMode="auto">
                <a:xfrm>
                  <a:off x="11871293" y="5932368"/>
                  <a:ext cx="52343" cy="62811"/>
                </a:xfrm>
                <a:custGeom>
                  <a:avLst/>
                  <a:gdLst>
                    <a:gd name="T0" fmla="*/ 17 w 17"/>
                    <a:gd name="T1" fmla="*/ 19 h 20"/>
                    <a:gd name="T2" fmla="*/ 17 w 17"/>
                    <a:gd name="T3" fmla="*/ 20 h 20"/>
                    <a:gd name="T4" fmla="*/ 15 w 17"/>
                    <a:gd name="T5" fmla="*/ 20 h 20"/>
                    <a:gd name="T6" fmla="*/ 1 w 17"/>
                    <a:gd name="T7" fmla="*/ 2 h 20"/>
                    <a:gd name="T8" fmla="*/ 1 w 17"/>
                    <a:gd name="T9" fmla="*/ 1 h 20"/>
                    <a:gd name="T10" fmla="*/ 2 w 17"/>
                    <a:gd name="T11" fmla="*/ 1 h 20"/>
                    <a:gd name="T12" fmla="*/ 17 w 17"/>
                    <a:gd name="T13" fmla="*/ 18 h 20"/>
                    <a:gd name="T14" fmla="*/ 17 w 17"/>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17" y="19"/>
                      </a:moveTo>
                      <a:cubicBezTo>
                        <a:pt x="17" y="19"/>
                        <a:pt x="17" y="19"/>
                        <a:pt x="17" y="20"/>
                      </a:cubicBezTo>
                      <a:cubicBezTo>
                        <a:pt x="16" y="20"/>
                        <a:pt x="16" y="20"/>
                        <a:pt x="15" y="20"/>
                      </a:cubicBezTo>
                      <a:cubicBezTo>
                        <a:pt x="1" y="2"/>
                        <a:pt x="1" y="2"/>
                        <a:pt x="1" y="2"/>
                      </a:cubicBezTo>
                      <a:cubicBezTo>
                        <a:pt x="0" y="2"/>
                        <a:pt x="0" y="1"/>
                        <a:pt x="1" y="1"/>
                      </a:cubicBezTo>
                      <a:cubicBezTo>
                        <a:pt x="1" y="0"/>
                        <a:pt x="2" y="0"/>
                        <a:pt x="2" y="1"/>
                      </a:cubicBezTo>
                      <a:cubicBezTo>
                        <a:pt x="17" y="18"/>
                        <a:pt x="17" y="18"/>
                        <a:pt x="17" y="18"/>
                      </a:cubicBezTo>
                      <a:cubicBezTo>
                        <a:pt x="17" y="18"/>
                        <a:pt x="17" y="18"/>
                        <a:pt x="17" y="19"/>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7" name="Freeform 88"/>
                <p:cNvSpPr>
                  <a:spLocks/>
                </p:cNvSpPr>
                <p:nvPr/>
              </p:nvSpPr>
              <p:spPr bwMode="auto">
                <a:xfrm>
                  <a:off x="11790162" y="6050139"/>
                  <a:ext cx="74589" cy="31406"/>
                </a:xfrm>
                <a:custGeom>
                  <a:avLst/>
                  <a:gdLst>
                    <a:gd name="T0" fmla="*/ 24 w 24"/>
                    <a:gd name="T1" fmla="*/ 9 h 10"/>
                    <a:gd name="T2" fmla="*/ 24 w 24"/>
                    <a:gd name="T3" fmla="*/ 9 h 10"/>
                    <a:gd name="T4" fmla="*/ 22 w 24"/>
                    <a:gd name="T5" fmla="*/ 10 h 10"/>
                    <a:gd name="T6" fmla="*/ 1 w 24"/>
                    <a:gd name="T7" fmla="*/ 2 h 10"/>
                    <a:gd name="T8" fmla="*/ 0 w 24"/>
                    <a:gd name="T9" fmla="*/ 1 h 10"/>
                    <a:gd name="T10" fmla="*/ 2 w 24"/>
                    <a:gd name="T11" fmla="*/ 0 h 10"/>
                    <a:gd name="T12" fmla="*/ 23 w 24"/>
                    <a:gd name="T13" fmla="*/ 8 h 10"/>
                    <a:gd name="T14" fmla="*/ 24 w 24"/>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0">
                      <a:moveTo>
                        <a:pt x="24" y="9"/>
                      </a:moveTo>
                      <a:cubicBezTo>
                        <a:pt x="24" y="9"/>
                        <a:pt x="24" y="9"/>
                        <a:pt x="24" y="9"/>
                      </a:cubicBezTo>
                      <a:cubicBezTo>
                        <a:pt x="23" y="10"/>
                        <a:pt x="23" y="10"/>
                        <a:pt x="22" y="10"/>
                      </a:cubicBezTo>
                      <a:cubicBezTo>
                        <a:pt x="1" y="2"/>
                        <a:pt x="1" y="2"/>
                        <a:pt x="1" y="2"/>
                      </a:cubicBezTo>
                      <a:cubicBezTo>
                        <a:pt x="0" y="2"/>
                        <a:pt x="0" y="1"/>
                        <a:pt x="0" y="1"/>
                      </a:cubicBezTo>
                      <a:cubicBezTo>
                        <a:pt x="0" y="0"/>
                        <a:pt x="1" y="0"/>
                        <a:pt x="2" y="0"/>
                      </a:cubicBezTo>
                      <a:cubicBezTo>
                        <a:pt x="23" y="8"/>
                        <a:pt x="23" y="8"/>
                        <a:pt x="23" y="8"/>
                      </a:cubicBezTo>
                      <a:cubicBezTo>
                        <a:pt x="23" y="8"/>
                        <a:pt x="24" y="8"/>
                        <a:pt x="24" y="9"/>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8" name="Freeform 89"/>
                <p:cNvSpPr>
                  <a:spLocks/>
                </p:cNvSpPr>
                <p:nvPr/>
              </p:nvSpPr>
              <p:spPr bwMode="auto">
                <a:xfrm>
                  <a:off x="12240309" y="6215018"/>
                  <a:ext cx="73280" cy="31406"/>
                </a:xfrm>
                <a:custGeom>
                  <a:avLst/>
                  <a:gdLst>
                    <a:gd name="T0" fmla="*/ 24 w 24"/>
                    <a:gd name="T1" fmla="*/ 9 h 10"/>
                    <a:gd name="T2" fmla="*/ 24 w 24"/>
                    <a:gd name="T3" fmla="*/ 9 h 10"/>
                    <a:gd name="T4" fmla="*/ 23 w 24"/>
                    <a:gd name="T5" fmla="*/ 10 h 10"/>
                    <a:gd name="T6" fmla="*/ 1 w 24"/>
                    <a:gd name="T7" fmla="*/ 2 h 10"/>
                    <a:gd name="T8" fmla="*/ 1 w 24"/>
                    <a:gd name="T9" fmla="*/ 1 h 10"/>
                    <a:gd name="T10" fmla="*/ 2 w 24"/>
                    <a:gd name="T11" fmla="*/ 0 h 10"/>
                    <a:gd name="T12" fmla="*/ 23 w 24"/>
                    <a:gd name="T13" fmla="*/ 8 h 10"/>
                    <a:gd name="T14" fmla="*/ 24 w 24"/>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0">
                      <a:moveTo>
                        <a:pt x="24" y="9"/>
                      </a:moveTo>
                      <a:cubicBezTo>
                        <a:pt x="24" y="9"/>
                        <a:pt x="24" y="9"/>
                        <a:pt x="24" y="9"/>
                      </a:cubicBezTo>
                      <a:cubicBezTo>
                        <a:pt x="24" y="10"/>
                        <a:pt x="23" y="10"/>
                        <a:pt x="23" y="10"/>
                      </a:cubicBezTo>
                      <a:cubicBezTo>
                        <a:pt x="1" y="2"/>
                        <a:pt x="1" y="2"/>
                        <a:pt x="1" y="2"/>
                      </a:cubicBezTo>
                      <a:cubicBezTo>
                        <a:pt x="1" y="2"/>
                        <a:pt x="0" y="1"/>
                        <a:pt x="1" y="1"/>
                      </a:cubicBezTo>
                      <a:cubicBezTo>
                        <a:pt x="1" y="0"/>
                        <a:pt x="2" y="0"/>
                        <a:pt x="2" y="0"/>
                      </a:cubicBezTo>
                      <a:cubicBezTo>
                        <a:pt x="23" y="8"/>
                        <a:pt x="23" y="8"/>
                        <a:pt x="23" y="8"/>
                      </a:cubicBezTo>
                      <a:cubicBezTo>
                        <a:pt x="24" y="8"/>
                        <a:pt x="24" y="8"/>
                        <a:pt x="24" y="9"/>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9" name="Freeform 90"/>
                <p:cNvSpPr>
                  <a:spLocks/>
                </p:cNvSpPr>
                <p:nvPr/>
              </p:nvSpPr>
              <p:spPr bwMode="auto">
                <a:xfrm>
                  <a:off x="11790162" y="6215018"/>
                  <a:ext cx="74589" cy="31406"/>
                </a:xfrm>
                <a:custGeom>
                  <a:avLst/>
                  <a:gdLst>
                    <a:gd name="T0" fmla="*/ 24 w 24"/>
                    <a:gd name="T1" fmla="*/ 1 h 10"/>
                    <a:gd name="T2" fmla="*/ 23 w 24"/>
                    <a:gd name="T3" fmla="*/ 2 h 10"/>
                    <a:gd name="T4" fmla="*/ 2 w 24"/>
                    <a:gd name="T5" fmla="*/ 10 h 10"/>
                    <a:gd name="T6" fmla="*/ 0 w 24"/>
                    <a:gd name="T7" fmla="*/ 9 h 10"/>
                    <a:gd name="T8" fmla="*/ 1 w 24"/>
                    <a:gd name="T9" fmla="*/ 8 h 10"/>
                    <a:gd name="T10" fmla="*/ 22 w 24"/>
                    <a:gd name="T11" fmla="*/ 0 h 10"/>
                    <a:gd name="T12" fmla="*/ 24 w 24"/>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4" y="1"/>
                      </a:moveTo>
                      <a:cubicBezTo>
                        <a:pt x="24" y="1"/>
                        <a:pt x="23" y="2"/>
                        <a:pt x="23" y="2"/>
                      </a:cubicBezTo>
                      <a:cubicBezTo>
                        <a:pt x="2" y="10"/>
                        <a:pt x="2" y="10"/>
                        <a:pt x="2" y="10"/>
                      </a:cubicBezTo>
                      <a:cubicBezTo>
                        <a:pt x="1" y="10"/>
                        <a:pt x="0" y="10"/>
                        <a:pt x="0" y="9"/>
                      </a:cubicBezTo>
                      <a:cubicBezTo>
                        <a:pt x="0" y="9"/>
                        <a:pt x="0" y="8"/>
                        <a:pt x="1" y="8"/>
                      </a:cubicBezTo>
                      <a:cubicBezTo>
                        <a:pt x="22" y="0"/>
                        <a:pt x="22" y="0"/>
                        <a:pt x="22" y="0"/>
                      </a:cubicBezTo>
                      <a:cubicBezTo>
                        <a:pt x="23" y="0"/>
                        <a:pt x="23" y="0"/>
                        <a:pt x="24"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0" name="Freeform 91"/>
                <p:cNvSpPr>
                  <a:spLocks/>
                </p:cNvSpPr>
                <p:nvPr/>
              </p:nvSpPr>
              <p:spPr bwMode="auto">
                <a:xfrm>
                  <a:off x="12240309" y="6050139"/>
                  <a:ext cx="73280" cy="31406"/>
                </a:xfrm>
                <a:custGeom>
                  <a:avLst/>
                  <a:gdLst>
                    <a:gd name="T0" fmla="*/ 24 w 24"/>
                    <a:gd name="T1" fmla="*/ 1 h 10"/>
                    <a:gd name="T2" fmla="*/ 23 w 24"/>
                    <a:gd name="T3" fmla="*/ 2 h 10"/>
                    <a:gd name="T4" fmla="*/ 2 w 24"/>
                    <a:gd name="T5" fmla="*/ 10 h 10"/>
                    <a:gd name="T6" fmla="*/ 1 w 24"/>
                    <a:gd name="T7" fmla="*/ 9 h 10"/>
                    <a:gd name="T8" fmla="*/ 1 w 24"/>
                    <a:gd name="T9" fmla="*/ 8 h 10"/>
                    <a:gd name="T10" fmla="*/ 23 w 24"/>
                    <a:gd name="T11" fmla="*/ 0 h 10"/>
                    <a:gd name="T12" fmla="*/ 24 w 24"/>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4" y="1"/>
                      </a:moveTo>
                      <a:cubicBezTo>
                        <a:pt x="24" y="1"/>
                        <a:pt x="24" y="2"/>
                        <a:pt x="23" y="2"/>
                      </a:cubicBezTo>
                      <a:cubicBezTo>
                        <a:pt x="2" y="10"/>
                        <a:pt x="2" y="10"/>
                        <a:pt x="2" y="10"/>
                      </a:cubicBezTo>
                      <a:cubicBezTo>
                        <a:pt x="2" y="10"/>
                        <a:pt x="1" y="10"/>
                        <a:pt x="1" y="9"/>
                      </a:cubicBezTo>
                      <a:cubicBezTo>
                        <a:pt x="0" y="9"/>
                        <a:pt x="1" y="8"/>
                        <a:pt x="1" y="8"/>
                      </a:cubicBezTo>
                      <a:cubicBezTo>
                        <a:pt x="23" y="0"/>
                        <a:pt x="23" y="0"/>
                        <a:pt x="23" y="0"/>
                      </a:cubicBezTo>
                      <a:cubicBezTo>
                        <a:pt x="23" y="0"/>
                        <a:pt x="24" y="0"/>
                        <a:pt x="24"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1" name="Freeform 92"/>
                <p:cNvSpPr>
                  <a:spLocks/>
                </p:cNvSpPr>
                <p:nvPr/>
              </p:nvSpPr>
              <p:spPr bwMode="auto">
                <a:xfrm>
                  <a:off x="12181424" y="5932368"/>
                  <a:ext cx="52343" cy="62811"/>
                </a:xfrm>
                <a:custGeom>
                  <a:avLst/>
                  <a:gdLst>
                    <a:gd name="T0" fmla="*/ 17 w 17"/>
                    <a:gd name="T1" fmla="*/ 1 h 20"/>
                    <a:gd name="T2" fmla="*/ 16 w 17"/>
                    <a:gd name="T3" fmla="*/ 2 h 20"/>
                    <a:gd name="T4" fmla="*/ 2 w 17"/>
                    <a:gd name="T5" fmla="*/ 20 h 20"/>
                    <a:gd name="T6" fmla="*/ 0 w 17"/>
                    <a:gd name="T7" fmla="*/ 20 h 20"/>
                    <a:gd name="T8" fmla="*/ 0 w 17"/>
                    <a:gd name="T9" fmla="*/ 18 h 20"/>
                    <a:gd name="T10" fmla="*/ 15 w 17"/>
                    <a:gd name="T11" fmla="*/ 1 h 20"/>
                    <a:gd name="T12" fmla="*/ 16 w 17"/>
                    <a:gd name="T13" fmla="*/ 1 h 20"/>
                    <a:gd name="T14" fmla="*/ 17 w 17"/>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17" y="1"/>
                      </a:moveTo>
                      <a:cubicBezTo>
                        <a:pt x="17" y="2"/>
                        <a:pt x="17" y="2"/>
                        <a:pt x="16" y="2"/>
                      </a:cubicBezTo>
                      <a:cubicBezTo>
                        <a:pt x="2" y="20"/>
                        <a:pt x="2" y="20"/>
                        <a:pt x="2" y="20"/>
                      </a:cubicBezTo>
                      <a:cubicBezTo>
                        <a:pt x="2" y="20"/>
                        <a:pt x="1" y="20"/>
                        <a:pt x="0" y="20"/>
                      </a:cubicBezTo>
                      <a:cubicBezTo>
                        <a:pt x="0" y="19"/>
                        <a:pt x="0" y="19"/>
                        <a:pt x="0" y="18"/>
                      </a:cubicBezTo>
                      <a:cubicBezTo>
                        <a:pt x="15" y="1"/>
                        <a:pt x="15" y="1"/>
                        <a:pt x="15" y="1"/>
                      </a:cubicBezTo>
                      <a:cubicBezTo>
                        <a:pt x="15" y="0"/>
                        <a:pt x="16" y="0"/>
                        <a:pt x="16" y="1"/>
                      </a:cubicBezTo>
                      <a:cubicBezTo>
                        <a:pt x="17" y="1"/>
                        <a:pt x="17" y="1"/>
                        <a:pt x="17"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2" name="Freeform 93"/>
                <p:cNvSpPr>
                  <a:spLocks/>
                </p:cNvSpPr>
                <p:nvPr/>
              </p:nvSpPr>
              <p:spPr bwMode="auto">
                <a:xfrm>
                  <a:off x="12084590" y="5873483"/>
                  <a:ext cx="18320" cy="78514"/>
                </a:xfrm>
                <a:custGeom>
                  <a:avLst/>
                  <a:gdLst>
                    <a:gd name="T0" fmla="*/ 6 w 6"/>
                    <a:gd name="T1" fmla="*/ 1 h 25"/>
                    <a:gd name="T2" fmla="*/ 6 w 6"/>
                    <a:gd name="T3" fmla="*/ 1 h 25"/>
                    <a:gd name="T4" fmla="*/ 2 w 6"/>
                    <a:gd name="T5" fmla="*/ 24 h 25"/>
                    <a:gd name="T6" fmla="*/ 1 w 6"/>
                    <a:gd name="T7" fmla="*/ 25 h 25"/>
                    <a:gd name="T8" fmla="*/ 0 w 6"/>
                    <a:gd name="T9" fmla="*/ 23 h 25"/>
                    <a:gd name="T10" fmla="*/ 4 w 6"/>
                    <a:gd name="T11" fmla="*/ 1 h 25"/>
                    <a:gd name="T12" fmla="*/ 5 w 6"/>
                    <a:gd name="T13" fmla="*/ 0 h 25"/>
                    <a:gd name="T14" fmla="*/ 6 w 6"/>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25">
                      <a:moveTo>
                        <a:pt x="6" y="1"/>
                      </a:moveTo>
                      <a:cubicBezTo>
                        <a:pt x="6" y="1"/>
                        <a:pt x="6" y="1"/>
                        <a:pt x="6" y="1"/>
                      </a:cubicBezTo>
                      <a:cubicBezTo>
                        <a:pt x="2" y="24"/>
                        <a:pt x="2" y="24"/>
                        <a:pt x="2" y="24"/>
                      </a:cubicBezTo>
                      <a:cubicBezTo>
                        <a:pt x="2" y="24"/>
                        <a:pt x="2" y="25"/>
                        <a:pt x="1" y="25"/>
                      </a:cubicBezTo>
                      <a:cubicBezTo>
                        <a:pt x="0" y="24"/>
                        <a:pt x="0" y="24"/>
                        <a:pt x="0" y="23"/>
                      </a:cubicBezTo>
                      <a:cubicBezTo>
                        <a:pt x="4" y="1"/>
                        <a:pt x="4" y="1"/>
                        <a:pt x="4" y="1"/>
                      </a:cubicBezTo>
                      <a:cubicBezTo>
                        <a:pt x="4" y="0"/>
                        <a:pt x="5" y="0"/>
                        <a:pt x="5" y="0"/>
                      </a:cubicBezTo>
                      <a:cubicBezTo>
                        <a:pt x="6" y="0"/>
                        <a:pt x="6" y="0"/>
                        <a:pt x="6"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3" name="Freeform 94"/>
                <p:cNvSpPr>
                  <a:spLocks/>
                </p:cNvSpPr>
                <p:nvPr/>
              </p:nvSpPr>
              <p:spPr bwMode="auto">
                <a:xfrm>
                  <a:off x="11955041" y="5886568"/>
                  <a:ext cx="31406" cy="74589"/>
                </a:xfrm>
                <a:custGeom>
                  <a:avLst/>
                  <a:gdLst>
                    <a:gd name="T0" fmla="*/ 2 w 10"/>
                    <a:gd name="T1" fmla="*/ 1 h 24"/>
                    <a:gd name="T2" fmla="*/ 10 w 10"/>
                    <a:gd name="T3" fmla="*/ 22 h 24"/>
                    <a:gd name="T4" fmla="*/ 9 w 10"/>
                    <a:gd name="T5" fmla="*/ 23 h 24"/>
                    <a:gd name="T6" fmla="*/ 8 w 10"/>
                    <a:gd name="T7" fmla="*/ 23 h 24"/>
                    <a:gd name="T8" fmla="*/ 0 w 10"/>
                    <a:gd name="T9" fmla="*/ 2 h 24"/>
                    <a:gd name="T10" fmla="*/ 1 w 10"/>
                    <a:gd name="T11" fmla="*/ 0 h 24"/>
                    <a:gd name="T12" fmla="*/ 2 w 10"/>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10" h="24">
                      <a:moveTo>
                        <a:pt x="2" y="1"/>
                      </a:moveTo>
                      <a:cubicBezTo>
                        <a:pt x="10" y="22"/>
                        <a:pt x="10" y="22"/>
                        <a:pt x="10" y="22"/>
                      </a:cubicBezTo>
                      <a:cubicBezTo>
                        <a:pt x="10" y="23"/>
                        <a:pt x="10" y="23"/>
                        <a:pt x="9" y="23"/>
                      </a:cubicBezTo>
                      <a:cubicBezTo>
                        <a:pt x="9" y="24"/>
                        <a:pt x="8" y="23"/>
                        <a:pt x="8" y="23"/>
                      </a:cubicBezTo>
                      <a:cubicBezTo>
                        <a:pt x="0" y="2"/>
                        <a:pt x="0" y="2"/>
                        <a:pt x="0" y="2"/>
                      </a:cubicBezTo>
                      <a:cubicBezTo>
                        <a:pt x="0" y="1"/>
                        <a:pt x="0" y="0"/>
                        <a:pt x="1" y="0"/>
                      </a:cubicBezTo>
                      <a:cubicBezTo>
                        <a:pt x="1" y="0"/>
                        <a:pt x="2" y="0"/>
                        <a:pt x="2"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4" name="Freeform 95"/>
                <p:cNvSpPr>
                  <a:spLocks/>
                </p:cNvSpPr>
                <p:nvPr/>
              </p:nvSpPr>
              <p:spPr bwMode="auto">
                <a:xfrm>
                  <a:off x="11837270" y="5966391"/>
                  <a:ext cx="61503" cy="53652"/>
                </a:xfrm>
                <a:custGeom>
                  <a:avLst/>
                  <a:gdLst>
                    <a:gd name="T0" fmla="*/ 20 w 20"/>
                    <a:gd name="T1" fmla="*/ 16 h 17"/>
                    <a:gd name="T2" fmla="*/ 20 w 20"/>
                    <a:gd name="T3" fmla="*/ 17 h 17"/>
                    <a:gd name="T4" fmla="*/ 18 w 20"/>
                    <a:gd name="T5" fmla="*/ 17 h 17"/>
                    <a:gd name="T6" fmla="*/ 1 w 20"/>
                    <a:gd name="T7" fmla="*/ 2 h 17"/>
                    <a:gd name="T8" fmla="*/ 1 w 20"/>
                    <a:gd name="T9" fmla="*/ 1 h 17"/>
                    <a:gd name="T10" fmla="*/ 2 w 20"/>
                    <a:gd name="T11" fmla="*/ 1 h 17"/>
                    <a:gd name="T12" fmla="*/ 20 w 20"/>
                    <a:gd name="T13" fmla="*/ 15 h 17"/>
                    <a:gd name="T14" fmla="*/ 20 w 20"/>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20" y="16"/>
                      </a:moveTo>
                      <a:cubicBezTo>
                        <a:pt x="20" y="16"/>
                        <a:pt x="20" y="16"/>
                        <a:pt x="20" y="17"/>
                      </a:cubicBezTo>
                      <a:cubicBezTo>
                        <a:pt x="19" y="17"/>
                        <a:pt x="19" y="17"/>
                        <a:pt x="18" y="17"/>
                      </a:cubicBezTo>
                      <a:cubicBezTo>
                        <a:pt x="1" y="2"/>
                        <a:pt x="1" y="2"/>
                        <a:pt x="1" y="2"/>
                      </a:cubicBezTo>
                      <a:cubicBezTo>
                        <a:pt x="0" y="2"/>
                        <a:pt x="0" y="1"/>
                        <a:pt x="1" y="1"/>
                      </a:cubicBezTo>
                      <a:cubicBezTo>
                        <a:pt x="1" y="0"/>
                        <a:pt x="2" y="0"/>
                        <a:pt x="2" y="1"/>
                      </a:cubicBezTo>
                      <a:cubicBezTo>
                        <a:pt x="20" y="15"/>
                        <a:pt x="20" y="15"/>
                        <a:pt x="20" y="15"/>
                      </a:cubicBezTo>
                      <a:cubicBezTo>
                        <a:pt x="20" y="15"/>
                        <a:pt x="20" y="15"/>
                        <a:pt x="20" y="1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5" name="Freeform 96"/>
                <p:cNvSpPr>
                  <a:spLocks/>
                </p:cNvSpPr>
                <p:nvPr/>
              </p:nvSpPr>
              <p:spPr bwMode="auto">
                <a:xfrm>
                  <a:off x="11778385" y="6097247"/>
                  <a:ext cx="77206" cy="18320"/>
                </a:xfrm>
                <a:custGeom>
                  <a:avLst/>
                  <a:gdLst>
                    <a:gd name="T0" fmla="*/ 25 w 25"/>
                    <a:gd name="T1" fmla="*/ 5 h 6"/>
                    <a:gd name="T2" fmla="*/ 25 w 25"/>
                    <a:gd name="T3" fmla="*/ 5 h 6"/>
                    <a:gd name="T4" fmla="*/ 23 w 25"/>
                    <a:gd name="T5" fmla="*/ 6 h 6"/>
                    <a:gd name="T6" fmla="*/ 1 w 25"/>
                    <a:gd name="T7" fmla="*/ 2 h 6"/>
                    <a:gd name="T8" fmla="*/ 0 w 25"/>
                    <a:gd name="T9" fmla="*/ 1 h 6"/>
                    <a:gd name="T10" fmla="*/ 1 w 25"/>
                    <a:gd name="T11" fmla="*/ 0 h 6"/>
                    <a:gd name="T12" fmla="*/ 24 w 25"/>
                    <a:gd name="T13" fmla="*/ 4 h 6"/>
                    <a:gd name="T14" fmla="*/ 25 w 25"/>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
                      <a:moveTo>
                        <a:pt x="25" y="5"/>
                      </a:moveTo>
                      <a:cubicBezTo>
                        <a:pt x="25" y="5"/>
                        <a:pt x="25" y="5"/>
                        <a:pt x="25" y="5"/>
                      </a:cubicBezTo>
                      <a:cubicBezTo>
                        <a:pt x="25" y="6"/>
                        <a:pt x="24" y="6"/>
                        <a:pt x="23" y="6"/>
                      </a:cubicBezTo>
                      <a:cubicBezTo>
                        <a:pt x="1" y="2"/>
                        <a:pt x="1" y="2"/>
                        <a:pt x="1" y="2"/>
                      </a:cubicBezTo>
                      <a:cubicBezTo>
                        <a:pt x="0" y="2"/>
                        <a:pt x="0" y="2"/>
                        <a:pt x="0" y="1"/>
                      </a:cubicBezTo>
                      <a:cubicBezTo>
                        <a:pt x="0" y="0"/>
                        <a:pt x="1" y="0"/>
                        <a:pt x="1" y="0"/>
                      </a:cubicBezTo>
                      <a:cubicBezTo>
                        <a:pt x="24" y="4"/>
                        <a:pt x="24" y="4"/>
                        <a:pt x="24" y="4"/>
                      </a:cubicBezTo>
                      <a:cubicBezTo>
                        <a:pt x="24" y="4"/>
                        <a:pt x="24" y="4"/>
                        <a:pt x="25" y="5"/>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6" name="Freeform 97"/>
                <p:cNvSpPr>
                  <a:spLocks/>
                </p:cNvSpPr>
                <p:nvPr/>
              </p:nvSpPr>
              <p:spPr bwMode="auto">
                <a:xfrm>
                  <a:off x="12249469" y="6180996"/>
                  <a:ext cx="77206" cy="18320"/>
                </a:xfrm>
                <a:custGeom>
                  <a:avLst/>
                  <a:gdLst>
                    <a:gd name="T0" fmla="*/ 25 w 25"/>
                    <a:gd name="T1" fmla="*/ 4 h 6"/>
                    <a:gd name="T2" fmla="*/ 25 w 25"/>
                    <a:gd name="T3" fmla="*/ 5 h 6"/>
                    <a:gd name="T4" fmla="*/ 24 w 25"/>
                    <a:gd name="T5" fmla="*/ 6 h 6"/>
                    <a:gd name="T6" fmla="*/ 2 w 25"/>
                    <a:gd name="T7" fmla="*/ 2 h 6"/>
                    <a:gd name="T8" fmla="*/ 1 w 25"/>
                    <a:gd name="T9" fmla="*/ 1 h 6"/>
                    <a:gd name="T10" fmla="*/ 2 w 25"/>
                    <a:gd name="T11" fmla="*/ 0 h 6"/>
                    <a:gd name="T12" fmla="*/ 24 w 25"/>
                    <a:gd name="T13" fmla="*/ 4 h 6"/>
                    <a:gd name="T14" fmla="*/ 25 w 25"/>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
                      <a:moveTo>
                        <a:pt x="25" y="4"/>
                      </a:moveTo>
                      <a:cubicBezTo>
                        <a:pt x="25" y="5"/>
                        <a:pt x="25" y="5"/>
                        <a:pt x="25" y="5"/>
                      </a:cubicBezTo>
                      <a:cubicBezTo>
                        <a:pt x="25" y="6"/>
                        <a:pt x="24" y="6"/>
                        <a:pt x="24" y="6"/>
                      </a:cubicBezTo>
                      <a:cubicBezTo>
                        <a:pt x="2" y="2"/>
                        <a:pt x="2" y="2"/>
                        <a:pt x="2" y="2"/>
                      </a:cubicBezTo>
                      <a:cubicBezTo>
                        <a:pt x="1" y="2"/>
                        <a:pt x="0" y="1"/>
                        <a:pt x="1" y="1"/>
                      </a:cubicBezTo>
                      <a:cubicBezTo>
                        <a:pt x="1" y="0"/>
                        <a:pt x="1" y="0"/>
                        <a:pt x="2" y="0"/>
                      </a:cubicBezTo>
                      <a:cubicBezTo>
                        <a:pt x="24" y="4"/>
                        <a:pt x="24" y="4"/>
                        <a:pt x="24" y="4"/>
                      </a:cubicBezTo>
                      <a:cubicBezTo>
                        <a:pt x="25" y="4"/>
                        <a:pt x="25" y="4"/>
                        <a:pt x="25" y="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7" name="Freeform 98"/>
                <p:cNvSpPr>
                  <a:spLocks/>
                </p:cNvSpPr>
                <p:nvPr/>
              </p:nvSpPr>
              <p:spPr bwMode="auto">
                <a:xfrm>
                  <a:off x="11932796" y="5836843"/>
                  <a:ext cx="170114" cy="369016"/>
                </a:xfrm>
                <a:custGeom>
                  <a:avLst/>
                  <a:gdLst>
                    <a:gd name="T0" fmla="*/ 41 w 55"/>
                    <a:gd name="T1" fmla="*/ 87 h 119"/>
                    <a:gd name="T2" fmla="*/ 5 w 55"/>
                    <a:gd name="T3" fmla="*/ 0 h 119"/>
                    <a:gd name="T4" fmla="*/ 0 w 55"/>
                    <a:gd name="T5" fmla="*/ 1 h 119"/>
                    <a:gd name="T6" fmla="*/ 28 w 55"/>
                    <a:gd name="T7" fmla="*/ 92 h 119"/>
                    <a:gd name="T8" fmla="*/ 25 w 55"/>
                    <a:gd name="T9" fmla="*/ 107 h 119"/>
                    <a:gd name="T10" fmla="*/ 44 w 55"/>
                    <a:gd name="T11" fmla="*/ 116 h 119"/>
                    <a:gd name="T12" fmla="*/ 53 w 55"/>
                    <a:gd name="T13" fmla="*/ 97 h 119"/>
                    <a:gd name="T14" fmla="*/ 41 w 55"/>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119">
                      <a:moveTo>
                        <a:pt x="41" y="87"/>
                      </a:moveTo>
                      <a:cubicBezTo>
                        <a:pt x="5" y="0"/>
                        <a:pt x="5" y="0"/>
                        <a:pt x="5" y="0"/>
                      </a:cubicBezTo>
                      <a:cubicBezTo>
                        <a:pt x="0" y="1"/>
                        <a:pt x="0" y="1"/>
                        <a:pt x="0" y="1"/>
                      </a:cubicBezTo>
                      <a:cubicBezTo>
                        <a:pt x="28" y="92"/>
                        <a:pt x="28" y="92"/>
                        <a:pt x="28" y="92"/>
                      </a:cubicBezTo>
                      <a:cubicBezTo>
                        <a:pt x="24" y="96"/>
                        <a:pt x="23" y="102"/>
                        <a:pt x="25" y="107"/>
                      </a:cubicBezTo>
                      <a:cubicBezTo>
                        <a:pt x="27" y="115"/>
                        <a:pt x="36" y="119"/>
                        <a:pt x="44" y="116"/>
                      </a:cubicBezTo>
                      <a:cubicBezTo>
                        <a:pt x="51" y="113"/>
                        <a:pt x="55" y="105"/>
                        <a:pt x="53" y="97"/>
                      </a:cubicBezTo>
                      <a:cubicBezTo>
                        <a:pt x="51" y="92"/>
                        <a:pt x="46" y="88"/>
                        <a:pt x="41" y="87"/>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6" name="Group 65"/>
              <p:cNvGrpSpPr/>
              <p:nvPr/>
            </p:nvGrpSpPr>
            <p:grpSpPr>
              <a:xfrm>
                <a:off x="10669292" y="2577625"/>
                <a:ext cx="1264076" cy="1265385"/>
                <a:chOff x="11629208" y="4320213"/>
                <a:chExt cx="1264076" cy="1265385"/>
              </a:xfrm>
            </p:grpSpPr>
            <p:sp>
              <p:nvSpPr>
                <p:cNvPr id="222" name="Oval 99"/>
                <p:cNvSpPr>
                  <a:spLocks noChangeArrowheads="1"/>
                </p:cNvSpPr>
                <p:nvPr/>
              </p:nvSpPr>
              <p:spPr bwMode="auto">
                <a:xfrm>
                  <a:off x="11629208" y="4320213"/>
                  <a:ext cx="1264076" cy="1265385"/>
                </a:xfrm>
                <a:prstGeom prst="ellipse">
                  <a:avLst/>
                </a:pr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3" name="Oval 100"/>
                <p:cNvSpPr>
                  <a:spLocks noChangeArrowheads="1"/>
                </p:cNvSpPr>
                <p:nvPr/>
              </p:nvSpPr>
              <p:spPr bwMode="auto">
                <a:xfrm>
                  <a:off x="11712957" y="4403961"/>
                  <a:ext cx="1096579" cy="109788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4" name="Oval 101"/>
                <p:cNvSpPr>
                  <a:spLocks noChangeArrowheads="1"/>
                </p:cNvSpPr>
                <p:nvPr/>
              </p:nvSpPr>
              <p:spPr bwMode="auto">
                <a:xfrm>
                  <a:off x="12078046" y="4770360"/>
                  <a:ext cx="369016" cy="371633"/>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5" name="Freeform 102"/>
                <p:cNvSpPr>
                  <a:spLocks/>
                </p:cNvSpPr>
                <p:nvPr/>
              </p:nvSpPr>
              <p:spPr bwMode="auto">
                <a:xfrm>
                  <a:off x="11864750" y="4949634"/>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6" name="Freeform 103"/>
                <p:cNvSpPr>
                  <a:spLocks/>
                </p:cNvSpPr>
                <p:nvPr/>
              </p:nvSpPr>
              <p:spPr bwMode="auto">
                <a:xfrm>
                  <a:off x="12549130" y="4949634"/>
                  <a:ext cx="108611" cy="9160"/>
                </a:xfrm>
                <a:custGeom>
                  <a:avLst/>
                  <a:gdLst>
                    <a:gd name="T0" fmla="*/ 35 w 35"/>
                    <a:gd name="T1" fmla="*/ 1 h 3"/>
                    <a:gd name="T2" fmla="*/ 34 w 35"/>
                    <a:gd name="T3" fmla="*/ 3 h 3"/>
                    <a:gd name="T4" fmla="*/ 2 w 35"/>
                    <a:gd name="T5" fmla="*/ 3 h 3"/>
                    <a:gd name="T6" fmla="*/ 0 w 35"/>
                    <a:gd name="T7" fmla="*/ 1 h 3"/>
                    <a:gd name="T8" fmla="*/ 2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5" y="0"/>
                        <a:pt x="3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7" name="Freeform 104"/>
                <p:cNvSpPr>
                  <a:spLocks/>
                </p:cNvSpPr>
                <p:nvPr/>
              </p:nvSpPr>
              <p:spPr bwMode="auto">
                <a:xfrm>
                  <a:off x="11917093" y="5092268"/>
                  <a:ext cx="96834" cy="61503"/>
                </a:xfrm>
                <a:custGeom>
                  <a:avLst/>
                  <a:gdLst>
                    <a:gd name="T0" fmla="*/ 31 w 31"/>
                    <a:gd name="T1" fmla="*/ 2 h 20"/>
                    <a:gd name="T2" fmla="*/ 31 w 31"/>
                    <a:gd name="T3" fmla="*/ 4 h 20"/>
                    <a:gd name="T4" fmla="*/ 3 w 31"/>
                    <a:gd name="T5" fmla="*/ 20 h 20"/>
                    <a:gd name="T6" fmla="*/ 1 w 31"/>
                    <a:gd name="T7" fmla="*/ 19 h 20"/>
                    <a:gd name="T8" fmla="*/ 1 w 31"/>
                    <a:gd name="T9" fmla="*/ 17 h 20"/>
                    <a:gd name="T10" fmla="*/ 29 w 31"/>
                    <a:gd name="T11" fmla="*/ 1 h 20"/>
                    <a:gd name="T12" fmla="*/ 31 w 31"/>
                    <a:gd name="T13" fmla="*/ 1 h 20"/>
                    <a:gd name="T14" fmla="*/ 31 w 31"/>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2"/>
                      </a:moveTo>
                      <a:cubicBezTo>
                        <a:pt x="31" y="3"/>
                        <a:pt x="31" y="3"/>
                        <a:pt x="31" y="4"/>
                      </a:cubicBezTo>
                      <a:cubicBezTo>
                        <a:pt x="3" y="20"/>
                        <a:pt x="3" y="20"/>
                        <a:pt x="3" y="20"/>
                      </a:cubicBezTo>
                      <a:cubicBezTo>
                        <a:pt x="2" y="20"/>
                        <a:pt x="1" y="20"/>
                        <a:pt x="1" y="19"/>
                      </a:cubicBezTo>
                      <a:cubicBezTo>
                        <a:pt x="0" y="18"/>
                        <a:pt x="0" y="17"/>
                        <a:pt x="1" y="17"/>
                      </a:cubicBezTo>
                      <a:cubicBezTo>
                        <a:pt x="29" y="1"/>
                        <a:pt x="29" y="1"/>
                        <a:pt x="29" y="1"/>
                      </a:cubicBezTo>
                      <a:cubicBezTo>
                        <a:pt x="30" y="0"/>
                        <a:pt x="31" y="1"/>
                        <a:pt x="31" y="1"/>
                      </a:cubicBezTo>
                      <a:cubicBezTo>
                        <a:pt x="31" y="2"/>
                        <a:pt x="31" y="2"/>
                        <a:pt x="31"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8" name="Freeform 105"/>
                <p:cNvSpPr>
                  <a:spLocks/>
                </p:cNvSpPr>
                <p:nvPr/>
              </p:nvSpPr>
              <p:spPr bwMode="auto">
                <a:xfrm>
                  <a:off x="12508565" y="4750732"/>
                  <a:ext cx="99451" cy="62811"/>
                </a:xfrm>
                <a:custGeom>
                  <a:avLst/>
                  <a:gdLst>
                    <a:gd name="T0" fmla="*/ 32 w 32"/>
                    <a:gd name="T1" fmla="*/ 2 h 20"/>
                    <a:gd name="T2" fmla="*/ 31 w 32"/>
                    <a:gd name="T3" fmla="*/ 3 h 20"/>
                    <a:gd name="T4" fmla="*/ 3 w 32"/>
                    <a:gd name="T5" fmla="*/ 19 h 20"/>
                    <a:gd name="T6" fmla="*/ 1 w 32"/>
                    <a:gd name="T7" fmla="*/ 19 h 20"/>
                    <a:gd name="T8" fmla="*/ 1 w 32"/>
                    <a:gd name="T9" fmla="*/ 17 h 20"/>
                    <a:gd name="T10" fmla="*/ 29 w 32"/>
                    <a:gd name="T11" fmla="*/ 1 h 20"/>
                    <a:gd name="T12" fmla="*/ 31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1" y="3"/>
                        <a:pt x="31" y="3"/>
                      </a:cubicBezTo>
                      <a:cubicBezTo>
                        <a:pt x="3" y="19"/>
                        <a:pt x="3" y="19"/>
                        <a:pt x="3" y="19"/>
                      </a:cubicBezTo>
                      <a:cubicBezTo>
                        <a:pt x="2" y="20"/>
                        <a:pt x="1" y="20"/>
                        <a:pt x="1" y="19"/>
                      </a:cubicBezTo>
                      <a:cubicBezTo>
                        <a:pt x="0" y="18"/>
                        <a:pt x="0" y="17"/>
                        <a:pt x="1" y="17"/>
                      </a:cubicBezTo>
                      <a:cubicBezTo>
                        <a:pt x="29" y="1"/>
                        <a:pt x="29" y="1"/>
                        <a:pt x="29" y="1"/>
                      </a:cubicBezTo>
                      <a:cubicBezTo>
                        <a:pt x="30" y="0"/>
                        <a:pt x="31" y="0"/>
                        <a:pt x="31" y="1"/>
                      </a:cubicBezTo>
                      <a:cubicBezTo>
                        <a:pt x="31" y="1"/>
                        <a:pt x="32" y="2"/>
                        <a:pt x="3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9" name="Freeform 106"/>
                <p:cNvSpPr>
                  <a:spLocks/>
                </p:cNvSpPr>
                <p:nvPr/>
              </p:nvSpPr>
              <p:spPr bwMode="auto">
                <a:xfrm>
                  <a:off x="12403880" y="4608098"/>
                  <a:ext cx="58886" cy="96834"/>
                </a:xfrm>
                <a:custGeom>
                  <a:avLst/>
                  <a:gdLst>
                    <a:gd name="T0" fmla="*/ 19 w 19"/>
                    <a:gd name="T1" fmla="*/ 2 h 31"/>
                    <a:gd name="T2" fmla="*/ 19 w 19"/>
                    <a:gd name="T3" fmla="*/ 3 h 31"/>
                    <a:gd name="T4" fmla="*/ 3 w 19"/>
                    <a:gd name="T5" fmla="*/ 30 h 31"/>
                    <a:gd name="T6" fmla="*/ 1 w 19"/>
                    <a:gd name="T7" fmla="*/ 31 h 31"/>
                    <a:gd name="T8" fmla="*/ 0 w 19"/>
                    <a:gd name="T9" fmla="*/ 29 h 31"/>
                    <a:gd name="T10" fmla="*/ 16 w 19"/>
                    <a:gd name="T11" fmla="*/ 1 h 31"/>
                    <a:gd name="T12" fmla="*/ 18 w 19"/>
                    <a:gd name="T13" fmla="*/ 0 h 31"/>
                    <a:gd name="T14" fmla="*/ 19 w 1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2"/>
                      </a:moveTo>
                      <a:cubicBezTo>
                        <a:pt x="19" y="2"/>
                        <a:pt x="19" y="2"/>
                        <a:pt x="19" y="3"/>
                      </a:cubicBezTo>
                      <a:cubicBezTo>
                        <a:pt x="3" y="30"/>
                        <a:pt x="3" y="30"/>
                        <a:pt x="3" y="30"/>
                      </a:cubicBezTo>
                      <a:cubicBezTo>
                        <a:pt x="3" y="31"/>
                        <a:pt x="1" y="31"/>
                        <a:pt x="1" y="31"/>
                      </a:cubicBezTo>
                      <a:cubicBezTo>
                        <a:pt x="0" y="31"/>
                        <a:pt x="0" y="30"/>
                        <a:pt x="0" y="29"/>
                      </a:cubicBezTo>
                      <a:cubicBezTo>
                        <a:pt x="16" y="1"/>
                        <a:pt x="16" y="1"/>
                        <a:pt x="16" y="1"/>
                      </a:cubicBezTo>
                      <a:cubicBezTo>
                        <a:pt x="17" y="0"/>
                        <a:pt x="18" y="0"/>
                        <a:pt x="18" y="0"/>
                      </a:cubicBezTo>
                      <a:cubicBezTo>
                        <a:pt x="19" y="1"/>
                        <a:pt x="19" y="1"/>
                        <a:pt x="19"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0" name="Freeform 107"/>
                <p:cNvSpPr>
                  <a:spLocks/>
                </p:cNvSpPr>
                <p:nvPr/>
              </p:nvSpPr>
              <p:spPr bwMode="auto">
                <a:xfrm>
                  <a:off x="12258629" y="4555755"/>
                  <a:ext cx="9160" cy="111229"/>
                </a:xfrm>
                <a:custGeom>
                  <a:avLst/>
                  <a:gdLst>
                    <a:gd name="T0" fmla="*/ 3 w 3"/>
                    <a:gd name="T1" fmla="*/ 2 h 36"/>
                    <a:gd name="T2" fmla="*/ 3 w 3"/>
                    <a:gd name="T3" fmla="*/ 34 h 36"/>
                    <a:gd name="T4" fmla="*/ 1 w 3"/>
                    <a:gd name="T5" fmla="*/ 36 h 36"/>
                    <a:gd name="T6" fmla="*/ 0 w 3"/>
                    <a:gd name="T7" fmla="*/ 34 h 36"/>
                    <a:gd name="T8" fmla="*/ 0 w 3"/>
                    <a:gd name="T9" fmla="*/ 2 h 36"/>
                    <a:gd name="T10" fmla="*/ 1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2" y="36"/>
                        <a:pt x="1" y="36"/>
                      </a:cubicBezTo>
                      <a:cubicBezTo>
                        <a:pt x="1" y="36"/>
                        <a:pt x="0" y="35"/>
                        <a:pt x="0" y="34"/>
                      </a:cubicBezTo>
                      <a:cubicBezTo>
                        <a:pt x="0" y="2"/>
                        <a:pt x="0" y="2"/>
                        <a:pt x="0" y="2"/>
                      </a:cubicBezTo>
                      <a:cubicBezTo>
                        <a:pt x="0" y="1"/>
                        <a:pt x="1" y="0"/>
                        <a:pt x="1" y="0"/>
                      </a:cubicBezTo>
                      <a:cubicBezTo>
                        <a:pt x="2" y="0"/>
                        <a:pt x="3" y="1"/>
                        <a:pt x="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1" name="Freeform 108"/>
                <p:cNvSpPr>
                  <a:spLocks/>
                </p:cNvSpPr>
                <p:nvPr/>
              </p:nvSpPr>
              <p:spPr bwMode="auto">
                <a:xfrm>
                  <a:off x="12059726" y="4608098"/>
                  <a:ext cx="62811" cy="96834"/>
                </a:xfrm>
                <a:custGeom>
                  <a:avLst/>
                  <a:gdLst>
                    <a:gd name="T0" fmla="*/ 20 w 20"/>
                    <a:gd name="T1" fmla="*/ 30 h 31"/>
                    <a:gd name="T2" fmla="*/ 19 w 20"/>
                    <a:gd name="T3" fmla="*/ 31 h 31"/>
                    <a:gd name="T4" fmla="*/ 17 w 20"/>
                    <a:gd name="T5" fmla="*/ 30 h 31"/>
                    <a:gd name="T6" fmla="*/ 1 w 20"/>
                    <a:gd name="T7" fmla="*/ 3 h 31"/>
                    <a:gd name="T8" fmla="*/ 1 w 20"/>
                    <a:gd name="T9" fmla="*/ 0 h 31"/>
                    <a:gd name="T10" fmla="*/ 4 w 20"/>
                    <a:gd name="T11" fmla="*/ 1 h 31"/>
                    <a:gd name="T12" fmla="*/ 20 w 20"/>
                    <a:gd name="T13" fmla="*/ 29 h 31"/>
                    <a:gd name="T14" fmla="*/ 20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30"/>
                      </a:moveTo>
                      <a:cubicBezTo>
                        <a:pt x="20" y="30"/>
                        <a:pt x="20" y="31"/>
                        <a:pt x="19" y="31"/>
                      </a:cubicBezTo>
                      <a:cubicBezTo>
                        <a:pt x="18" y="31"/>
                        <a:pt x="17" y="31"/>
                        <a:pt x="17" y="30"/>
                      </a:cubicBezTo>
                      <a:cubicBezTo>
                        <a:pt x="1" y="3"/>
                        <a:pt x="1" y="3"/>
                        <a:pt x="1" y="3"/>
                      </a:cubicBezTo>
                      <a:cubicBezTo>
                        <a:pt x="0" y="2"/>
                        <a:pt x="1" y="1"/>
                        <a:pt x="1" y="0"/>
                      </a:cubicBezTo>
                      <a:cubicBezTo>
                        <a:pt x="2" y="0"/>
                        <a:pt x="3" y="0"/>
                        <a:pt x="4" y="1"/>
                      </a:cubicBezTo>
                      <a:cubicBezTo>
                        <a:pt x="20" y="29"/>
                        <a:pt x="20" y="29"/>
                        <a:pt x="20" y="29"/>
                      </a:cubicBezTo>
                      <a:cubicBezTo>
                        <a:pt x="20" y="29"/>
                        <a:pt x="20" y="29"/>
                        <a:pt x="20" y="30"/>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2" name="Freeform 109"/>
                <p:cNvSpPr>
                  <a:spLocks/>
                </p:cNvSpPr>
                <p:nvPr/>
              </p:nvSpPr>
              <p:spPr bwMode="auto">
                <a:xfrm>
                  <a:off x="11917093" y="4750732"/>
                  <a:ext cx="96834" cy="62811"/>
                </a:xfrm>
                <a:custGeom>
                  <a:avLst/>
                  <a:gdLst>
                    <a:gd name="T0" fmla="*/ 31 w 31"/>
                    <a:gd name="T1" fmla="*/ 18 h 20"/>
                    <a:gd name="T2" fmla="*/ 31 w 31"/>
                    <a:gd name="T3" fmla="*/ 19 h 20"/>
                    <a:gd name="T4" fmla="*/ 29 w 31"/>
                    <a:gd name="T5" fmla="*/ 19 h 20"/>
                    <a:gd name="T6" fmla="*/ 1 w 31"/>
                    <a:gd name="T7" fmla="*/ 3 h 20"/>
                    <a:gd name="T8" fmla="*/ 1 w 31"/>
                    <a:gd name="T9" fmla="*/ 1 h 20"/>
                    <a:gd name="T10" fmla="*/ 3 w 31"/>
                    <a:gd name="T11" fmla="*/ 1 h 20"/>
                    <a:gd name="T12" fmla="*/ 31 w 31"/>
                    <a:gd name="T13" fmla="*/ 17 h 20"/>
                    <a:gd name="T14" fmla="*/ 31 w 31"/>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18"/>
                      </a:moveTo>
                      <a:cubicBezTo>
                        <a:pt x="31" y="18"/>
                        <a:pt x="31" y="19"/>
                        <a:pt x="31" y="19"/>
                      </a:cubicBezTo>
                      <a:cubicBezTo>
                        <a:pt x="31" y="20"/>
                        <a:pt x="30" y="20"/>
                        <a:pt x="29" y="19"/>
                      </a:cubicBezTo>
                      <a:cubicBezTo>
                        <a:pt x="1" y="3"/>
                        <a:pt x="1" y="3"/>
                        <a:pt x="1" y="3"/>
                      </a:cubicBezTo>
                      <a:cubicBezTo>
                        <a:pt x="0" y="3"/>
                        <a:pt x="0" y="2"/>
                        <a:pt x="1" y="1"/>
                      </a:cubicBezTo>
                      <a:cubicBezTo>
                        <a:pt x="1" y="0"/>
                        <a:pt x="2" y="0"/>
                        <a:pt x="3" y="1"/>
                      </a:cubicBezTo>
                      <a:cubicBezTo>
                        <a:pt x="31" y="17"/>
                        <a:pt x="31" y="17"/>
                        <a:pt x="31" y="17"/>
                      </a:cubicBezTo>
                      <a:cubicBezTo>
                        <a:pt x="31" y="17"/>
                        <a:pt x="31" y="17"/>
                        <a:pt x="31" y="1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3" name="Freeform 110"/>
                <p:cNvSpPr>
                  <a:spLocks/>
                </p:cNvSpPr>
                <p:nvPr/>
              </p:nvSpPr>
              <p:spPr bwMode="auto">
                <a:xfrm>
                  <a:off x="12508565" y="5092268"/>
                  <a:ext cx="99451" cy="61503"/>
                </a:xfrm>
                <a:custGeom>
                  <a:avLst/>
                  <a:gdLst>
                    <a:gd name="T0" fmla="*/ 32 w 32"/>
                    <a:gd name="T1" fmla="*/ 18 h 20"/>
                    <a:gd name="T2" fmla="*/ 31 w 32"/>
                    <a:gd name="T3" fmla="*/ 19 h 20"/>
                    <a:gd name="T4" fmla="*/ 29 w 32"/>
                    <a:gd name="T5" fmla="*/ 20 h 20"/>
                    <a:gd name="T6" fmla="*/ 1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1" y="19"/>
                        <a:pt x="31" y="19"/>
                      </a:cubicBezTo>
                      <a:cubicBezTo>
                        <a:pt x="31" y="20"/>
                        <a:pt x="30" y="20"/>
                        <a:pt x="29" y="20"/>
                      </a:cubicBezTo>
                      <a:cubicBezTo>
                        <a:pt x="1" y="4"/>
                        <a:pt x="1" y="4"/>
                        <a:pt x="1" y="4"/>
                      </a:cubicBezTo>
                      <a:cubicBezTo>
                        <a:pt x="0" y="3"/>
                        <a:pt x="0" y="2"/>
                        <a:pt x="1" y="1"/>
                      </a:cubicBezTo>
                      <a:cubicBezTo>
                        <a:pt x="1" y="1"/>
                        <a:pt x="2" y="0"/>
                        <a:pt x="3" y="1"/>
                      </a:cubicBezTo>
                      <a:cubicBezTo>
                        <a:pt x="31" y="17"/>
                        <a:pt x="31" y="17"/>
                        <a:pt x="31" y="17"/>
                      </a:cubicBezTo>
                      <a:cubicBezTo>
                        <a:pt x="31" y="17"/>
                        <a:pt x="32" y="18"/>
                        <a:pt x="32" y="1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4" name="Freeform 111"/>
                <p:cNvSpPr>
                  <a:spLocks/>
                </p:cNvSpPr>
                <p:nvPr/>
              </p:nvSpPr>
              <p:spPr bwMode="auto">
                <a:xfrm>
                  <a:off x="11864750" y="4949634"/>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5" name="Freeform 112"/>
                <p:cNvSpPr>
                  <a:spLocks/>
                </p:cNvSpPr>
                <p:nvPr/>
              </p:nvSpPr>
              <p:spPr bwMode="auto">
                <a:xfrm>
                  <a:off x="12549130" y="4949634"/>
                  <a:ext cx="108611" cy="9160"/>
                </a:xfrm>
                <a:custGeom>
                  <a:avLst/>
                  <a:gdLst>
                    <a:gd name="T0" fmla="*/ 35 w 35"/>
                    <a:gd name="T1" fmla="*/ 1 h 3"/>
                    <a:gd name="T2" fmla="*/ 34 w 35"/>
                    <a:gd name="T3" fmla="*/ 3 h 3"/>
                    <a:gd name="T4" fmla="*/ 2 w 35"/>
                    <a:gd name="T5" fmla="*/ 3 h 3"/>
                    <a:gd name="T6" fmla="*/ 0 w 35"/>
                    <a:gd name="T7" fmla="*/ 1 h 3"/>
                    <a:gd name="T8" fmla="*/ 2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5" y="0"/>
                        <a:pt x="3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6" name="Freeform 113"/>
                <p:cNvSpPr>
                  <a:spLocks/>
                </p:cNvSpPr>
                <p:nvPr/>
              </p:nvSpPr>
              <p:spPr bwMode="auto">
                <a:xfrm>
                  <a:off x="11917093" y="5092268"/>
                  <a:ext cx="96834" cy="61503"/>
                </a:xfrm>
                <a:custGeom>
                  <a:avLst/>
                  <a:gdLst>
                    <a:gd name="T0" fmla="*/ 31 w 31"/>
                    <a:gd name="T1" fmla="*/ 2 h 20"/>
                    <a:gd name="T2" fmla="*/ 31 w 31"/>
                    <a:gd name="T3" fmla="*/ 4 h 20"/>
                    <a:gd name="T4" fmla="*/ 3 w 31"/>
                    <a:gd name="T5" fmla="*/ 20 h 20"/>
                    <a:gd name="T6" fmla="*/ 1 w 31"/>
                    <a:gd name="T7" fmla="*/ 19 h 20"/>
                    <a:gd name="T8" fmla="*/ 1 w 31"/>
                    <a:gd name="T9" fmla="*/ 17 h 20"/>
                    <a:gd name="T10" fmla="*/ 29 w 31"/>
                    <a:gd name="T11" fmla="*/ 1 h 20"/>
                    <a:gd name="T12" fmla="*/ 31 w 31"/>
                    <a:gd name="T13" fmla="*/ 1 h 20"/>
                    <a:gd name="T14" fmla="*/ 31 w 31"/>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2"/>
                      </a:moveTo>
                      <a:cubicBezTo>
                        <a:pt x="31" y="3"/>
                        <a:pt x="31" y="3"/>
                        <a:pt x="31" y="4"/>
                      </a:cubicBezTo>
                      <a:cubicBezTo>
                        <a:pt x="3" y="20"/>
                        <a:pt x="3" y="20"/>
                        <a:pt x="3" y="20"/>
                      </a:cubicBezTo>
                      <a:cubicBezTo>
                        <a:pt x="2" y="20"/>
                        <a:pt x="1" y="20"/>
                        <a:pt x="1" y="19"/>
                      </a:cubicBezTo>
                      <a:cubicBezTo>
                        <a:pt x="0" y="18"/>
                        <a:pt x="0" y="17"/>
                        <a:pt x="1" y="17"/>
                      </a:cubicBezTo>
                      <a:cubicBezTo>
                        <a:pt x="29" y="1"/>
                        <a:pt x="29" y="1"/>
                        <a:pt x="29" y="1"/>
                      </a:cubicBezTo>
                      <a:cubicBezTo>
                        <a:pt x="30" y="0"/>
                        <a:pt x="31" y="1"/>
                        <a:pt x="31" y="1"/>
                      </a:cubicBezTo>
                      <a:cubicBezTo>
                        <a:pt x="31" y="2"/>
                        <a:pt x="31" y="2"/>
                        <a:pt x="31"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7" name="Freeform 114"/>
                <p:cNvSpPr>
                  <a:spLocks/>
                </p:cNvSpPr>
                <p:nvPr/>
              </p:nvSpPr>
              <p:spPr bwMode="auto">
                <a:xfrm>
                  <a:off x="12508565" y="4750732"/>
                  <a:ext cx="99451" cy="62811"/>
                </a:xfrm>
                <a:custGeom>
                  <a:avLst/>
                  <a:gdLst>
                    <a:gd name="T0" fmla="*/ 32 w 32"/>
                    <a:gd name="T1" fmla="*/ 2 h 20"/>
                    <a:gd name="T2" fmla="*/ 31 w 32"/>
                    <a:gd name="T3" fmla="*/ 3 h 20"/>
                    <a:gd name="T4" fmla="*/ 3 w 32"/>
                    <a:gd name="T5" fmla="*/ 19 h 20"/>
                    <a:gd name="T6" fmla="*/ 1 w 32"/>
                    <a:gd name="T7" fmla="*/ 19 h 20"/>
                    <a:gd name="T8" fmla="*/ 1 w 32"/>
                    <a:gd name="T9" fmla="*/ 17 h 20"/>
                    <a:gd name="T10" fmla="*/ 29 w 32"/>
                    <a:gd name="T11" fmla="*/ 1 h 20"/>
                    <a:gd name="T12" fmla="*/ 31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1" y="3"/>
                        <a:pt x="31" y="3"/>
                      </a:cubicBezTo>
                      <a:cubicBezTo>
                        <a:pt x="3" y="19"/>
                        <a:pt x="3" y="19"/>
                        <a:pt x="3" y="19"/>
                      </a:cubicBezTo>
                      <a:cubicBezTo>
                        <a:pt x="2" y="20"/>
                        <a:pt x="1" y="20"/>
                        <a:pt x="1" y="19"/>
                      </a:cubicBezTo>
                      <a:cubicBezTo>
                        <a:pt x="0" y="18"/>
                        <a:pt x="0" y="17"/>
                        <a:pt x="1" y="17"/>
                      </a:cubicBezTo>
                      <a:cubicBezTo>
                        <a:pt x="29" y="1"/>
                        <a:pt x="29" y="1"/>
                        <a:pt x="29" y="1"/>
                      </a:cubicBezTo>
                      <a:cubicBezTo>
                        <a:pt x="30" y="0"/>
                        <a:pt x="31" y="0"/>
                        <a:pt x="31" y="1"/>
                      </a:cubicBezTo>
                      <a:cubicBezTo>
                        <a:pt x="31" y="1"/>
                        <a:pt x="32" y="2"/>
                        <a:pt x="3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8" name="Freeform 115"/>
                <p:cNvSpPr>
                  <a:spLocks/>
                </p:cNvSpPr>
                <p:nvPr/>
              </p:nvSpPr>
              <p:spPr bwMode="auto">
                <a:xfrm>
                  <a:off x="12403880" y="4608098"/>
                  <a:ext cx="58886" cy="96834"/>
                </a:xfrm>
                <a:custGeom>
                  <a:avLst/>
                  <a:gdLst>
                    <a:gd name="T0" fmla="*/ 19 w 19"/>
                    <a:gd name="T1" fmla="*/ 2 h 31"/>
                    <a:gd name="T2" fmla="*/ 19 w 19"/>
                    <a:gd name="T3" fmla="*/ 3 h 31"/>
                    <a:gd name="T4" fmla="*/ 3 w 19"/>
                    <a:gd name="T5" fmla="*/ 30 h 31"/>
                    <a:gd name="T6" fmla="*/ 1 w 19"/>
                    <a:gd name="T7" fmla="*/ 31 h 31"/>
                    <a:gd name="T8" fmla="*/ 0 w 19"/>
                    <a:gd name="T9" fmla="*/ 29 h 31"/>
                    <a:gd name="T10" fmla="*/ 16 w 19"/>
                    <a:gd name="T11" fmla="*/ 1 h 31"/>
                    <a:gd name="T12" fmla="*/ 18 w 19"/>
                    <a:gd name="T13" fmla="*/ 0 h 31"/>
                    <a:gd name="T14" fmla="*/ 19 w 19"/>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2"/>
                      </a:moveTo>
                      <a:cubicBezTo>
                        <a:pt x="19" y="2"/>
                        <a:pt x="19" y="2"/>
                        <a:pt x="19" y="3"/>
                      </a:cubicBezTo>
                      <a:cubicBezTo>
                        <a:pt x="3" y="30"/>
                        <a:pt x="3" y="30"/>
                        <a:pt x="3" y="30"/>
                      </a:cubicBezTo>
                      <a:cubicBezTo>
                        <a:pt x="3" y="31"/>
                        <a:pt x="1" y="31"/>
                        <a:pt x="1" y="31"/>
                      </a:cubicBezTo>
                      <a:cubicBezTo>
                        <a:pt x="0" y="31"/>
                        <a:pt x="0" y="30"/>
                        <a:pt x="0" y="29"/>
                      </a:cubicBezTo>
                      <a:cubicBezTo>
                        <a:pt x="16" y="1"/>
                        <a:pt x="16" y="1"/>
                        <a:pt x="16" y="1"/>
                      </a:cubicBezTo>
                      <a:cubicBezTo>
                        <a:pt x="17" y="0"/>
                        <a:pt x="18" y="0"/>
                        <a:pt x="18" y="0"/>
                      </a:cubicBezTo>
                      <a:cubicBezTo>
                        <a:pt x="19" y="1"/>
                        <a:pt x="19" y="1"/>
                        <a:pt x="19"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9" name="Freeform 116"/>
                <p:cNvSpPr>
                  <a:spLocks/>
                </p:cNvSpPr>
                <p:nvPr/>
              </p:nvSpPr>
              <p:spPr bwMode="auto">
                <a:xfrm>
                  <a:off x="12258629" y="4555755"/>
                  <a:ext cx="9160" cy="111229"/>
                </a:xfrm>
                <a:custGeom>
                  <a:avLst/>
                  <a:gdLst>
                    <a:gd name="T0" fmla="*/ 3 w 3"/>
                    <a:gd name="T1" fmla="*/ 2 h 36"/>
                    <a:gd name="T2" fmla="*/ 3 w 3"/>
                    <a:gd name="T3" fmla="*/ 34 h 36"/>
                    <a:gd name="T4" fmla="*/ 1 w 3"/>
                    <a:gd name="T5" fmla="*/ 36 h 36"/>
                    <a:gd name="T6" fmla="*/ 0 w 3"/>
                    <a:gd name="T7" fmla="*/ 34 h 36"/>
                    <a:gd name="T8" fmla="*/ 0 w 3"/>
                    <a:gd name="T9" fmla="*/ 2 h 36"/>
                    <a:gd name="T10" fmla="*/ 1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2" y="36"/>
                        <a:pt x="1" y="36"/>
                      </a:cubicBezTo>
                      <a:cubicBezTo>
                        <a:pt x="1" y="36"/>
                        <a:pt x="0" y="35"/>
                        <a:pt x="0" y="34"/>
                      </a:cubicBezTo>
                      <a:cubicBezTo>
                        <a:pt x="0" y="2"/>
                        <a:pt x="0" y="2"/>
                        <a:pt x="0" y="2"/>
                      </a:cubicBezTo>
                      <a:cubicBezTo>
                        <a:pt x="0" y="1"/>
                        <a:pt x="1" y="0"/>
                        <a:pt x="1" y="0"/>
                      </a:cubicBezTo>
                      <a:cubicBezTo>
                        <a:pt x="2" y="0"/>
                        <a:pt x="3" y="1"/>
                        <a:pt x="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0" name="Freeform 117"/>
                <p:cNvSpPr>
                  <a:spLocks/>
                </p:cNvSpPr>
                <p:nvPr/>
              </p:nvSpPr>
              <p:spPr bwMode="auto">
                <a:xfrm>
                  <a:off x="12059726" y="4608098"/>
                  <a:ext cx="62811" cy="96834"/>
                </a:xfrm>
                <a:custGeom>
                  <a:avLst/>
                  <a:gdLst>
                    <a:gd name="T0" fmla="*/ 20 w 20"/>
                    <a:gd name="T1" fmla="*/ 30 h 31"/>
                    <a:gd name="T2" fmla="*/ 19 w 20"/>
                    <a:gd name="T3" fmla="*/ 31 h 31"/>
                    <a:gd name="T4" fmla="*/ 17 w 20"/>
                    <a:gd name="T5" fmla="*/ 30 h 31"/>
                    <a:gd name="T6" fmla="*/ 1 w 20"/>
                    <a:gd name="T7" fmla="*/ 3 h 31"/>
                    <a:gd name="T8" fmla="*/ 1 w 20"/>
                    <a:gd name="T9" fmla="*/ 0 h 31"/>
                    <a:gd name="T10" fmla="*/ 4 w 20"/>
                    <a:gd name="T11" fmla="*/ 1 h 31"/>
                    <a:gd name="T12" fmla="*/ 20 w 20"/>
                    <a:gd name="T13" fmla="*/ 29 h 31"/>
                    <a:gd name="T14" fmla="*/ 20 w 20"/>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30"/>
                      </a:moveTo>
                      <a:cubicBezTo>
                        <a:pt x="20" y="30"/>
                        <a:pt x="20" y="31"/>
                        <a:pt x="19" y="31"/>
                      </a:cubicBezTo>
                      <a:cubicBezTo>
                        <a:pt x="18" y="31"/>
                        <a:pt x="17" y="31"/>
                        <a:pt x="17" y="30"/>
                      </a:cubicBezTo>
                      <a:cubicBezTo>
                        <a:pt x="1" y="3"/>
                        <a:pt x="1" y="3"/>
                        <a:pt x="1" y="3"/>
                      </a:cubicBezTo>
                      <a:cubicBezTo>
                        <a:pt x="0" y="2"/>
                        <a:pt x="1" y="1"/>
                        <a:pt x="1" y="0"/>
                      </a:cubicBezTo>
                      <a:cubicBezTo>
                        <a:pt x="2" y="0"/>
                        <a:pt x="3" y="0"/>
                        <a:pt x="4" y="1"/>
                      </a:cubicBezTo>
                      <a:cubicBezTo>
                        <a:pt x="20" y="29"/>
                        <a:pt x="20" y="29"/>
                        <a:pt x="20" y="29"/>
                      </a:cubicBezTo>
                      <a:cubicBezTo>
                        <a:pt x="20" y="29"/>
                        <a:pt x="20" y="29"/>
                        <a:pt x="20" y="30"/>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1" name="Freeform 118"/>
                <p:cNvSpPr>
                  <a:spLocks/>
                </p:cNvSpPr>
                <p:nvPr/>
              </p:nvSpPr>
              <p:spPr bwMode="auto">
                <a:xfrm>
                  <a:off x="11917093" y="4750732"/>
                  <a:ext cx="96834" cy="62811"/>
                </a:xfrm>
                <a:custGeom>
                  <a:avLst/>
                  <a:gdLst>
                    <a:gd name="T0" fmla="*/ 31 w 31"/>
                    <a:gd name="T1" fmla="*/ 18 h 20"/>
                    <a:gd name="T2" fmla="*/ 31 w 31"/>
                    <a:gd name="T3" fmla="*/ 19 h 20"/>
                    <a:gd name="T4" fmla="*/ 29 w 31"/>
                    <a:gd name="T5" fmla="*/ 19 h 20"/>
                    <a:gd name="T6" fmla="*/ 1 w 31"/>
                    <a:gd name="T7" fmla="*/ 3 h 20"/>
                    <a:gd name="T8" fmla="*/ 1 w 31"/>
                    <a:gd name="T9" fmla="*/ 1 h 20"/>
                    <a:gd name="T10" fmla="*/ 3 w 31"/>
                    <a:gd name="T11" fmla="*/ 1 h 20"/>
                    <a:gd name="T12" fmla="*/ 31 w 31"/>
                    <a:gd name="T13" fmla="*/ 17 h 20"/>
                    <a:gd name="T14" fmla="*/ 31 w 31"/>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0">
                      <a:moveTo>
                        <a:pt x="31" y="18"/>
                      </a:moveTo>
                      <a:cubicBezTo>
                        <a:pt x="31" y="18"/>
                        <a:pt x="31" y="19"/>
                        <a:pt x="31" y="19"/>
                      </a:cubicBezTo>
                      <a:cubicBezTo>
                        <a:pt x="31" y="20"/>
                        <a:pt x="30" y="20"/>
                        <a:pt x="29" y="19"/>
                      </a:cubicBezTo>
                      <a:cubicBezTo>
                        <a:pt x="1" y="3"/>
                        <a:pt x="1" y="3"/>
                        <a:pt x="1" y="3"/>
                      </a:cubicBezTo>
                      <a:cubicBezTo>
                        <a:pt x="0" y="3"/>
                        <a:pt x="0" y="2"/>
                        <a:pt x="1" y="1"/>
                      </a:cubicBezTo>
                      <a:cubicBezTo>
                        <a:pt x="1" y="0"/>
                        <a:pt x="2" y="0"/>
                        <a:pt x="3" y="1"/>
                      </a:cubicBezTo>
                      <a:cubicBezTo>
                        <a:pt x="31" y="17"/>
                        <a:pt x="31" y="17"/>
                        <a:pt x="31" y="17"/>
                      </a:cubicBezTo>
                      <a:cubicBezTo>
                        <a:pt x="31" y="17"/>
                        <a:pt x="31" y="17"/>
                        <a:pt x="31" y="1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2" name="Freeform 119"/>
                <p:cNvSpPr>
                  <a:spLocks/>
                </p:cNvSpPr>
                <p:nvPr/>
              </p:nvSpPr>
              <p:spPr bwMode="auto">
                <a:xfrm>
                  <a:off x="12508565" y="5092268"/>
                  <a:ext cx="99451" cy="61503"/>
                </a:xfrm>
                <a:custGeom>
                  <a:avLst/>
                  <a:gdLst>
                    <a:gd name="T0" fmla="*/ 32 w 32"/>
                    <a:gd name="T1" fmla="*/ 18 h 20"/>
                    <a:gd name="T2" fmla="*/ 31 w 32"/>
                    <a:gd name="T3" fmla="*/ 19 h 20"/>
                    <a:gd name="T4" fmla="*/ 29 w 32"/>
                    <a:gd name="T5" fmla="*/ 20 h 20"/>
                    <a:gd name="T6" fmla="*/ 1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1" y="19"/>
                        <a:pt x="31" y="19"/>
                      </a:cubicBezTo>
                      <a:cubicBezTo>
                        <a:pt x="31" y="20"/>
                        <a:pt x="30" y="20"/>
                        <a:pt x="29" y="20"/>
                      </a:cubicBezTo>
                      <a:cubicBezTo>
                        <a:pt x="1" y="4"/>
                        <a:pt x="1" y="4"/>
                        <a:pt x="1" y="4"/>
                      </a:cubicBezTo>
                      <a:cubicBezTo>
                        <a:pt x="0" y="3"/>
                        <a:pt x="0" y="2"/>
                        <a:pt x="1" y="1"/>
                      </a:cubicBezTo>
                      <a:cubicBezTo>
                        <a:pt x="1" y="1"/>
                        <a:pt x="2" y="0"/>
                        <a:pt x="3" y="1"/>
                      </a:cubicBezTo>
                      <a:cubicBezTo>
                        <a:pt x="31" y="17"/>
                        <a:pt x="31" y="17"/>
                        <a:pt x="31" y="17"/>
                      </a:cubicBezTo>
                      <a:cubicBezTo>
                        <a:pt x="31" y="17"/>
                        <a:pt x="32" y="18"/>
                        <a:pt x="32" y="1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3" name="Freeform 120"/>
                <p:cNvSpPr>
                  <a:spLocks/>
                </p:cNvSpPr>
                <p:nvPr/>
              </p:nvSpPr>
              <p:spPr bwMode="auto">
                <a:xfrm>
                  <a:off x="11871293" y="4999360"/>
                  <a:ext cx="108611" cy="27480"/>
                </a:xfrm>
                <a:custGeom>
                  <a:avLst/>
                  <a:gdLst>
                    <a:gd name="T0" fmla="*/ 35 w 35"/>
                    <a:gd name="T1" fmla="*/ 1 h 9"/>
                    <a:gd name="T2" fmla="*/ 34 w 35"/>
                    <a:gd name="T3" fmla="*/ 3 h 9"/>
                    <a:gd name="T4" fmla="*/ 2 w 35"/>
                    <a:gd name="T5" fmla="*/ 9 h 9"/>
                    <a:gd name="T6" fmla="*/ 0 w 35"/>
                    <a:gd name="T7" fmla="*/ 7 h 9"/>
                    <a:gd name="T8" fmla="*/ 2 w 35"/>
                    <a:gd name="T9" fmla="*/ 6 h 9"/>
                    <a:gd name="T10" fmla="*/ 33 w 35"/>
                    <a:gd name="T11" fmla="*/ 0 h 9"/>
                    <a:gd name="T12" fmla="*/ 35 w 3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5" h="9">
                      <a:moveTo>
                        <a:pt x="35" y="1"/>
                      </a:moveTo>
                      <a:cubicBezTo>
                        <a:pt x="35" y="2"/>
                        <a:pt x="35" y="3"/>
                        <a:pt x="34" y="3"/>
                      </a:cubicBezTo>
                      <a:cubicBezTo>
                        <a:pt x="2" y="9"/>
                        <a:pt x="2" y="9"/>
                        <a:pt x="2" y="9"/>
                      </a:cubicBezTo>
                      <a:cubicBezTo>
                        <a:pt x="1" y="9"/>
                        <a:pt x="0" y="8"/>
                        <a:pt x="0" y="7"/>
                      </a:cubicBezTo>
                      <a:cubicBezTo>
                        <a:pt x="0" y="7"/>
                        <a:pt x="1" y="6"/>
                        <a:pt x="2" y="6"/>
                      </a:cubicBezTo>
                      <a:cubicBezTo>
                        <a:pt x="33" y="0"/>
                        <a:pt x="33" y="0"/>
                        <a:pt x="33" y="0"/>
                      </a:cubicBezTo>
                      <a:cubicBezTo>
                        <a:pt x="34" y="0"/>
                        <a:pt x="35" y="0"/>
                        <a:pt x="35"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4" name="Freeform 121"/>
                <p:cNvSpPr>
                  <a:spLocks/>
                </p:cNvSpPr>
                <p:nvPr/>
              </p:nvSpPr>
              <p:spPr bwMode="auto">
                <a:xfrm>
                  <a:off x="12542588" y="4877663"/>
                  <a:ext cx="112537" cy="31406"/>
                </a:xfrm>
                <a:custGeom>
                  <a:avLst/>
                  <a:gdLst>
                    <a:gd name="T0" fmla="*/ 36 w 36"/>
                    <a:gd name="T1" fmla="*/ 2 h 10"/>
                    <a:gd name="T2" fmla="*/ 34 w 36"/>
                    <a:gd name="T3" fmla="*/ 4 h 10"/>
                    <a:gd name="T4" fmla="*/ 3 w 36"/>
                    <a:gd name="T5" fmla="*/ 9 h 10"/>
                    <a:gd name="T6" fmla="*/ 1 w 36"/>
                    <a:gd name="T7" fmla="*/ 8 h 10"/>
                    <a:gd name="T8" fmla="*/ 2 w 36"/>
                    <a:gd name="T9" fmla="*/ 6 h 10"/>
                    <a:gd name="T10" fmla="*/ 34 w 36"/>
                    <a:gd name="T11" fmla="*/ 1 h 10"/>
                    <a:gd name="T12" fmla="*/ 36 w 36"/>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6" h="10">
                      <a:moveTo>
                        <a:pt x="36" y="2"/>
                      </a:moveTo>
                      <a:cubicBezTo>
                        <a:pt x="36" y="3"/>
                        <a:pt x="35" y="4"/>
                        <a:pt x="34" y="4"/>
                      </a:cubicBezTo>
                      <a:cubicBezTo>
                        <a:pt x="3" y="9"/>
                        <a:pt x="3" y="9"/>
                        <a:pt x="3" y="9"/>
                      </a:cubicBezTo>
                      <a:cubicBezTo>
                        <a:pt x="2" y="10"/>
                        <a:pt x="1" y="9"/>
                        <a:pt x="1" y="8"/>
                      </a:cubicBezTo>
                      <a:cubicBezTo>
                        <a:pt x="0" y="7"/>
                        <a:pt x="1" y="6"/>
                        <a:pt x="2" y="6"/>
                      </a:cubicBezTo>
                      <a:cubicBezTo>
                        <a:pt x="34" y="1"/>
                        <a:pt x="34" y="1"/>
                        <a:pt x="34" y="1"/>
                      </a:cubicBezTo>
                      <a:cubicBezTo>
                        <a:pt x="35" y="0"/>
                        <a:pt x="35" y="1"/>
                        <a:pt x="36" y="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5" name="Freeform 122"/>
                <p:cNvSpPr>
                  <a:spLocks/>
                </p:cNvSpPr>
                <p:nvPr/>
              </p:nvSpPr>
              <p:spPr bwMode="auto">
                <a:xfrm>
                  <a:off x="12481085" y="4695772"/>
                  <a:ext cx="86365" cy="74589"/>
                </a:xfrm>
                <a:custGeom>
                  <a:avLst/>
                  <a:gdLst>
                    <a:gd name="T0" fmla="*/ 28 w 28"/>
                    <a:gd name="T1" fmla="*/ 2 h 24"/>
                    <a:gd name="T2" fmla="*/ 27 w 28"/>
                    <a:gd name="T3" fmla="*/ 3 h 24"/>
                    <a:gd name="T4" fmla="*/ 3 w 28"/>
                    <a:gd name="T5" fmla="*/ 24 h 24"/>
                    <a:gd name="T6" fmla="*/ 0 w 28"/>
                    <a:gd name="T7" fmla="*/ 24 h 24"/>
                    <a:gd name="T8" fmla="*/ 1 w 28"/>
                    <a:gd name="T9" fmla="*/ 21 h 24"/>
                    <a:gd name="T10" fmla="*/ 25 w 28"/>
                    <a:gd name="T11" fmla="*/ 1 h 24"/>
                    <a:gd name="T12" fmla="*/ 28 w 28"/>
                    <a:gd name="T13" fmla="*/ 1 h 24"/>
                    <a:gd name="T14" fmla="*/ 28 w 28"/>
                    <a:gd name="T15" fmla="*/ 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
                      </a:moveTo>
                      <a:cubicBezTo>
                        <a:pt x="28" y="2"/>
                        <a:pt x="28" y="3"/>
                        <a:pt x="27" y="3"/>
                      </a:cubicBezTo>
                      <a:cubicBezTo>
                        <a:pt x="3" y="24"/>
                        <a:pt x="3" y="24"/>
                        <a:pt x="3" y="24"/>
                      </a:cubicBezTo>
                      <a:cubicBezTo>
                        <a:pt x="2" y="24"/>
                        <a:pt x="1" y="24"/>
                        <a:pt x="0" y="24"/>
                      </a:cubicBezTo>
                      <a:cubicBezTo>
                        <a:pt x="0" y="23"/>
                        <a:pt x="0" y="22"/>
                        <a:pt x="1" y="21"/>
                      </a:cubicBezTo>
                      <a:cubicBezTo>
                        <a:pt x="25" y="1"/>
                        <a:pt x="25" y="1"/>
                        <a:pt x="25" y="1"/>
                      </a:cubicBezTo>
                      <a:cubicBezTo>
                        <a:pt x="26" y="0"/>
                        <a:pt x="27" y="0"/>
                        <a:pt x="28" y="1"/>
                      </a:cubicBezTo>
                      <a:cubicBezTo>
                        <a:pt x="28" y="1"/>
                        <a:pt x="28" y="1"/>
                        <a:pt x="28" y="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6" name="Freeform 123"/>
                <p:cNvSpPr>
                  <a:spLocks/>
                </p:cNvSpPr>
                <p:nvPr/>
              </p:nvSpPr>
              <p:spPr bwMode="auto">
                <a:xfrm>
                  <a:off x="12356772" y="4580618"/>
                  <a:ext cx="44491" cy="102068"/>
                </a:xfrm>
                <a:custGeom>
                  <a:avLst/>
                  <a:gdLst>
                    <a:gd name="T0" fmla="*/ 14 w 14"/>
                    <a:gd name="T1" fmla="*/ 1 h 33"/>
                    <a:gd name="T2" fmla="*/ 14 w 14"/>
                    <a:gd name="T3" fmla="*/ 2 h 33"/>
                    <a:gd name="T4" fmla="*/ 3 w 14"/>
                    <a:gd name="T5" fmla="*/ 32 h 33"/>
                    <a:gd name="T6" fmla="*/ 1 w 14"/>
                    <a:gd name="T7" fmla="*/ 33 h 33"/>
                    <a:gd name="T8" fmla="*/ 0 w 14"/>
                    <a:gd name="T9" fmla="*/ 31 h 33"/>
                    <a:gd name="T10" fmla="*/ 11 w 14"/>
                    <a:gd name="T11" fmla="*/ 1 h 33"/>
                    <a:gd name="T12" fmla="*/ 13 w 14"/>
                    <a:gd name="T13" fmla="*/ 0 h 33"/>
                    <a:gd name="T14" fmla="*/ 14 w 14"/>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33">
                      <a:moveTo>
                        <a:pt x="14" y="1"/>
                      </a:moveTo>
                      <a:cubicBezTo>
                        <a:pt x="14" y="1"/>
                        <a:pt x="14" y="2"/>
                        <a:pt x="14" y="2"/>
                      </a:cubicBezTo>
                      <a:cubicBezTo>
                        <a:pt x="3" y="32"/>
                        <a:pt x="3" y="32"/>
                        <a:pt x="3" y="32"/>
                      </a:cubicBezTo>
                      <a:cubicBezTo>
                        <a:pt x="3" y="33"/>
                        <a:pt x="2" y="33"/>
                        <a:pt x="1" y="33"/>
                      </a:cubicBezTo>
                      <a:cubicBezTo>
                        <a:pt x="0" y="33"/>
                        <a:pt x="0" y="32"/>
                        <a:pt x="0" y="31"/>
                      </a:cubicBezTo>
                      <a:cubicBezTo>
                        <a:pt x="11" y="1"/>
                        <a:pt x="11" y="1"/>
                        <a:pt x="11" y="1"/>
                      </a:cubicBezTo>
                      <a:cubicBezTo>
                        <a:pt x="11" y="0"/>
                        <a:pt x="12" y="0"/>
                        <a:pt x="13" y="0"/>
                      </a:cubicBezTo>
                      <a:cubicBezTo>
                        <a:pt x="14" y="0"/>
                        <a:pt x="14" y="1"/>
                        <a:pt x="14"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7" name="Freeform 124"/>
                <p:cNvSpPr>
                  <a:spLocks/>
                </p:cNvSpPr>
                <p:nvPr/>
              </p:nvSpPr>
              <p:spPr bwMode="auto">
                <a:xfrm>
                  <a:off x="12190583" y="4562298"/>
                  <a:ext cx="27480" cy="108611"/>
                </a:xfrm>
                <a:custGeom>
                  <a:avLst/>
                  <a:gdLst>
                    <a:gd name="T0" fmla="*/ 3 w 9"/>
                    <a:gd name="T1" fmla="*/ 1 h 35"/>
                    <a:gd name="T2" fmla="*/ 9 w 9"/>
                    <a:gd name="T3" fmla="*/ 33 h 35"/>
                    <a:gd name="T4" fmla="*/ 7 w 9"/>
                    <a:gd name="T5" fmla="*/ 35 h 35"/>
                    <a:gd name="T6" fmla="*/ 5 w 9"/>
                    <a:gd name="T7" fmla="*/ 34 h 35"/>
                    <a:gd name="T8" fmla="*/ 0 w 9"/>
                    <a:gd name="T9" fmla="*/ 2 h 35"/>
                    <a:gd name="T10" fmla="*/ 1 w 9"/>
                    <a:gd name="T11" fmla="*/ 0 h 35"/>
                    <a:gd name="T12" fmla="*/ 3 w 9"/>
                    <a:gd name="T13" fmla="*/ 1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3" y="1"/>
                      </a:moveTo>
                      <a:cubicBezTo>
                        <a:pt x="9" y="33"/>
                        <a:pt x="9" y="33"/>
                        <a:pt x="9" y="33"/>
                      </a:cubicBezTo>
                      <a:cubicBezTo>
                        <a:pt x="9" y="34"/>
                        <a:pt x="8" y="35"/>
                        <a:pt x="7" y="35"/>
                      </a:cubicBezTo>
                      <a:cubicBezTo>
                        <a:pt x="6" y="35"/>
                        <a:pt x="6" y="35"/>
                        <a:pt x="5" y="34"/>
                      </a:cubicBezTo>
                      <a:cubicBezTo>
                        <a:pt x="0" y="2"/>
                        <a:pt x="0" y="2"/>
                        <a:pt x="0" y="2"/>
                      </a:cubicBezTo>
                      <a:cubicBezTo>
                        <a:pt x="0" y="1"/>
                        <a:pt x="0" y="0"/>
                        <a:pt x="1" y="0"/>
                      </a:cubicBezTo>
                      <a:cubicBezTo>
                        <a:pt x="2" y="0"/>
                        <a:pt x="3" y="1"/>
                        <a:pt x="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8" name="Freeform 125"/>
                <p:cNvSpPr>
                  <a:spLocks/>
                </p:cNvSpPr>
                <p:nvPr/>
              </p:nvSpPr>
              <p:spPr bwMode="auto">
                <a:xfrm>
                  <a:off x="12004767" y="4646047"/>
                  <a:ext cx="77206" cy="88983"/>
                </a:xfrm>
                <a:custGeom>
                  <a:avLst/>
                  <a:gdLst>
                    <a:gd name="T0" fmla="*/ 24 w 25"/>
                    <a:gd name="T1" fmla="*/ 27 h 29"/>
                    <a:gd name="T2" fmla="*/ 24 w 25"/>
                    <a:gd name="T3" fmla="*/ 28 h 29"/>
                    <a:gd name="T4" fmla="*/ 22 w 25"/>
                    <a:gd name="T5" fmla="*/ 28 h 29"/>
                    <a:gd name="T6" fmla="*/ 1 w 25"/>
                    <a:gd name="T7" fmla="*/ 3 h 29"/>
                    <a:gd name="T8" fmla="*/ 1 w 25"/>
                    <a:gd name="T9" fmla="*/ 1 h 29"/>
                    <a:gd name="T10" fmla="*/ 3 w 25"/>
                    <a:gd name="T11" fmla="*/ 1 h 29"/>
                    <a:gd name="T12" fmla="*/ 24 w 25"/>
                    <a:gd name="T13" fmla="*/ 26 h 29"/>
                    <a:gd name="T14" fmla="*/ 24 w 25"/>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9">
                      <a:moveTo>
                        <a:pt x="24" y="27"/>
                      </a:moveTo>
                      <a:cubicBezTo>
                        <a:pt x="25" y="27"/>
                        <a:pt x="24" y="28"/>
                        <a:pt x="24" y="28"/>
                      </a:cubicBezTo>
                      <a:cubicBezTo>
                        <a:pt x="23" y="29"/>
                        <a:pt x="22" y="29"/>
                        <a:pt x="22" y="28"/>
                      </a:cubicBezTo>
                      <a:cubicBezTo>
                        <a:pt x="1" y="3"/>
                        <a:pt x="1" y="3"/>
                        <a:pt x="1" y="3"/>
                      </a:cubicBezTo>
                      <a:cubicBezTo>
                        <a:pt x="0" y="3"/>
                        <a:pt x="0" y="2"/>
                        <a:pt x="1" y="1"/>
                      </a:cubicBezTo>
                      <a:cubicBezTo>
                        <a:pt x="2" y="0"/>
                        <a:pt x="3" y="1"/>
                        <a:pt x="3" y="1"/>
                      </a:cubicBezTo>
                      <a:cubicBezTo>
                        <a:pt x="24" y="26"/>
                        <a:pt x="24" y="26"/>
                        <a:pt x="24" y="26"/>
                      </a:cubicBezTo>
                      <a:cubicBezTo>
                        <a:pt x="24" y="26"/>
                        <a:pt x="24" y="26"/>
                        <a:pt x="24" y="27"/>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49" name="Freeform 126"/>
                <p:cNvSpPr>
                  <a:spLocks/>
                </p:cNvSpPr>
                <p:nvPr/>
              </p:nvSpPr>
              <p:spPr bwMode="auto">
                <a:xfrm>
                  <a:off x="11889613" y="4813543"/>
                  <a:ext cx="105994" cy="45800"/>
                </a:xfrm>
                <a:custGeom>
                  <a:avLst/>
                  <a:gdLst>
                    <a:gd name="T0" fmla="*/ 33 w 34"/>
                    <a:gd name="T1" fmla="*/ 13 h 15"/>
                    <a:gd name="T2" fmla="*/ 33 w 34"/>
                    <a:gd name="T3" fmla="*/ 13 h 15"/>
                    <a:gd name="T4" fmla="*/ 31 w 34"/>
                    <a:gd name="T5" fmla="*/ 14 h 15"/>
                    <a:gd name="T6" fmla="*/ 1 w 34"/>
                    <a:gd name="T7" fmla="*/ 3 h 15"/>
                    <a:gd name="T8" fmla="*/ 0 w 34"/>
                    <a:gd name="T9" fmla="*/ 1 h 15"/>
                    <a:gd name="T10" fmla="*/ 2 w 34"/>
                    <a:gd name="T11" fmla="*/ 0 h 15"/>
                    <a:gd name="T12" fmla="*/ 32 w 34"/>
                    <a:gd name="T13" fmla="*/ 11 h 15"/>
                    <a:gd name="T14" fmla="*/ 33 w 34"/>
                    <a:gd name="T15" fmla="*/ 1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5">
                      <a:moveTo>
                        <a:pt x="33" y="13"/>
                      </a:moveTo>
                      <a:cubicBezTo>
                        <a:pt x="34" y="13"/>
                        <a:pt x="34" y="13"/>
                        <a:pt x="33" y="13"/>
                      </a:cubicBezTo>
                      <a:cubicBezTo>
                        <a:pt x="33" y="14"/>
                        <a:pt x="32" y="15"/>
                        <a:pt x="31" y="14"/>
                      </a:cubicBezTo>
                      <a:cubicBezTo>
                        <a:pt x="1" y="3"/>
                        <a:pt x="1" y="3"/>
                        <a:pt x="1" y="3"/>
                      </a:cubicBezTo>
                      <a:cubicBezTo>
                        <a:pt x="0" y="3"/>
                        <a:pt x="0" y="2"/>
                        <a:pt x="0" y="1"/>
                      </a:cubicBezTo>
                      <a:cubicBezTo>
                        <a:pt x="0" y="1"/>
                        <a:pt x="1" y="0"/>
                        <a:pt x="2" y="0"/>
                      </a:cubicBezTo>
                      <a:cubicBezTo>
                        <a:pt x="32" y="11"/>
                        <a:pt x="32" y="11"/>
                        <a:pt x="32" y="11"/>
                      </a:cubicBezTo>
                      <a:cubicBezTo>
                        <a:pt x="33" y="12"/>
                        <a:pt x="33" y="12"/>
                        <a:pt x="33" y="1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0" name="Freeform 127"/>
                <p:cNvSpPr>
                  <a:spLocks/>
                </p:cNvSpPr>
                <p:nvPr/>
              </p:nvSpPr>
              <p:spPr bwMode="auto">
                <a:xfrm>
                  <a:off x="12530811" y="5049085"/>
                  <a:ext cx="104685" cy="43183"/>
                </a:xfrm>
                <a:custGeom>
                  <a:avLst/>
                  <a:gdLst>
                    <a:gd name="T0" fmla="*/ 34 w 34"/>
                    <a:gd name="T1" fmla="*/ 12 h 14"/>
                    <a:gd name="T2" fmla="*/ 34 w 34"/>
                    <a:gd name="T3" fmla="*/ 13 h 14"/>
                    <a:gd name="T4" fmla="*/ 32 w 34"/>
                    <a:gd name="T5" fmla="*/ 14 h 14"/>
                    <a:gd name="T6" fmla="*/ 1 w 34"/>
                    <a:gd name="T7" fmla="*/ 3 h 14"/>
                    <a:gd name="T8" fmla="*/ 0 w 34"/>
                    <a:gd name="T9" fmla="*/ 1 h 14"/>
                    <a:gd name="T10" fmla="*/ 3 w 34"/>
                    <a:gd name="T11" fmla="*/ 0 h 14"/>
                    <a:gd name="T12" fmla="*/ 33 w 34"/>
                    <a:gd name="T13" fmla="*/ 11 h 14"/>
                    <a:gd name="T14" fmla="*/ 34 w 34"/>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
                      <a:moveTo>
                        <a:pt x="34" y="12"/>
                      </a:moveTo>
                      <a:cubicBezTo>
                        <a:pt x="34" y="12"/>
                        <a:pt x="34" y="13"/>
                        <a:pt x="34" y="13"/>
                      </a:cubicBezTo>
                      <a:cubicBezTo>
                        <a:pt x="33" y="14"/>
                        <a:pt x="32" y="14"/>
                        <a:pt x="32" y="14"/>
                      </a:cubicBezTo>
                      <a:cubicBezTo>
                        <a:pt x="1" y="3"/>
                        <a:pt x="1" y="3"/>
                        <a:pt x="1" y="3"/>
                      </a:cubicBezTo>
                      <a:cubicBezTo>
                        <a:pt x="1" y="3"/>
                        <a:pt x="0" y="2"/>
                        <a:pt x="0" y="1"/>
                      </a:cubicBezTo>
                      <a:cubicBezTo>
                        <a:pt x="1" y="0"/>
                        <a:pt x="2" y="0"/>
                        <a:pt x="3" y="0"/>
                      </a:cubicBezTo>
                      <a:cubicBezTo>
                        <a:pt x="33" y="11"/>
                        <a:pt x="33" y="11"/>
                        <a:pt x="33" y="11"/>
                      </a:cubicBezTo>
                      <a:cubicBezTo>
                        <a:pt x="33" y="11"/>
                        <a:pt x="34" y="12"/>
                        <a:pt x="34" y="1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1" name="Freeform 128"/>
                <p:cNvSpPr>
                  <a:spLocks/>
                </p:cNvSpPr>
                <p:nvPr/>
              </p:nvSpPr>
              <p:spPr bwMode="auto">
                <a:xfrm>
                  <a:off x="11889613" y="5049085"/>
                  <a:ext cx="105994" cy="43183"/>
                </a:xfrm>
                <a:custGeom>
                  <a:avLst/>
                  <a:gdLst>
                    <a:gd name="T0" fmla="*/ 33 w 34"/>
                    <a:gd name="T1" fmla="*/ 1 h 14"/>
                    <a:gd name="T2" fmla="*/ 32 w 34"/>
                    <a:gd name="T3" fmla="*/ 3 h 14"/>
                    <a:gd name="T4" fmla="*/ 2 w 34"/>
                    <a:gd name="T5" fmla="*/ 14 h 14"/>
                    <a:gd name="T6" fmla="*/ 0 w 34"/>
                    <a:gd name="T7" fmla="*/ 13 h 14"/>
                    <a:gd name="T8" fmla="*/ 1 w 34"/>
                    <a:gd name="T9" fmla="*/ 11 h 14"/>
                    <a:gd name="T10" fmla="*/ 31 w 34"/>
                    <a:gd name="T11" fmla="*/ 0 h 14"/>
                    <a:gd name="T12" fmla="*/ 33 w 34"/>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33" y="1"/>
                      </a:moveTo>
                      <a:cubicBezTo>
                        <a:pt x="34" y="2"/>
                        <a:pt x="33" y="3"/>
                        <a:pt x="32" y="3"/>
                      </a:cubicBezTo>
                      <a:cubicBezTo>
                        <a:pt x="2" y="14"/>
                        <a:pt x="2" y="14"/>
                        <a:pt x="2" y="14"/>
                      </a:cubicBezTo>
                      <a:cubicBezTo>
                        <a:pt x="1" y="14"/>
                        <a:pt x="0" y="14"/>
                        <a:pt x="0" y="13"/>
                      </a:cubicBezTo>
                      <a:cubicBezTo>
                        <a:pt x="0" y="12"/>
                        <a:pt x="0" y="11"/>
                        <a:pt x="1" y="11"/>
                      </a:cubicBezTo>
                      <a:cubicBezTo>
                        <a:pt x="31" y="0"/>
                        <a:pt x="31" y="0"/>
                        <a:pt x="31" y="0"/>
                      </a:cubicBezTo>
                      <a:cubicBezTo>
                        <a:pt x="32" y="0"/>
                        <a:pt x="33" y="0"/>
                        <a:pt x="3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2" name="Freeform 129"/>
                <p:cNvSpPr>
                  <a:spLocks/>
                </p:cNvSpPr>
                <p:nvPr/>
              </p:nvSpPr>
              <p:spPr bwMode="auto">
                <a:xfrm>
                  <a:off x="12530811" y="4813543"/>
                  <a:ext cx="104685" cy="45800"/>
                </a:xfrm>
                <a:custGeom>
                  <a:avLst/>
                  <a:gdLst>
                    <a:gd name="T0" fmla="*/ 34 w 34"/>
                    <a:gd name="T1" fmla="*/ 1 h 15"/>
                    <a:gd name="T2" fmla="*/ 33 w 34"/>
                    <a:gd name="T3" fmla="*/ 3 h 15"/>
                    <a:gd name="T4" fmla="*/ 3 w 34"/>
                    <a:gd name="T5" fmla="*/ 14 h 15"/>
                    <a:gd name="T6" fmla="*/ 0 w 34"/>
                    <a:gd name="T7" fmla="*/ 13 h 15"/>
                    <a:gd name="T8" fmla="*/ 1 w 34"/>
                    <a:gd name="T9" fmla="*/ 11 h 15"/>
                    <a:gd name="T10" fmla="*/ 32 w 34"/>
                    <a:gd name="T11" fmla="*/ 0 h 15"/>
                    <a:gd name="T12" fmla="*/ 34 w 34"/>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1"/>
                      </a:moveTo>
                      <a:cubicBezTo>
                        <a:pt x="34" y="2"/>
                        <a:pt x="34" y="3"/>
                        <a:pt x="33" y="3"/>
                      </a:cubicBezTo>
                      <a:cubicBezTo>
                        <a:pt x="3" y="14"/>
                        <a:pt x="3" y="14"/>
                        <a:pt x="3" y="14"/>
                      </a:cubicBezTo>
                      <a:cubicBezTo>
                        <a:pt x="2" y="15"/>
                        <a:pt x="1" y="14"/>
                        <a:pt x="0" y="13"/>
                      </a:cubicBezTo>
                      <a:cubicBezTo>
                        <a:pt x="0" y="13"/>
                        <a:pt x="1" y="12"/>
                        <a:pt x="1" y="11"/>
                      </a:cubicBezTo>
                      <a:cubicBezTo>
                        <a:pt x="32" y="0"/>
                        <a:pt x="32" y="0"/>
                        <a:pt x="32" y="0"/>
                      </a:cubicBezTo>
                      <a:cubicBezTo>
                        <a:pt x="32" y="0"/>
                        <a:pt x="33" y="1"/>
                        <a:pt x="34"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3" name="Freeform 130"/>
                <p:cNvSpPr>
                  <a:spLocks/>
                </p:cNvSpPr>
                <p:nvPr/>
              </p:nvSpPr>
              <p:spPr bwMode="auto">
                <a:xfrm>
                  <a:off x="12444445" y="4646047"/>
                  <a:ext cx="74589" cy="88983"/>
                </a:xfrm>
                <a:custGeom>
                  <a:avLst/>
                  <a:gdLst>
                    <a:gd name="T0" fmla="*/ 24 w 24"/>
                    <a:gd name="T1" fmla="*/ 2 h 29"/>
                    <a:gd name="T2" fmla="*/ 24 w 24"/>
                    <a:gd name="T3" fmla="*/ 3 h 29"/>
                    <a:gd name="T4" fmla="*/ 3 w 24"/>
                    <a:gd name="T5" fmla="*/ 28 h 29"/>
                    <a:gd name="T6" fmla="*/ 1 w 24"/>
                    <a:gd name="T7" fmla="*/ 28 h 29"/>
                    <a:gd name="T8" fmla="*/ 1 w 24"/>
                    <a:gd name="T9" fmla="*/ 26 h 29"/>
                    <a:gd name="T10" fmla="*/ 21 w 24"/>
                    <a:gd name="T11" fmla="*/ 1 h 29"/>
                    <a:gd name="T12" fmla="*/ 24 w 24"/>
                    <a:gd name="T13" fmla="*/ 1 h 29"/>
                    <a:gd name="T14" fmla="*/ 24 w 24"/>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4" y="2"/>
                      </a:moveTo>
                      <a:cubicBezTo>
                        <a:pt x="24" y="2"/>
                        <a:pt x="24" y="3"/>
                        <a:pt x="24" y="3"/>
                      </a:cubicBezTo>
                      <a:cubicBezTo>
                        <a:pt x="3" y="28"/>
                        <a:pt x="3" y="28"/>
                        <a:pt x="3" y="28"/>
                      </a:cubicBezTo>
                      <a:cubicBezTo>
                        <a:pt x="3" y="29"/>
                        <a:pt x="2" y="29"/>
                        <a:pt x="1" y="28"/>
                      </a:cubicBezTo>
                      <a:cubicBezTo>
                        <a:pt x="0" y="28"/>
                        <a:pt x="0" y="27"/>
                        <a:pt x="1" y="26"/>
                      </a:cubicBezTo>
                      <a:cubicBezTo>
                        <a:pt x="21" y="1"/>
                        <a:pt x="21" y="1"/>
                        <a:pt x="21" y="1"/>
                      </a:cubicBezTo>
                      <a:cubicBezTo>
                        <a:pt x="22" y="1"/>
                        <a:pt x="23" y="0"/>
                        <a:pt x="24" y="1"/>
                      </a:cubicBezTo>
                      <a:cubicBezTo>
                        <a:pt x="24" y="1"/>
                        <a:pt x="24" y="2"/>
                        <a:pt x="24" y="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4" name="Freeform 131"/>
                <p:cNvSpPr>
                  <a:spLocks/>
                </p:cNvSpPr>
                <p:nvPr/>
              </p:nvSpPr>
              <p:spPr bwMode="auto">
                <a:xfrm>
                  <a:off x="12308354" y="4562298"/>
                  <a:ext cx="27480" cy="108611"/>
                </a:xfrm>
                <a:custGeom>
                  <a:avLst/>
                  <a:gdLst>
                    <a:gd name="T0" fmla="*/ 9 w 9"/>
                    <a:gd name="T1" fmla="*/ 1 h 35"/>
                    <a:gd name="T2" fmla="*/ 9 w 9"/>
                    <a:gd name="T3" fmla="*/ 2 h 35"/>
                    <a:gd name="T4" fmla="*/ 3 w 9"/>
                    <a:gd name="T5" fmla="*/ 34 h 35"/>
                    <a:gd name="T6" fmla="*/ 1 w 9"/>
                    <a:gd name="T7" fmla="*/ 35 h 35"/>
                    <a:gd name="T8" fmla="*/ 0 w 9"/>
                    <a:gd name="T9" fmla="*/ 33 h 35"/>
                    <a:gd name="T10" fmla="*/ 6 w 9"/>
                    <a:gd name="T11" fmla="*/ 1 h 35"/>
                    <a:gd name="T12" fmla="*/ 8 w 9"/>
                    <a:gd name="T13" fmla="*/ 0 h 35"/>
                    <a:gd name="T14" fmla="*/ 9 w 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5">
                      <a:moveTo>
                        <a:pt x="9" y="1"/>
                      </a:moveTo>
                      <a:cubicBezTo>
                        <a:pt x="9" y="1"/>
                        <a:pt x="9" y="2"/>
                        <a:pt x="9" y="2"/>
                      </a:cubicBezTo>
                      <a:cubicBezTo>
                        <a:pt x="3" y="34"/>
                        <a:pt x="3" y="34"/>
                        <a:pt x="3" y="34"/>
                      </a:cubicBezTo>
                      <a:cubicBezTo>
                        <a:pt x="3" y="35"/>
                        <a:pt x="2" y="35"/>
                        <a:pt x="1" y="35"/>
                      </a:cubicBezTo>
                      <a:cubicBezTo>
                        <a:pt x="1" y="35"/>
                        <a:pt x="0" y="34"/>
                        <a:pt x="0" y="33"/>
                      </a:cubicBezTo>
                      <a:cubicBezTo>
                        <a:pt x="6" y="1"/>
                        <a:pt x="6" y="1"/>
                        <a:pt x="6" y="1"/>
                      </a:cubicBezTo>
                      <a:cubicBezTo>
                        <a:pt x="6" y="1"/>
                        <a:pt x="7" y="0"/>
                        <a:pt x="8" y="0"/>
                      </a:cubicBezTo>
                      <a:cubicBezTo>
                        <a:pt x="8" y="0"/>
                        <a:pt x="9" y="1"/>
                        <a:pt x="9"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5" name="Freeform 132"/>
                <p:cNvSpPr>
                  <a:spLocks/>
                </p:cNvSpPr>
                <p:nvPr/>
              </p:nvSpPr>
              <p:spPr bwMode="auto">
                <a:xfrm>
                  <a:off x="12122538" y="4580618"/>
                  <a:ext cx="45800" cy="102068"/>
                </a:xfrm>
                <a:custGeom>
                  <a:avLst/>
                  <a:gdLst>
                    <a:gd name="T0" fmla="*/ 4 w 15"/>
                    <a:gd name="T1" fmla="*/ 1 h 33"/>
                    <a:gd name="T2" fmla="*/ 15 w 15"/>
                    <a:gd name="T3" fmla="*/ 31 h 33"/>
                    <a:gd name="T4" fmla="*/ 14 w 15"/>
                    <a:gd name="T5" fmla="*/ 33 h 33"/>
                    <a:gd name="T6" fmla="*/ 12 w 15"/>
                    <a:gd name="T7" fmla="*/ 32 h 33"/>
                    <a:gd name="T8" fmla="*/ 1 w 15"/>
                    <a:gd name="T9" fmla="*/ 2 h 33"/>
                    <a:gd name="T10" fmla="*/ 2 w 15"/>
                    <a:gd name="T11" fmla="*/ 0 h 33"/>
                    <a:gd name="T12" fmla="*/ 4 w 15"/>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15" h="33">
                      <a:moveTo>
                        <a:pt x="4" y="1"/>
                      </a:moveTo>
                      <a:cubicBezTo>
                        <a:pt x="15" y="31"/>
                        <a:pt x="15" y="31"/>
                        <a:pt x="15" y="31"/>
                      </a:cubicBezTo>
                      <a:cubicBezTo>
                        <a:pt x="15" y="32"/>
                        <a:pt x="15" y="33"/>
                        <a:pt x="14" y="33"/>
                      </a:cubicBezTo>
                      <a:cubicBezTo>
                        <a:pt x="13" y="33"/>
                        <a:pt x="12" y="33"/>
                        <a:pt x="12" y="32"/>
                      </a:cubicBezTo>
                      <a:cubicBezTo>
                        <a:pt x="1" y="2"/>
                        <a:pt x="1" y="2"/>
                        <a:pt x="1" y="2"/>
                      </a:cubicBezTo>
                      <a:cubicBezTo>
                        <a:pt x="0" y="1"/>
                        <a:pt x="1" y="0"/>
                        <a:pt x="2" y="0"/>
                      </a:cubicBezTo>
                      <a:cubicBezTo>
                        <a:pt x="2" y="0"/>
                        <a:pt x="3" y="0"/>
                        <a:pt x="4"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6" name="Freeform 133"/>
                <p:cNvSpPr>
                  <a:spLocks/>
                </p:cNvSpPr>
                <p:nvPr/>
              </p:nvSpPr>
              <p:spPr bwMode="auto">
                <a:xfrm>
                  <a:off x="11957658" y="4695772"/>
                  <a:ext cx="86365" cy="74589"/>
                </a:xfrm>
                <a:custGeom>
                  <a:avLst/>
                  <a:gdLst>
                    <a:gd name="T0" fmla="*/ 28 w 28"/>
                    <a:gd name="T1" fmla="*/ 22 h 24"/>
                    <a:gd name="T2" fmla="*/ 27 w 28"/>
                    <a:gd name="T3" fmla="*/ 24 h 24"/>
                    <a:gd name="T4" fmla="*/ 25 w 28"/>
                    <a:gd name="T5" fmla="*/ 24 h 24"/>
                    <a:gd name="T6" fmla="*/ 1 w 28"/>
                    <a:gd name="T7" fmla="*/ 3 h 24"/>
                    <a:gd name="T8" fmla="*/ 0 w 28"/>
                    <a:gd name="T9" fmla="*/ 1 h 24"/>
                    <a:gd name="T10" fmla="*/ 3 w 28"/>
                    <a:gd name="T11" fmla="*/ 1 h 24"/>
                    <a:gd name="T12" fmla="*/ 27 w 28"/>
                    <a:gd name="T13" fmla="*/ 21 h 24"/>
                    <a:gd name="T14" fmla="*/ 28 w 28"/>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2"/>
                      </a:moveTo>
                      <a:cubicBezTo>
                        <a:pt x="28" y="23"/>
                        <a:pt x="28" y="23"/>
                        <a:pt x="27" y="24"/>
                      </a:cubicBezTo>
                      <a:cubicBezTo>
                        <a:pt x="27" y="24"/>
                        <a:pt x="26" y="24"/>
                        <a:pt x="25" y="24"/>
                      </a:cubicBezTo>
                      <a:cubicBezTo>
                        <a:pt x="1" y="3"/>
                        <a:pt x="1" y="3"/>
                        <a:pt x="1" y="3"/>
                      </a:cubicBezTo>
                      <a:cubicBezTo>
                        <a:pt x="0" y="3"/>
                        <a:pt x="0" y="2"/>
                        <a:pt x="0" y="1"/>
                      </a:cubicBezTo>
                      <a:cubicBezTo>
                        <a:pt x="1" y="0"/>
                        <a:pt x="2" y="0"/>
                        <a:pt x="3" y="1"/>
                      </a:cubicBezTo>
                      <a:cubicBezTo>
                        <a:pt x="27" y="21"/>
                        <a:pt x="27" y="21"/>
                        <a:pt x="27" y="21"/>
                      </a:cubicBezTo>
                      <a:cubicBezTo>
                        <a:pt x="28" y="22"/>
                        <a:pt x="28" y="22"/>
                        <a:pt x="28" y="2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7" name="Freeform 134"/>
                <p:cNvSpPr>
                  <a:spLocks/>
                </p:cNvSpPr>
                <p:nvPr/>
              </p:nvSpPr>
              <p:spPr bwMode="auto">
                <a:xfrm>
                  <a:off x="11871293" y="4877663"/>
                  <a:ext cx="108611" cy="31406"/>
                </a:xfrm>
                <a:custGeom>
                  <a:avLst/>
                  <a:gdLst>
                    <a:gd name="T0" fmla="*/ 35 w 35"/>
                    <a:gd name="T1" fmla="*/ 7 h 10"/>
                    <a:gd name="T2" fmla="*/ 35 w 35"/>
                    <a:gd name="T3" fmla="*/ 8 h 10"/>
                    <a:gd name="T4" fmla="*/ 33 w 35"/>
                    <a:gd name="T5" fmla="*/ 9 h 10"/>
                    <a:gd name="T6" fmla="*/ 2 w 35"/>
                    <a:gd name="T7" fmla="*/ 4 h 10"/>
                    <a:gd name="T8" fmla="*/ 0 w 35"/>
                    <a:gd name="T9" fmla="*/ 2 h 10"/>
                    <a:gd name="T10" fmla="*/ 2 w 35"/>
                    <a:gd name="T11" fmla="*/ 1 h 10"/>
                    <a:gd name="T12" fmla="*/ 34 w 35"/>
                    <a:gd name="T13" fmla="*/ 6 h 10"/>
                    <a:gd name="T14" fmla="*/ 35 w 35"/>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
                      <a:moveTo>
                        <a:pt x="35" y="7"/>
                      </a:moveTo>
                      <a:cubicBezTo>
                        <a:pt x="35" y="8"/>
                        <a:pt x="35" y="8"/>
                        <a:pt x="35" y="8"/>
                      </a:cubicBezTo>
                      <a:cubicBezTo>
                        <a:pt x="35" y="9"/>
                        <a:pt x="34" y="10"/>
                        <a:pt x="33" y="9"/>
                      </a:cubicBezTo>
                      <a:cubicBezTo>
                        <a:pt x="2" y="4"/>
                        <a:pt x="2" y="4"/>
                        <a:pt x="2" y="4"/>
                      </a:cubicBezTo>
                      <a:cubicBezTo>
                        <a:pt x="1" y="4"/>
                        <a:pt x="0" y="3"/>
                        <a:pt x="0" y="2"/>
                      </a:cubicBezTo>
                      <a:cubicBezTo>
                        <a:pt x="0" y="1"/>
                        <a:pt x="1" y="0"/>
                        <a:pt x="2" y="1"/>
                      </a:cubicBezTo>
                      <a:cubicBezTo>
                        <a:pt x="34" y="6"/>
                        <a:pt x="34" y="6"/>
                        <a:pt x="34" y="6"/>
                      </a:cubicBezTo>
                      <a:cubicBezTo>
                        <a:pt x="35" y="6"/>
                        <a:pt x="35" y="7"/>
                        <a:pt x="35" y="7"/>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8" name="Freeform 135"/>
                <p:cNvSpPr>
                  <a:spLocks/>
                </p:cNvSpPr>
                <p:nvPr/>
              </p:nvSpPr>
              <p:spPr bwMode="auto">
                <a:xfrm>
                  <a:off x="12542588" y="4999360"/>
                  <a:ext cx="112537" cy="27480"/>
                </a:xfrm>
                <a:custGeom>
                  <a:avLst/>
                  <a:gdLst>
                    <a:gd name="T0" fmla="*/ 35 w 36"/>
                    <a:gd name="T1" fmla="*/ 7 h 9"/>
                    <a:gd name="T2" fmla="*/ 36 w 36"/>
                    <a:gd name="T3" fmla="*/ 7 h 9"/>
                    <a:gd name="T4" fmla="*/ 34 w 36"/>
                    <a:gd name="T5" fmla="*/ 9 h 9"/>
                    <a:gd name="T6" fmla="*/ 2 w 36"/>
                    <a:gd name="T7" fmla="*/ 3 h 9"/>
                    <a:gd name="T8" fmla="*/ 1 w 36"/>
                    <a:gd name="T9" fmla="*/ 1 h 9"/>
                    <a:gd name="T10" fmla="*/ 2 w 36"/>
                    <a:gd name="T11" fmla="*/ 0 h 9"/>
                    <a:gd name="T12" fmla="*/ 34 w 36"/>
                    <a:gd name="T13" fmla="*/ 6 h 9"/>
                    <a:gd name="T14" fmla="*/ 35 w 36"/>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9">
                      <a:moveTo>
                        <a:pt x="35" y="7"/>
                      </a:moveTo>
                      <a:cubicBezTo>
                        <a:pt x="36" y="7"/>
                        <a:pt x="36" y="7"/>
                        <a:pt x="36" y="7"/>
                      </a:cubicBezTo>
                      <a:cubicBezTo>
                        <a:pt x="35" y="8"/>
                        <a:pt x="35" y="9"/>
                        <a:pt x="34" y="9"/>
                      </a:cubicBezTo>
                      <a:cubicBezTo>
                        <a:pt x="2" y="3"/>
                        <a:pt x="2" y="3"/>
                        <a:pt x="2" y="3"/>
                      </a:cubicBezTo>
                      <a:cubicBezTo>
                        <a:pt x="1" y="3"/>
                        <a:pt x="0" y="2"/>
                        <a:pt x="1" y="1"/>
                      </a:cubicBezTo>
                      <a:cubicBezTo>
                        <a:pt x="1" y="0"/>
                        <a:pt x="2" y="0"/>
                        <a:pt x="2" y="0"/>
                      </a:cubicBezTo>
                      <a:cubicBezTo>
                        <a:pt x="34" y="6"/>
                        <a:pt x="34" y="6"/>
                        <a:pt x="34" y="6"/>
                      </a:cubicBezTo>
                      <a:cubicBezTo>
                        <a:pt x="35" y="6"/>
                        <a:pt x="35" y="6"/>
                        <a:pt x="35" y="7"/>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59" name="Freeform 136"/>
                <p:cNvSpPr>
                  <a:spLocks/>
                </p:cNvSpPr>
                <p:nvPr/>
              </p:nvSpPr>
              <p:spPr bwMode="auto">
                <a:xfrm>
                  <a:off x="12190583" y="4515190"/>
                  <a:ext cx="281342" cy="515575"/>
                </a:xfrm>
                <a:custGeom>
                  <a:avLst/>
                  <a:gdLst>
                    <a:gd name="T0" fmla="*/ 41 w 91"/>
                    <a:gd name="T1" fmla="*/ 128 h 166"/>
                    <a:gd name="T2" fmla="*/ 91 w 91"/>
                    <a:gd name="T3" fmla="*/ 3 h 166"/>
                    <a:gd name="T4" fmla="*/ 85 w 91"/>
                    <a:gd name="T5" fmla="*/ 0 h 166"/>
                    <a:gd name="T6" fmla="*/ 23 w 91"/>
                    <a:gd name="T7" fmla="*/ 120 h 166"/>
                    <a:gd name="T8" fmla="*/ 5 w 91"/>
                    <a:gd name="T9" fmla="*/ 133 h 166"/>
                    <a:gd name="T10" fmla="*/ 15 w 91"/>
                    <a:gd name="T11" fmla="*/ 161 h 166"/>
                    <a:gd name="T12" fmla="*/ 43 w 91"/>
                    <a:gd name="T13" fmla="*/ 150 h 166"/>
                    <a:gd name="T14" fmla="*/ 41 w 91"/>
                    <a:gd name="T15" fmla="*/ 128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166">
                      <a:moveTo>
                        <a:pt x="41" y="128"/>
                      </a:moveTo>
                      <a:cubicBezTo>
                        <a:pt x="91" y="3"/>
                        <a:pt x="91" y="3"/>
                        <a:pt x="91" y="3"/>
                      </a:cubicBezTo>
                      <a:cubicBezTo>
                        <a:pt x="85" y="0"/>
                        <a:pt x="85" y="0"/>
                        <a:pt x="85" y="0"/>
                      </a:cubicBezTo>
                      <a:cubicBezTo>
                        <a:pt x="23" y="120"/>
                        <a:pt x="23" y="120"/>
                        <a:pt x="23" y="120"/>
                      </a:cubicBezTo>
                      <a:cubicBezTo>
                        <a:pt x="15" y="121"/>
                        <a:pt x="8" y="125"/>
                        <a:pt x="5" y="133"/>
                      </a:cubicBezTo>
                      <a:cubicBezTo>
                        <a:pt x="0" y="143"/>
                        <a:pt x="5" y="156"/>
                        <a:pt x="15" y="161"/>
                      </a:cubicBezTo>
                      <a:cubicBezTo>
                        <a:pt x="26" y="166"/>
                        <a:pt x="38" y="161"/>
                        <a:pt x="43" y="150"/>
                      </a:cubicBezTo>
                      <a:cubicBezTo>
                        <a:pt x="47" y="143"/>
                        <a:pt x="45" y="135"/>
                        <a:pt x="41" y="128"/>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7" name="Oval 137"/>
              <p:cNvSpPr>
                <a:spLocks noChangeArrowheads="1"/>
              </p:cNvSpPr>
              <p:nvPr/>
            </p:nvSpPr>
            <p:spPr bwMode="auto">
              <a:xfrm>
                <a:off x="6721345" y="2577625"/>
                <a:ext cx="1264076" cy="1265385"/>
              </a:xfrm>
              <a:prstGeom prst="ellipse">
                <a:avLst/>
              </a:prstGeom>
              <a:solidFill>
                <a:srgbClr val="D2D2D2"/>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8" name="Oval 138"/>
              <p:cNvSpPr>
                <a:spLocks noChangeArrowheads="1"/>
              </p:cNvSpPr>
              <p:nvPr/>
            </p:nvSpPr>
            <p:spPr bwMode="auto">
              <a:xfrm>
                <a:off x="6805093" y="2661373"/>
                <a:ext cx="1096579" cy="1097888"/>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Oval 139"/>
              <p:cNvSpPr>
                <a:spLocks noChangeArrowheads="1"/>
              </p:cNvSpPr>
              <p:nvPr/>
            </p:nvSpPr>
            <p:spPr bwMode="auto">
              <a:xfrm>
                <a:off x="7167567" y="3027772"/>
                <a:ext cx="371633" cy="371633"/>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0" name="Freeform 140"/>
              <p:cNvSpPr>
                <a:spLocks/>
              </p:cNvSpPr>
              <p:nvPr/>
            </p:nvSpPr>
            <p:spPr bwMode="auto">
              <a:xfrm>
                <a:off x="6956887" y="3207046"/>
                <a:ext cx="108611" cy="9160"/>
              </a:xfrm>
              <a:custGeom>
                <a:avLst/>
                <a:gdLst>
                  <a:gd name="T0" fmla="*/ 35 w 35"/>
                  <a:gd name="T1" fmla="*/ 1 h 3"/>
                  <a:gd name="T2" fmla="*/ 34 w 35"/>
                  <a:gd name="T3" fmla="*/ 3 h 3"/>
                  <a:gd name="T4" fmla="*/ 1 w 35"/>
                  <a:gd name="T5" fmla="*/ 3 h 3"/>
                  <a:gd name="T6" fmla="*/ 0 w 35"/>
                  <a:gd name="T7" fmla="*/ 1 h 3"/>
                  <a:gd name="T8" fmla="*/ 1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4" y="3"/>
                      <a:pt x="34" y="3"/>
                    </a:cubicBezTo>
                    <a:cubicBezTo>
                      <a:pt x="1" y="3"/>
                      <a:pt x="1" y="3"/>
                      <a:pt x="1" y="3"/>
                    </a:cubicBezTo>
                    <a:cubicBezTo>
                      <a:pt x="0" y="3"/>
                      <a:pt x="0" y="2"/>
                      <a:pt x="0" y="1"/>
                    </a:cubicBezTo>
                    <a:cubicBezTo>
                      <a:pt x="0" y="0"/>
                      <a:pt x="0" y="0"/>
                      <a:pt x="1" y="0"/>
                    </a:cubicBezTo>
                    <a:cubicBezTo>
                      <a:pt x="34" y="0"/>
                      <a:pt x="34" y="0"/>
                      <a:pt x="34" y="0"/>
                    </a:cubicBezTo>
                    <a:cubicBezTo>
                      <a:pt x="34" y="0"/>
                      <a:pt x="35" y="0"/>
                      <a:pt x="3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141"/>
              <p:cNvSpPr>
                <a:spLocks/>
              </p:cNvSpPr>
              <p:nvPr/>
            </p:nvSpPr>
            <p:spPr bwMode="auto">
              <a:xfrm>
                <a:off x="7638651" y="3207046"/>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2" name="Freeform 142"/>
              <p:cNvSpPr>
                <a:spLocks/>
              </p:cNvSpPr>
              <p:nvPr/>
            </p:nvSpPr>
            <p:spPr bwMode="auto">
              <a:xfrm>
                <a:off x="7006613" y="3349680"/>
                <a:ext cx="99451" cy="61503"/>
              </a:xfrm>
              <a:custGeom>
                <a:avLst/>
                <a:gdLst>
                  <a:gd name="T0" fmla="*/ 32 w 32"/>
                  <a:gd name="T1" fmla="*/ 2 h 20"/>
                  <a:gd name="T2" fmla="*/ 31 w 32"/>
                  <a:gd name="T3" fmla="*/ 4 h 20"/>
                  <a:gd name="T4" fmla="*/ 3 w 32"/>
                  <a:gd name="T5" fmla="*/ 20 h 20"/>
                  <a:gd name="T6" fmla="*/ 1 w 32"/>
                  <a:gd name="T7" fmla="*/ 19 h 20"/>
                  <a:gd name="T8" fmla="*/ 1 w 32"/>
                  <a:gd name="T9" fmla="*/ 17 h 20"/>
                  <a:gd name="T10" fmla="*/ 29 w 32"/>
                  <a:gd name="T11" fmla="*/ 1 h 20"/>
                  <a:gd name="T12" fmla="*/ 32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2" y="3"/>
                      <a:pt x="31" y="4"/>
                    </a:cubicBezTo>
                    <a:cubicBezTo>
                      <a:pt x="3" y="20"/>
                      <a:pt x="3" y="20"/>
                      <a:pt x="3" y="20"/>
                    </a:cubicBezTo>
                    <a:cubicBezTo>
                      <a:pt x="2" y="20"/>
                      <a:pt x="1" y="20"/>
                      <a:pt x="1" y="19"/>
                    </a:cubicBezTo>
                    <a:cubicBezTo>
                      <a:pt x="0" y="18"/>
                      <a:pt x="1" y="17"/>
                      <a:pt x="1" y="17"/>
                    </a:cubicBezTo>
                    <a:cubicBezTo>
                      <a:pt x="29" y="1"/>
                      <a:pt x="29" y="1"/>
                      <a:pt x="29" y="1"/>
                    </a:cubicBezTo>
                    <a:cubicBezTo>
                      <a:pt x="30" y="0"/>
                      <a:pt x="31" y="1"/>
                      <a:pt x="32" y="1"/>
                    </a:cubicBezTo>
                    <a:cubicBezTo>
                      <a:pt x="32" y="2"/>
                      <a:pt x="32" y="2"/>
                      <a:pt x="3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3" name="Freeform 143"/>
              <p:cNvSpPr>
                <a:spLocks/>
              </p:cNvSpPr>
              <p:nvPr/>
            </p:nvSpPr>
            <p:spPr bwMode="auto">
              <a:xfrm>
                <a:off x="7598085" y="3008144"/>
                <a:ext cx="99451" cy="62811"/>
              </a:xfrm>
              <a:custGeom>
                <a:avLst/>
                <a:gdLst>
                  <a:gd name="T0" fmla="*/ 32 w 32"/>
                  <a:gd name="T1" fmla="*/ 2 h 20"/>
                  <a:gd name="T2" fmla="*/ 31 w 32"/>
                  <a:gd name="T3" fmla="*/ 3 h 20"/>
                  <a:gd name="T4" fmla="*/ 3 w 32"/>
                  <a:gd name="T5" fmla="*/ 19 h 20"/>
                  <a:gd name="T6" fmla="*/ 1 w 32"/>
                  <a:gd name="T7" fmla="*/ 19 h 20"/>
                  <a:gd name="T8" fmla="*/ 2 w 32"/>
                  <a:gd name="T9" fmla="*/ 17 h 20"/>
                  <a:gd name="T10" fmla="*/ 29 w 32"/>
                  <a:gd name="T11" fmla="*/ 1 h 20"/>
                  <a:gd name="T12" fmla="*/ 32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2" y="3"/>
                      <a:pt x="31" y="3"/>
                    </a:cubicBezTo>
                    <a:cubicBezTo>
                      <a:pt x="3" y="19"/>
                      <a:pt x="3" y="19"/>
                      <a:pt x="3" y="19"/>
                    </a:cubicBezTo>
                    <a:cubicBezTo>
                      <a:pt x="2" y="20"/>
                      <a:pt x="1" y="20"/>
                      <a:pt x="1" y="19"/>
                    </a:cubicBezTo>
                    <a:cubicBezTo>
                      <a:pt x="0" y="18"/>
                      <a:pt x="1" y="17"/>
                      <a:pt x="2" y="17"/>
                    </a:cubicBezTo>
                    <a:cubicBezTo>
                      <a:pt x="29" y="1"/>
                      <a:pt x="29" y="1"/>
                      <a:pt x="29" y="1"/>
                    </a:cubicBezTo>
                    <a:cubicBezTo>
                      <a:pt x="30" y="0"/>
                      <a:pt x="31" y="0"/>
                      <a:pt x="32" y="1"/>
                    </a:cubicBezTo>
                    <a:cubicBezTo>
                      <a:pt x="32" y="1"/>
                      <a:pt x="32" y="2"/>
                      <a:pt x="3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4" name="Freeform 144"/>
              <p:cNvSpPr>
                <a:spLocks/>
              </p:cNvSpPr>
              <p:nvPr/>
            </p:nvSpPr>
            <p:spPr bwMode="auto">
              <a:xfrm>
                <a:off x="7492091" y="2865510"/>
                <a:ext cx="62811" cy="96834"/>
              </a:xfrm>
              <a:custGeom>
                <a:avLst/>
                <a:gdLst>
                  <a:gd name="T0" fmla="*/ 20 w 20"/>
                  <a:gd name="T1" fmla="*/ 2 h 31"/>
                  <a:gd name="T2" fmla="*/ 19 w 20"/>
                  <a:gd name="T3" fmla="*/ 3 h 31"/>
                  <a:gd name="T4" fmla="*/ 3 w 20"/>
                  <a:gd name="T5" fmla="*/ 30 h 31"/>
                  <a:gd name="T6" fmla="*/ 1 w 20"/>
                  <a:gd name="T7" fmla="*/ 31 h 31"/>
                  <a:gd name="T8" fmla="*/ 0 w 20"/>
                  <a:gd name="T9" fmla="*/ 29 h 31"/>
                  <a:gd name="T10" fmla="*/ 17 w 20"/>
                  <a:gd name="T11" fmla="*/ 1 h 31"/>
                  <a:gd name="T12" fmla="*/ 19 w 20"/>
                  <a:gd name="T13" fmla="*/ 0 h 31"/>
                  <a:gd name="T14" fmla="*/ 20 w 20"/>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2"/>
                    </a:moveTo>
                    <a:cubicBezTo>
                      <a:pt x="20" y="2"/>
                      <a:pt x="20" y="2"/>
                      <a:pt x="19" y="3"/>
                    </a:cubicBezTo>
                    <a:cubicBezTo>
                      <a:pt x="3" y="30"/>
                      <a:pt x="3" y="30"/>
                      <a:pt x="3" y="30"/>
                    </a:cubicBezTo>
                    <a:cubicBezTo>
                      <a:pt x="3" y="31"/>
                      <a:pt x="2" y="31"/>
                      <a:pt x="1" y="31"/>
                    </a:cubicBezTo>
                    <a:cubicBezTo>
                      <a:pt x="0" y="31"/>
                      <a:pt x="0" y="30"/>
                      <a:pt x="0" y="29"/>
                    </a:cubicBezTo>
                    <a:cubicBezTo>
                      <a:pt x="17" y="1"/>
                      <a:pt x="17" y="1"/>
                      <a:pt x="17" y="1"/>
                    </a:cubicBezTo>
                    <a:cubicBezTo>
                      <a:pt x="17" y="0"/>
                      <a:pt x="18" y="0"/>
                      <a:pt x="19" y="0"/>
                    </a:cubicBezTo>
                    <a:cubicBezTo>
                      <a:pt x="19" y="1"/>
                      <a:pt x="20" y="1"/>
                      <a:pt x="20"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5" name="Freeform 145"/>
              <p:cNvSpPr>
                <a:spLocks/>
              </p:cNvSpPr>
              <p:nvPr/>
            </p:nvSpPr>
            <p:spPr bwMode="auto">
              <a:xfrm>
                <a:off x="7346840" y="2813167"/>
                <a:ext cx="9160" cy="111229"/>
              </a:xfrm>
              <a:custGeom>
                <a:avLst/>
                <a:gdLst>
                  <a:gd name="T0" fmla="*/ 3 w 3"/>
                  <a:gd name="T1" fmla="*/ 2 h 36"/>
                  <a:gd name="T2" fmla="*/ 3 w 3"/>
                  <a:gd name="T3" fmla="*/ 34 h 36"/>
                  <a:gd name="T4" fmla="*/ 2 w 3"/>
                  <a:gd name="T5" fmla="*/ 36 h 36"/>
                  <a:gd name="T6" fmla="*/ 0 w 3"/>
                  <a:gd name="T7" fmla="*/ 34 h 36"/>
                  <a:gd name="T8" fmla="*/ 0 w 3"/>
                  <a:gd name="T9" fmla="*/ 2 h 36"/>
                  <a:gd name="T10" fmla="*/ 2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3" y="36"/>
                      <a:pt x="2" y="36"/>
                    </a:cubicBezTo>
                    <a:cubicBezTo>
                      <a:pt x="1" y="36"/>
                      <a:pt x="0" y="35"/>
                      <a:pt x="0" y="34"/>
                    </a:cubicBezTo>
                    <a:cubicBezTo>
                      <a:pt x="0" y="2"/>
                      <a:pt x="0" y="2"/>
                      <a:pt x="0" y="2"/>
                    </a:cubicBezTo>
                    <a:cubicBezTo>
                      <a:pt x="0" y="1"/>
                      <a:pt x="1" y="0"/>
                      <a:pt x="2" y="0"/>
                    </a:cubicBezTo>
                    <a:cubicBezTo>
                      <a:pt x="3" y="0"/>
                      <a:pt x="3" y="1"/>
                      <a:pt x="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6" name="Freeform 146"/>
              <p:cNvSpPr>
                <a:spLocks/>
              </p:cNvSpPr>
              <p:nvPr/>
            </p:nvSpPr>
            <p:spPr bwMode="auto">
              <a:xfrm>
                <a:off x="7151864" y="2865510"/>
                <a:ext cx="58886" cy="96834"/>
              </a:xfrm>
              <a:custGeom>
                <a:avLst/>
                <a:gdLst>
                  <a:gd name="T0" fmla="*/ 19 w 19"/>
                  <a:gd name="T1" fmla="*/ 30 h 31"/>
                  <a:gd name="T2" fmla="*/ 18 w 19"/>
                  <a:gd name="T3" fmla="*/ 31 h 31"/>
                  <a:gd name="T4" fmla="*/ 16 w 19"/>
                  <a:gd name="T5" fmla="*/ 30 h 31"/>
                  <a:gd name="T6" fmla="*/ 0 w 19"/>
                  <a:gd name="T7" fmla="*/ 3 h 31"/>
                  <a:gd name="T8" fmla="*/ 1 w 19"/>
                  <a:gd name="T9" fmla="*/ 0 h 31"/>
                  <a:gd name="T10" fmla="*/ 3 w 19"/>
                  <a:gd name="T11" fmla="*/ 1 h 31"/>
                  <a:gd name="T12" fmla="*/ 19 w 19"/>
                  <a:gd name="T13" fmla="*/ 29 h 31"/>
                  <a:gd name="T14" fmla="*/ 19 w 19"/>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30"/>
                    </a:moveTo>
                    <a:cubicBezTo>
                      <a:pt x="19" y="30"/>
                      <a:pt x="19" y="31"/>
                      <a:pt x="18" y="31"/>
                    </a:cubicBezTo>
                    <a:cubicBezTo>
                      <a:pt x="18" y="31"/>
                      <a:pt x="17" y="31"/>
                      <a:pt x="16" y="30"/>
                    </a:cubicBezTo>
                    <a:cubicBezTo>
                      <a:pt x="0" y="3"/>
                      <a:pt x="0" y="3"/>
                      <a:pt x="0" y="3"/>
                    </a:cubicBezTo>
                    <a:cubicBezTo>
                      <a:pt x="0" y="2"/>
                      <a:pt x="0" y="1"/>
                      <a:pt x="1" y="0"/>
                    </a:cubicBezTo>
                    <a:cubicBezTo>
                      <a:pt x="2" y="0"/>
                      <a:pt x="3" y="0"/>
                      <a:pt x="3" y="1"/>
                    </a:cubicBezTo>
                    <a:cubicBezTo>
                      <a:pt x="19" y="29"/>
                      <a:pt x="19" y="29"/>
                      <a:pt x="19" y="29"/>
                    </a:cubicBezTo>
                    <a:cubicBezTo>
                      <a:pt x="19" y="29"/>
                      <a:pt x="19" y="29"/>
                      <a:pt x="19" y="30"/>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7" name="Freeform 147"/>
              <p:cNvSpPr>
                <a:spLocks/>
              </p:cNvSpPr>
              <p:nvPr/>
            </p:nvSpPr>
            <p:spPr bwMode="auto">
              <a:xfrm>
                <a:off x="7006613" y="3008144"/>
                <a:ext cx="99451" cy="62811"/>
              </a:xfrm>
              <a:custGeom>
                <a:avLst/>
                <a:gdLst>
                  <a:gd name="T0" fmla="*/ 32 w 32"/>
                  <a:gd name="T1" fmla="*/ 18 h 20"/>
                  <a:gd name="T2" fmla="*/ 32 w 32"/>
                  <a:gd name="T3" fmla="*/ 19 h 20"/>
                  <a:gd name="T4" fmla="*/ 29 w 32"/>
                  <a:gd name="T5" fmla="*/ 19 h 20"/>
                  <a:gd name="T6" fmla="*/ 1 w 32"/>
                  <a:gd name="T7" fmla="*/ 3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8"/>
                      <a:pt x="32" y="19"/>
                      <a:pt x="32" y="19"/>
                    </a:cubicBezTo>
                    <a:cubicBezTo>
                      <a:pt x="31" y="20"/>
                      <a:pt x="30" y="20"/>
                      <a:pt x="29" y="19"/>
                    </a:cubicBezTo>
                    <a:cubicBezTo>
                      <a:pt x="1" y="3"/>
                      <a:pt x="1" y="3"/>
                      <a:pt x="1" y="3"/>
                    </a:cubicBezTo>
                    <a:cubicBezTo>
                      <a:pt x="1" y="3"/>
                      <a:pt x="0" y="2"/>
                      <a:pt x="1" y="1"/>
                    </a:cubicBezTo>
                    <a:cubicBezTo>
                      <a:pt x="1" y="0"/>
                      <a:pt x="2" y="0"/>
                      <a:pt x="3" y="1"/>
                    </a:cubicBezTo>
                    <a:cubicBezTo>
                      <a:pt x="31" y="17"/>
                      <a:pt x="31" y="17"/>
                      <a:pt x="31" y="17"/>
                    </a:cubicBezTo>
                    <a:cubicBezTo>
                      <a:pt x="32" y="17"/>
                      <a:pt x="32" y="17"/>
                      <a:pt x="32" y="1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8" name="Freeform 148"/>
              <p:cNvSpPr>
                <a:spLocks/>
              </p:cNvSpPr>
              <p:nvPr/>
            </p:nvSpPr>
            <p:spPr bwMode="auto">
              <a:xfrm>
                <a:off x="7598085" y="3349680"/>
                <a:ext cx="99451" cy="61503"/>
              </a:xfrm>
              <a:custGeom>
                <a:avLst/>
                <a:gdLst>
                  <a:gd name="T0" fmla="*/ 32 w 32"/>
                  <a:gd name="T1" fmla="*/ 18 h 20"/>
                  <a:gd name="T2" fmla="*/ 32 w 32"/>
                  <a:gd name="T3" fmla="*/ 19 h 20"/>
                  <a:gd name="T4" fmla="*/ 29 w 32"/>
                  <a:gd name="T5" fmla="*/ 20 h 20"/>
                  <a:gd name="T6" fmla="*/ 2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2" y="19"/>
                      <a:pt x="32" y="19"/>
                    </a:cubicBezTo>
                    <a:cubicBezTo>
                      <a:pt x="31" y="20"/>
                      <a:pt x="30" y="20"/>
                      <a:pt x="29" y="20"/>
                    </a:cubicBezTo>
                    <a:cubicBezTo>
                      <a:pt x="2" y="4"/>
                      <a:pt x="2" y="4"/>
                      <a:pt x="2" y="4"/>
                    </a:cubicBezTo>
                    <a:cubicBezTo>
                      <a:pt x="1" y="3"/>
                      <a:pt x="0" y="2"/>
                      <a:pt x="1" y="1"/>
                    </a:cubicBezTo>
                    <a:cubicBezTo>
                      <a:pt x="1" y="1"/>
                      <a:pt x="2" y="0"/>
                      <a:pt x="3" y="1"/>
                    </a:cubicBezTo>
                    <a:cubicBezTo>
                      <a:pt x="31" y="17"/>
                      <a:pt x="31" y="17"/>
                      <a:pt x="31" y="17"/>
                    </a:cubicBezTo>
                    <a:cubicBezTo>
                      <a:pt x="32" y="17"/>
                      <a:pt x="32" y="18"/>
                      <a:pt x="32" y="1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9" name="Freeform 149"/>
              <p:cNvSpPr>
                <a:spLocks/>
              </p:cNvSpPr>
              <p:nvPr/>
            </p:nvSpPr>
            <p:spPr bwMode="auto">
              <a:xfrm>
                <a:off x="6956887" y="3207046"/>
                <a:ext cx="108611" cy="9160"/>
              </a:xfrm>
              <a:custGeom>
                <a:avLst/>
                <a:gdLst>
                  <a:gd name="T0" fmla="*/ 35 w 35"/>
                  <a:gd name="T1" fmla="*/ 1 h 3"/>
                  <a:gd name="T2" fmla="*/ 34 w 35"/>
                  <a:gd name="T3" fmla="*/ 3 h 3"/>
                  <a:gd name="T4" fmla="*/ 1 w 35"/>
                  <a:gd name="T5" fmla="*/ 3 h 3"/>
                  <a:gd name="T6" fmla="*/ 0 w 35"/>
                  <a:gd name="T7" fmla="*/ 1 h 3"/>
                  <a:gd name="T8" fmla="*/ 1 w 35"/>
                  <a:gd name="T9" fmla="*/ 0 h 3"/>
                  <a:gd name="T10" fmla="*/ 34 w 35"/>
                  <a:gd name="T11" fmla="*/ 0 h 3"/>
                  <a:gd name="T12" fmla="*/ 35 w 3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5" h="3">
                    <a:moveTo>
                      <a:pt x="35" y="1"/>
                    </a:moveTo>
                    <a:cubicBezTo>
                      <a:pt x="35" y="2"/>
                      <a:pt x="34" y="3"/>
                      <a:pt x="34" y="3"/>
                    </a:cubicBezTo>
                    <a:cubicBezTo>
                      <a:pt x="1" y="3"/>
                      <a:pt x="1" y="3"/>
                      <a:pt x="1" y="3"/>
                    </a:cubicBezTo>
                    <a:cubicBezTo>
                      <a:pt x="0" y="3"/>
                      <a:pt x="0" y="2"/>
                      <a:pt x="0" y="1"/>
                    </a:cubicBezTo>
                    <a:cubicBezTo>
                      <a:pt x="0" y="0"/>
                      <a:pt x="0" y="0"/>
                      <a:pt x="1" y="0"/>
                    </a:cubicBezTo>
                    <a:cubicBezTo>
                      <a:pt x="34" y="0"/>
                      <a:pt x="34" y="0"/>
                      <a:pt x="34" y="0"/>
                    </a:cubicBezTo>
                    <a:cubicBezTo>
                      <a:pt x="34" y="0"/>
                      <a:pt x="35" y="0"/>
                      <a:pt x="3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0" name="Freeform 150"/>
              <p:cNvSpPr>
                <a:spLocks/>
              </p:cNvSpPr>
              <p:nvPr/>
            </p:nvSpPr>
            <p:spPr bwMode="auto">
              <a:xfrm>
                <a:off x="7638651" y="3207046"/>
                <a:ext cx="111229" cy="9160"/>
              </a:xfrm>
              <a:custGeom>
                <a:avLst/>
                <a:gdLst>
                  <a:gd name="T0" fmla="*/ 36 w 36"/>
                  <a:gd name="T1" fmla="*/ 1 h 3"/>
                  <a:gd name="T2" fmla="*/ 34 w 36"/>
                  <a:gd name="T3" fmla="*/ 3 h 3"/>
                  <a:gd name="T4" fmla="*/ 2 w 36"/>
                  <a:gd name="T5" fmla="*/ 3 h 3"/>
                  <a:gd name="T6" fmla="*/ 0 w 36"/>
                  <a:gd name="T7" fmla="*/ 1 h 3"/>
                  <a:gd name="T8" fmla="*/ 2 w 36"/>
                  <a:gd name="T9" fmla="*/ 0 h 3"/>
                  <a:gd name="T10" fmla="*/ 34 w 36"/>
                  <a:gd name="T11" fmla="*/ 0 h 3"/>
                  <a:gd name="T12" fmla="*/ 36 w 3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6" h="3">
                    <a:moveTo>
                      <a:pt x="36" y="1"/>
                    </a:moveTo>
                    <a:cubicBezTo>
                      <a:pt x="36" y="2"/>
                      <a:pt x="35" y="3"/>
                      <a:pt x="34" y="3"/>
                    </a:cubicBezTo>
                    <a:cubicBezTo>
                      <a:pt x="2" y="3"/>
                      <a:pt x="2" y="3"/>
                      <a:pt x="2" y="3"/>
                    </a:cubicBezTo>
                    <a:cubicBezTo>
                      <a:pt x="1" y="3"/>
                      <a:pt x="0" y="2"/>
                      <a:pt x="0" y="1"/>
                    </a:cubicBezTo>
                    <a:cubicBezTo>
                      <a:pt x="0" y="0"/>
                      <a:pt x="1" y="0"/>
                      <a:pt x="2" y="0"/>
                    </a:cubicBezTo>
                    <a:cubicBezTo>
                      <a:pt x="34" y="0"/>
                      <a:pt x="34" y="0"/>
                      <a:pt x="34" y="0"/>
                    </a:cubicBezTo>
                    <a:cubicBezTo>
                      <a:pt x="35" y="0"/>
                      <a:pt x="36" y="0"/>
                      <a:pt x="36"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1" name="Freeform 151"/>
              <p:cNvSpPr>
                <a:spLocks/>
              </p:cNvSpPr>
              <p:nvPr/>
            </p:nvSpPr>
            <p:spPr bwMode="auto">
              <a:xfrm>
                <a:off x="7006613" y="3349680"/>
                <a:ext cx="99451" cy="61503"/>
              </a:xfrm>
              <a:custGeom>
                <a:avLst/>
                <a:gdLst>
                  <a:gd name="T0" fmla="*/ 32 w 32"/>
                  <a:gd name="T1" fmla="*/ 2 h 20"/>
                  <a:gd name="T2" fmla="*/ 31 w 32"/>
                  <a:gd name="T3" fmla="*/ 4 h 20"/>
                  <a:gd name="T4" fmla="*/ 3 w 32"/>
                  <a:gd name="T5" fmla="*/ 20 h 20"/>
                  <a:gd name="T6" fmla="*/ 1 w 32"/>
                  <a:gd name="T7" fmla="*/ 19 h 20"/>
                  <a:gd name="T8" fmla="*/ 1 w 32"/>
                  <a:gd name="T9" fmla="*/ 17 h 20"/>
                  <a:gd name="T10" fmla="*/ 29 w 32"/>
                  <a:gd name="T11" fmla="*/ 1 h 20"/>
                  <a:gd name="T12" fmla="*/ 32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2" y="3"/>
                      <a:pt x="31" y="4"/>
                    </a:cubicBezTo>
                    <a:cubicBezTo>
                      <a:pt x="3" y="20"/>
                      <a:pt x="3" y="20"/>
                      <a:pt x="3" y="20"/>
                    </a:cubicBezTo>
                    <a:cubicBezTo>
                      <a:pt x="2" y="20"/>
                      <a:pt x="1" y="20"/>
                      <a:pt x="1" y="19"/>
                    </a:cubicBezTo>
                    <a:cubicBezTo>
                      <a:pt x="0" y="18"/>
                      <a:pt x="1" y="17"/>
                      <a:pt x="1" y="17"/>
                    </a:cubicBezTo>
                    <a:cubicBezTo>
                      <a:pt x="29" y="1"/>
                      <a:pt x="29" y="1"/>
                      <a:pt x="29" y="1"/>
                    </a:cubicBezTo>
                    <a:cubicBezTo>
                      <a:pt x="30" y="0"/>
                      <a:pt x="31" y="1"/>
                      <a:pt x="32" y="1"/>
                    </a:cubicBezTo>
                    <a:cubicBezTo>
                      <a:pt x="32" y="2"/>
                      <a:pt x="32" y="2"/>
                      <a:pt x="3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2" name="Freeform 152"/>
              <p:cNvSpPr>
                <a:spLocks/>
              </p:cNvSpPr>
              <p:nvPr/>
            </p:nvSpPr>
            <p:spPr bwMode="auto">
              <a:xfrm>
                <a:off x="7598085" y="3008144"/>
                <a:ext cx="99451" cy="62811"/>
              </a:xfrm>
              <a:custGeom>
                <a:avLst/>
                <a:gdLst>
                  <a:gd name="T0" fmla="*/ 32 w 32"/>
                  <a:gd name="T1" fmla="*/ 2 h 20"/>
                  <a:gd name="T2" fmla="*/ 31 w 32"/>
                  <a:gd name="T3" fmla="*/ 3 h 20"/>
                  <a:gd name="T4" fmla="*/ 3 w 32"/>
                  <a:gd name="T5" fmla="*/ 19 h 20"/>
                  <a:gd name="T6" fmla="*/ 1 w 32"/>
                  <a:gd name="T7" fmla="*/ 19 h 20"/>
                  <a:gd name="T8" fmla="*/ 2 w 32"/>
                  <a:gd name="T9" fmla="*/ 17 h 20"/>
                  <a:gd name="T10" fmla="*/ 29 w 32"/>
                  <a:gd name="T11" fmla="*/ 1 h 20"/>
                  <a:gd name="T12" fmla="*/ 32 w 32"/>
                  <a:gd name="T13" fmla="*/ 1 h 20"/>
                  <a:gd name="T14" fmla="*/ 32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2"/>
                    </a:moveTo>
                    <a:cubicBezTo>
                      <a:pt x="32" y="3"/>
                      <a:pt x="32" y="3"/>
                      <a:pt x="31" y="3"/>
                    </a:cubicBezTo>
                    <a:cubicBezTo>
                      <a:pt x="3" y="19"/>
                      <a:pt x="3" y="19"/>
                      <a:pt x="3" y="19"/>
                    </a:cubicBezTo>
                    <a:cubicBezTo>
                      <a:pt x="2" y="20"/>
                      <a:pt x="1" y="20"/>
                      <a:pt x="1" y="19"/>
                    </a:cubicBezTo>
                    <a:cubicBezTo>
                      <a:pt x="0" y="18"/>
                      <a:pt x="1" y="17"/>
                      <a:pt x="2" y="17"/>
                    </a:cubicBezTo>
                    <a:cubicBezTo>
                      <a:pt x="29" y="1"/>
                      <a:pt x="29" y="1"/>
                      <a:pt x="29" y="1"/>
                    </a:cubicBezTo>
                    <a:cubicBezTo>
                      <a:pt x="30" y="0"/>
                      <a:pt x="31" y="0"/>
                      <a:pt x="32" y="1"/>
                    </a:cubicBezTo>
                    <a:cubicBezTo>
                      <a:pt x="32" y="1"/>
                      <a:pt x="32" y="2"/>
                      <a:pt x="3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3" name="Freeform 153"/>
              <p:cNvSpPr>
                <a:spLocks/>
              </p:cNvSpPr>
              <p:nvPr/>
            </p:nvSpPr>
            <p:spPr bwMode="auto">
              <a:xfrm>
                <a:off x="7492091" y="2865510"/>
                <a:ext cx="62811" cy="96834"/>
              </a:xfrm>
              <a:custGeom>
                <a:avLst/>
                <a:gdLst>
                  <a:gd name="T0" fmla="*/ 20 w 20"/>
                  <a:gd name="T1" fmla="*/ 2 h 31"/>
                  <a:gd name="T2" fmla="*/ 19 w 20"/>
                  <a:gd name="T3" fmla="*/ 3 h 31"/>
                  <a:gd name="T4" fmla="*/ 3 w 20"/>
                  <a:gd name="T5" fmla="*/ 30 h 31"/>
                  <a:gd name="T6" fmla="*/ 1 w 20"/>
                  <a:gd name="T7" fmla="*/ 31 h 31"/>
                  <a:gd name="T8" fmla="*/ 0 w 20"/>
                  <a:gd name="T9" fmla="*/ 29 h 31"/>
                  <a:gd name="T10" fmla="*/ 17 w 20"/>
                  <a:gd name="T11" fmla="*/ 1 h 31"/>
                  <a:gd name="T12" fmla="*/ 19 w 20"/>
                  <a:gd name="T13" fmla="*/ 0 h 31"/>
                  <a:gd name="T14" fmla="*/ 20 w 20"/>
                  <a:gd name="T15" fmla="*/ 2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31">
                    <a:moveTo>
                      <a:pt x="20" y="2"/>
                    </a:moveTo>
                    <a:cubicBezTo>
                      <a:pt x="20" y="2"/>
                      <a:pt x="20" y="2"/>
                      <a:pt x="19" y="3"/>
                    </a:cubicBezTo>
                    <a:cubicBezTo>
                      <a:pt x="3" y="30"/>
                      <a:pt x="3" y="30"/>
                      <a:pt x="3" y="30"/>
                    </a:cubicBezTo>
                    <a:cubicBezTo>
                      <a:pt x="3" y="31"/>
                      <a:pt x="2" y="31"/>
                      <a:pt x="1" y="31"/>
                    </a:cubicBezTo>
                    <a:cubicBezTo>
                      <a:pt x="0" y="31"/>
                      <a:pt x="0" y="30"/>
                      <a:pt x="0" y="29"/>
                    </a:cubicBezTo>
                    <a:cubicBezTo>
                      <a:pt x="17" y="1"/>
                      <a:pt x="17" y="1"/>
                      <a:pt x="17" y="1"/>
                    </a:cubicBezTo>
                    <a:cubicBezTo>
                      <a:pt x="17" y="0"/>
                      <a:pt x="18" y="0"/>
                      <a:pt x="19" y="0"/>
                    </a:cubicBezTo>
                    <a:cubicBezTo>
                      <a:pt x="19" y="1"/>
                      <a:pt x="20" y="1"/>
                      <a:pt x="20"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4" name="Freeform 154"/>
              <p:cNvSpPr>
                <a:spLocks/>
              </p:cNvSpPr>
              <p:nvPr/>
            </p:nvSpPr>
            <p:spPr bwMode="auto">
              <a:xfrm>
                <a:off x="7346840" y="2813167"/>
                <a:ext cx="9160" cy="111229"/>
              </a:xfrm>
              <a:custGeom>
                <a:avLst/>
                <a:gdLst>
                  <a:gd name="T0" fmla="*/ 3 w 3"/>
                  <a:gd name="T1" fmla="*/ 2 h 36"/>
                  <a:gd name="T2" fmla="*/ 3 w 3"/>
                  <a:gd name="T3" fmla="*/ 34 h 36"/>
                  <a:gd name="T4" fmla="*/ 2 w 3"/>
                  <a:gd name="T5" fmla="*/ 36 h 36"/>
                  <a:gd name="T6" fmla="*/ 0 w 3"/>
                  <a:gd name="T7" fmla="*/ 34 h 36"/>
                  <a:gd name="T8" fmla="*/ 0 w 3"/>
                  <a:gd name="T9" fmla="*/ 2 h 36"/>
                  <a:gd name="T10" fmla="*/ 2 w 3"/>
                  <a:gd name="T11" fmla="*/ 0 h 36"/>
                  <a:gd name="T12" fmla="*/ 3 w 3"/>
                  <a:gd name="T13" fmla="*/ 2 h 36"/>
                </a:gdLst>
                <a:ahLst/>
                <a:cxnLst>
                  <a:cxn ang="0">
                    <a:pos x="T0" y="T1"/>
                  </a:cxn>
                  <a:cxn ang="0">
                    <a:pos x="T2" y="T3"/>
                  </a:cxn>
                  <a:cxn ang="0">
                    <a:pos x="T4" y="T5"/>
                  </a:cxn>
                  <a:cxn ang="0">
                    <a:pos x="T6" y="T7"/>
                  </a:cxn>
                  <a:cxn ang="0">
                    <a:pos x="T8" y="T9"/>
                  </a:cxn>
                  <a:cxn ang="0">
                    <a:pos x="T10" y="T11"/>
                  </a:cxn>
                  <a:cxn ang="0">
                    <a:pos x="T12" y="T13"/>
                  </a:cxn>
                </a:cxnLst>
                <a:rect l="0" t="0" r="r" b="b"/>
                <a:pathLst>
                  <a:path w="3" h="36">
                    <a:moveTo>
                      <a:pt x="3" y="2"/>
                    </a:moveTo>
                    <a:cubicBezTo>
                      <a:pt x="3" y="34"/>
                      <a:pt x="3" y="34"/>
                      <a:pt x="3" y="34"/>
                    </a:cubicBezTo>
                    <a:cubicBezTo>
                      <a:pt x="3" y="35"/>
                      <a:pt x="3" y="36"/>
                      <a:pt x="2" y="36"/>
                    </a:cubicBezTo>
                    <a:cubicBezTo>
                      <a:pt x="1" y="36"/>
                      <a:pt x="0" y="35"/>
                      <a:pt x="0" y="34"/>
                    </a:cubicBezTo>
                    <a:cubicBezTo>
                      <a:pt x="0" y="2"/>
                      <a:pt x="0" y="2"/>
                      <a:pt x="0" y="2"/>
                    </a:cubicBezTo>
                    <a:cubicBezTo>
                      <a:pt x="0" y="1"/>
                      <a:pt x="1" y="0"/>
                      <a:pt x="2" y="0"/>
                    </a:cubicBezTo>
                    <a:cubicBezTo>
                      <a:pt x="3" y="0"/>
                      <a:pt x="3" y="1"/>
                      <a:pt x="3"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5" name="Freeform 155"/>
              <p:cNvSpPr>
                <a:spLocks/>
              </p:cNvSpPr>
              <p:nvPr/>
            </p:nvSpPr>
            <p:spPr bwMode="auto">
              <a:xfrm>
                <a:off x="7151864" y="2865510"/>
                <a:ext cx="58886" cy="96834"/>
              </a:xfrm>
              <a:custGeom>
                <a:avLst/>
                <a:gdLst>
                  <a:gd name="T0" fmla="*/ 19 w 19"/>
                  <a:gd name="T1" fmla="*/ 30 h 31"/>
                  <a:gd name="T2" fmla="*/ 18 w 19"/>
                  <a:gd name="T3" fmla="*/ 31 h 31"/>
                  <a:gd name="T4" fmla="*/ 16 w 19"/>
                  <a:gd name="T5" fmla="*/ 30 h 31"/>
                  <a:gd name="T6" fmla="*/ 0 w 19"/>
                  <a:gd name="T7" fmla="*/ 3 h 31"/>
                  <a:gd name="T8" fmla="*/ 1 w 19"/>
                  <a:gd name="T9" fmla="*/ 0 h 31"/>
                  <a:gd name="T10" fmla="*/ 3 w 19"/>
                  <a:gd name="T11" fmla="*/ 1 h 31"/>
                  <a:gd name="T12" fmla="*/ 19 w 19"/>
                  <a:gd name="T13" fmla="*/ 29 h 31"/>
                  <a:gd name="T14" fmla="*/ 19 w 19"/>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31">
                    <a:moveTo>
                      <a:pt x="19" y="30"/>
                    </a:moveTo>
                    <a:cubicBezTo>
                      <a:pt x="19" y="30"/>
                      <a:pt x="19" y="31"/>
                      <a:pt x="18" y="31"/>
                    </a:cubicBezTo>
                    <a:cubicBezTo>
                      <a:pt x="18" y="31"/>
                      <a:pt x="17" y="31"/>
                      <a:pt x="16" y="30"/>
                    </a:cubicBezTo>
                    <a:cubicBezTo>
                      <a:pt x="0" y="3"/>
                      <a:pt x="0" y="3"/>
                      <a:pt x="0" y="3"/>
                    </a:cubicBezTo>
                    <a:cubicBezTo>
                      <a:pt x="0" y="2"/>
                      <a:pt x="0" y="1"/>
                      <a:pt x="1" y="0"/>
                    </a:cubicBezTo>
                    <a:cubicBezTo>
                      <a:pt x="2" y="0"/>
                      <a:pt x="3" y="0"/>
                      <a:pt x="3" y="1"/>
                    </a:cubicBezTo>
                    <a:cubicBezTo>
                      <a:pt x="19" y="29"/>
                      <a:pt x="19" y="29"/>
                      <a:pt x="19" y="29"/>
                    </a:cubicBezTo>
                    <a:cubicBezTo>
                      <a:pt x="19" y="29"/>
                      <a:pt x="19" y="29"/>
                      <a:pt x="19" y="30"/>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6" name="Freeform 156"/>
              <p:cNvSpPr>
                <a:spLocks/>
              </p:cNvSpPr>
              <p:nvPr/>
            </p:nvSpPr>
            <p:spPr bwMode="auto">
              <a:xfrm>
                <a:off x="7006613" y="3008144"/>
                <a:ext cx="99451" cy="62811"/>
              </a:xfrm>
              <a:custGeom>
                <a:avLst/>
                <a:gdLst>
                  <a:gd name="T0" fmla="*/ 32 w 32"/>
                  <a:gd name="T1" fmla="*/ 18 h 20"/>
                  <a:gd name="T2" fmla="*/ 32 w 32"/>
                  <a:gd name="T3" fmla="*/ 19 h 20"/>
                  <a:gd name="T4" fmla="*/ 29 w 32"/>
                  <a:gd name="T5" fmla="*/ 19 h 20"/>
                  <a:gd name="T6" fmla="*/ 1 w 32"/>
                  <a:gd name="T7" fmla="*/ 3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8"/>
                      <a:pt x="32" y="19"/>
                      <a:pt x="32" y="19"/>
                    </a:cubicBezTo>
                    <a:cubicBezTo>
                      <a:pt x="31" y="20"/>
                      <a:pt x="30" y="20"/>
                      <a:pt x="29" y="19"/>
                    </a:cubicBezTo>
                    <a:cubicBezTo>
                      <a:pt x="1" y="3"/>
                      <a:pt x="1" y="3"/>
                      <a:pt x="1" y="3"/>
                    </a:cubicBezTo>
                    <a:cubicBezTo>
                      <a:pt x="1" y="3"/>
                      <a:pt x="0" y="2"/>
                      <a:pt x="1" y="1"/>
                    </a:cubicBezTo>
                    <a:cubicBezTo>
                      <a:pt x="1" y="0"/>
                      <a:pt x="2" y="0"/>
                      <a:pt x="3" y="1"/>
                    </a:cubicBezTo>
                    <a:cubicBezTo>
                      <a:pt x="31" y="17"/>
                      <a:pt x="31" y="17"/>
                      <a:pt x="31" y="17"/>
                    </a:cubicBezTo>
                    <a:cubicBezTo>
                      <a:pt x="32" y="17"/>
                      <a:pt x="32" y="17"/>
                      <a:pt x="32" y="1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Freeform 157"/>
              <p:cNvSpPr>
                <a:spLocks/>
              </p:cNvSpPr>
              <p:nvPr/>
            </p:nvSpPr>
            <p:spPr bwMode="auto">
              <a:xfrm>
                <a:off x="7598085" y="3349680"/>
                <a:ext cx="99451" cy="61503"/>
              </a:xfrm>
              <a:custGeom>
                <a:avLst/>
                <a:gdLst>
                  <a:gd name="T0" fmla="*/ 32 w 32"/>
                  <a:gd name="T1" fmla="*/ 18 h 20"/>
                  <a:gd name="T2" fmla="*/ 32 w 32"/>
                  <a:gd name="T3" fmla="*/ 19 h 20"/>
                  <a:gd name="T4" fmla="*/ 29 w 32"/>
                  <a:gd name="T5" fmla="*/ 20 h 20"/>
                  <a:gd name="T6" fmla="*/ 2 w 32"/>
                  <a:gd name="T7" fmla="*/ 4 h 20"/>
                  <a:gd name="T8" fmla="*/ 1 w 32"/>
                  <a:gd name="T9" fmla="*/ 1 h 20"/>
                  <a:gd name="T10" fmla="*/ 3 w 32"/>
                  <a:gd name="T11" fmla="*/ 1 h 20"/>
                  <a:gd name="T12" fmla="*/ 31 w 32"/>
                  <a:gd name="T13" fmla="*/ 17 h 20"/>
                  <a:gd name="T14" fmla="*/ 32 w 32"/>
                  <a:gd name="T15" fmla="*/ 18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32" y="18"/>
                    </a:moveTo>
                    <a:cubicBezTo>
                      <a:pt x="32" y="19"/>
                      <a:pt x="32" y="19"/>
                      <a:pt x="32" y="19"/>
                    </a:cubicBezTo>
                    <a:cubicBezTo>
                      <a:pt x="31" y="20"/>
                      <a:pt x="30" y="20"/>
                      <a:pt x="29" y="20"/>
                    </a:cubicBezTo>
                    <a:cubicBezTo>
                      <a:pt x="2" y="4"/>
                      <a:pt x="2" y="4"/>
                      <a:pt x="2" y="4"/>
                    </a:cubicBezTo>
                    <a:cubicBezTo>
                      <a:pt x="1" y="3"/>
                      <a:pt x="0" y="2"/>
                      <a:pt x="1" y="1"/>
                    </a:cubicBezTo>
                    <a:cubicBezTo>
                      <a:pt x="1" y="1"/>
                      <a:pt x="2" y="0"/>
                      <a:pt x="3" y="1"/>
                    </a:cubicBezTo>
                    <a:cubicBezTo>
                      <a:pt x="31" y="17"/>
                      <a:pt x="31" y="17"/>
                      <a:pt x="31" y="17"/>
                    </a:cubicBezTo>
                    <a:cubicBezTo>
                      <a:pt x="32" y="17"/>
                      <a:pt x="32" y="18"/>
                      <a:pt x="32" y="18"/>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8" name="Freeform 158"/>
              <p:cNvSpPr>
                <a:spLocks/>
              </p:cNvSpPr>
              <p:nvPr/>
            </p:nvSpPr>
            <p:spPr bwMode="auto">
              <a:xfrm>
                <a:off x="6963430" y="3256772"/>
                <a:ext cx="107302" cy="27480"/>
              </a:xfrm>
              <a:custGeom>
                <a:avLst/>
                <a:gdLst>
                  <a:gd name="T0" fmla="*/ 35 w 35"/>
                  <a:gd name="T1" fmla="*/ 1 h 9"/>
                  <a:gd name="T2" fmla="*/ 33 w 35"/>
                  <a:gd name="T3" fmla="*/ 3 h 9"/>
                  <a:gd name="T4" fmla="*/ 2 w 35"/>
                  <a:gd name="T5" fmla="*/ 9 h 9"/>
                  <a:gd name="T6" fmla="*/ 0 w 35"/>
                  <a:gd name="T7" fmla="*/ 7 h 9"/>
                  <a:gd name="T8" fmla="*/ 1 w 35"/>
                  <a:gd name="T9" fmla="*/ 6 h 9"/>
                  <a:gd name="T10" fmla="*/ 33 w 35"/>
                  <a:gd name="T11" fmla="*/ 0 h 9"/>
                  <a:gd name="T12" fmla="*/ 35 w 35"/>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35" h="9">
                    <a:moveTo>
                      <a:pt x="35" y="1"/>
                    </a:moveTo>
                    <a:cubicBezTo>
                      <a:pt x="35" y="2"/>
                      <a:pt x="34" y="3"/>
                      <a:pt x="33" y="3"/>
                    </a:cubicBezTo>
                    <a:cubicBezTo>
                      <a:pt x="2" y="9"/>
                      <a:pt x="2" y="9"/>
                      <a:pt x="2" y="9"/>
                    </a:cubicBezTo>
                    <a:cubicBezTo>
                      <a:pt x="1" y="9"/>
                      <a:pt x="0" y="8"/>
                      <a:pt x="0" y="7"/>
                    </a:cubicBezTo>
                    <a:cubicBezTo>
                      <a:pt x="0" y="7"/>
                      <a:pt x="0" y="6"/>
                      <a:pt x="1" y="6"/>
                    </a:cubicBezTo>
                    <a:cubicBezTo>
                      <a:pt x="33" y="0"/>
                      <a:pt x="33" y="0"/>
                      <a:pt x="33" y="0"/>
                    </a:cubicBezTo>
                    <a:cubicBezTo>
                      <a:pt x="34" y="0"/>
                      <a:pt x="34" y="0"/>
                      <a:pt x="35"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9" name="Freeform 159"/>
              <p:cNvSpPr>
                <a:spLocks/>
              </p:cNvSpPr>
              <p:nvPr/>
            </p:nvSpPr>
            <p:spPr bwMode="auto">
              <a:xfrm>
                <a:off x="7634725" y="3135075"/>
                <a:ext cx="108611" cy="31406"/>
              </a:xfrm>
              <a:custGeom>
                <a:avLst/>
                <a:gdLst>
                  <a:gd name="T0" fmla="*/ 35 w 35"/>
                  <a:gd name="T1" fmla="*/ 2 h 10"/>
                  <a:gd name="T2" fmla="*/ 34 w 35"/>
                  <a:gd name="T3" fmla="*/ 4 h 10"/>
                  <a:gd name="T4" fmla="*/ 2 w 35"/>
                  <a:gd name="T5" fmla="*/ 9 h 10"/>
                  <a:gd name="T6" fmla="*/ 0 w 35"/>
                  <a:gd name="T7" fmla="*/ 8 h 10"/>
                  <a:gd name="T8" fmla="*/ 1 w 35"/>
                  <a:gd name="T9" fmla="*/ 6 h 10"/>
                  <a:gd name="T10" fmla="*/ 33 w 35"/>
                  <a:gd name="T11" fmla="*/ 1 h 10"/>
                  <a:gd name="T12" fmla="*/ 35 w 35"/>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35" h="10">
                    <a:moveTo>
                      <a:pt x="35" y="2"/>
                    </a:moveTo>
                    <a:cubicBezTo>
                      <a:pt x="35" y="3"/>
                      <a:pt x="34" y="4"/>
                      <a:pt x="34" y="4"/>
                    </a:cubicBezTo>
                    <a:cubicBezTo>
                      <a:pt x="2" y="9"/>
                      <a:pt x="2" y="9"/>
                      <a:pt x="2" y="9"/>
                    </a:cubicBezTo>
                    <a:cubicBezTo>
                      <a:pt x="1" y="10"/>
                      <a:pt x="0" y="9"/>
                      <a:pt x="0" y="8"/>
                    </a:cubicBezTo>
                    <a:cubicBezTo>
                      <a:pt x="0" y="7"/>
                      <a:pt x="0" y="6"/>
                      <a:pt x="1" y="6"/>
                    </a:cubicBezTo>
                    <a:cubicBezTo>
                      <a:pt x="33" y="1"/>
                      <a:pt x="33" y="1"/>
                      <a:pt x="33" y="1"/>
                    </a:cubicBezTo>
                    <a:cubicBezTo>
                      <a:pt x="34" y="0"/>
                      <a:pt x="35" y="1"/>
                      <a:pt x="35" y="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0" name="Freeform 160"/>
              <p:cNvSpPr>
                <a:spLocks/>
              </p:cNvSpPr>
              <p:nvPr/>
            </p:nvSpPr>
            <p:spPr bwMode="auto">
              <a:xfrm>
                <a:off x="7569296" y="2953184"/>
                <a:ext cx="87674" cy="74589"/>
              </a:xfrm>
              <a:custGeom>
                <a:avLst/>
                <a:gdLst>
                  <a:gd name="T0" fmla="*/ 28 w 28"/>
                  <a:gd name="T1" fmla="*/ 2 h 24"/>
                  <a:gd name="T2" fmla="*/ 28 w 28"/>
                  <a:gd name="T3" fmla="*/ 3 h 24"/>
                  <a:gd name="T4" fmla="*/ 3 w 28"/>
                  <a:gd name="T5" fmla="*/ 24 h 24"/>
                  <a:gd name="T6" fmla="*/ 1 w 28"/>
                  <a:gd name="T7" fmla="*/ 24 h 24"/>
                  <a:gd name="T8" fmla="*/ 1 w 28"/>
                  <a:gd name="T9" fmla="*/ 21 h 24"/>
                  <a:gd name="T10" fmla="*/ 26 w 28"/>
                  <a:gd name="T11" fmla="*/ 1 h 24"/>
                  <a:gd name="T12" fmla="*/ 28 w 28"/>
                  <a:gd name="T13" fmla="*/ 1 h 24"/>
                  <a:gd name="T14" fmla="*/ 28 w 28"/>
                  <a:gd name="T15" fmla="*/ 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
                    </a:moveTo>
                    <a:cubicBezTo>
                      <a:pt x="28" y="2"/>
                      <a:pt x="28" y="3"/>
                      <a:pt x="28" y="3"/>
                    </a:cubicBezTo>
                    <a:cubicBezTo>
                      <a:pt x="3" y="24"/>
                      <a:pt x="3" y="24"/>
                      <a:pt x="3" y="24"/>
                    </a:cubicBezTo>
                    <a:cubicBezTo>
                      <a:pt x="2" y="24"/>
                      <a:pt x="1" y="24"/>
                      <a:pt x="1" y="24"/>
                    </a:cubicBezTo>
                    <a:cubicBezTo>
                      <a:pt x="0" y="23"/>
                      <a:pt x="0" y="22"/>
                      <a:pt x="1" y="21"/>
                    </a:cubicBezTo>
                    <a:cubicBezTo>
                      <a:pt x="26" y="1"/>
                      <a:pt x="26" y="1"/>
                      <a:pt x="26" y="1"/>
                    </a:cubicBezTo>
                    <a:cubicBezTo>
                      <a:pt x="26" y="0"/>
                      <a:pt x="27" y="0"/>
                      <a:pt x="28" y="1"/>
                    </a:cubicBezTo>
                    <a:cubicBezTo>
                      <a:pt x="28" y="1"/>
                      <a:pt x="28" y="1"/>
                      <a:pt x="28" y="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1" name="Freeform 161"/>
              <p:cNvSpPr>
                <a:spLocks/>
              </p:cNvSpPr>
              <p:nvPr/>
            </p:nvSpPr>
            <p:spPr bwMode="auto">
              <a:xfrm>
                <a:off x="7446291" y="2838030"/>
                <a:ext cx="45800" cy="102068"/>
              </a:xfrm>
              <a:custGeom>
                <a:avLst/>
                <a:gdLst>
                  <a:gd name="T0" fmla="*/ 15 w 15"/>
                  <a:gd name="T1" fmla="*/ 1 h 33"/>
                  <a:gd name="T2" fmla="*/ 15 w 15"/>
                  <a:gd name="T3" fmla="*/ 2 h 33"/>
                  <a:gd name="T4" fmla="*/ 4 w 15"/>
                  <a:gd name="T5" fmla="*/ 32 h 33"/>
                  <a:gd name="T6" fmla="*/ 1 w 15"/>
                  <a:gd name="T7" fmla="*/ 33 h 33"/>
                  <a:gd name="T8" fmla="*/ 0 w 15"/>
                  <a:gd name="T9" fmla="*/ 31 h 33"/>
                  <a:gd name="T10" fmla="*/ 11 w 15"/>
                  <a:gd name="T11" fmla="*/ 1 h 33"/>
                  <a:gd name="T12" fmla="*/ 14 w 15"/>
                  <a:gd name="T13" fmla="*/ 0 h 33"/>
                  <a:gd name="T14" fmla="*/ 15 w 15"/>
                  <a:gd name="T15" fmla="*/ 1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3">
                    <a:moveTo>
                      <a:pt x="15" y="1"/>
                    </a:moveTo>
                    <a:cubicBezTo>
                      <a:pt x="15" y="1"/>
                      <a:pt x="15" y="2"/>
                      <a:pt x="15" y="2"/>
                    </a:cubicBezTo>
                    <a:cubicBezTo>
                      <a:pt x="4" y="32"/>
                      <a:pt x="4" y="32"/>
                      <a:pt x="4" y="32"/>
                    </a:cubicBezTo>
                    <a:cubicBezTo>
                      <a:pt x="3" y="33"/>
                      <a:pt x="2" y="33"/>
                      <a:pt x="1" y="33"/>
                    </a:cubicBezTo>
                    <a:cubicBezTo>
                      <a:pt x="1" y="33"/>
                      <a:pt x="0" y="32"/>
                      <a:pt x="0" y="31"/>
                    </a:cubicBezTo>
                    <a:cubicBezTo>
                      <a:pt x="11" y="1"/>
                      <a:pt x="11" y="1"/>
                      <a:pt x="11" y="1"/>
                    </a:cubicBezTo>
                    <a:cubicBezTo>
                      <a:pt x="12" y="0"/>
                      <a:pt x="13" y="0"/>
                      <a:pt x="14" y="0"/>
                    </a:cubicBezTo>
                    <a:cubicBezTo>
                      <a:pt x="14" y="0"/>
                      <a:pt x="15" y="1"/>
                      <a:pt x="15"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2" name="Freeform 162"/>
              <p:cNvSpPr>
                <a:spLocks/>
              </p:cNvSpPr>
              <p:nvPr/>
            </p:nvSpPr>
            <p:spPr bwMode="auto">
              <a:xfrm>
                <a:off x="7278795" y="2819710"/>
                <a:ext cx="27480" cy="108611"/>
              </a:xfrm>
              <a:custGeom>
                <a:avLst/>
                <a:gdLst>
                  <a:gd name="T0" fmla="*/ 3 w 9"/>
                  <a:gd name="T1" fmla="*/ 1 h 35"/>
                  <a:gd name="T2" fmla="*/ 9 w 9"/>
                  <a:gd name="T3" fmla="*/ 33 h 35"/>
                  <a:gd name="T4" fmla="*/ 8 w 9"/>
                  <a:gd name="T5" fmla="*/ 35 h 35"/>
                  <a:gd name="T6" fmla="*/ 6 w 9"/>
                  <a:gd name="T7" fmla="*/ 34 h 35"/>
                  <a:gd name="T8" fmla="*/ 0 w 9"/>
                  <a:gd name="T9" fmla="*/ 2 h 35"/>
                  <a:gd name="T10" fmla="*/ 2 w 9"/>
                  <a:gd name="T11" fmla="*/ 0 h 35"/>
                  <a:gd name="T12" fmla="*/ 3 w 9"/>
                  <a:gd name="T13" fmla="*/ 1 h 35"/>
                </a:gdLst>
                <a:ahLst/>
                <a:cxnLst>
                  <a:cxn ang="0">
                    <a:pos x="T0" y="T1"/>
                  </a:cxn>
                  <a:cxn ang="0">
                    <a:pos x="T2" y="T3"/>
                  </a:cxn>
                  <a:cxn ang="0">
                    <a:pos x="T4" y="T5"/>
                  </a:cxn>
                  <a:cxn ang="0">
                    <a:pos x="T6" y="T7"/>
                  </a:cxn>
                  <a:cxn ang="0">
                    <a:pos x="T8" y="T9"/>
                  </a:cxn>
                  <a:cxn ang="0">
                    <a:pos x="T10" y="T11"/>
                  </a:cxn>
                  <a:cxn ang="0">
                    <a:pos x="T12" y="T13"/>
                  </a:cxn>
                </a:cxnLst>
                <a:rect l="0" t="0" r="r" b="b"/>
                <a:pathLst>
                  <a:path w="9" h="35">
                    <a:moveTo>
                      <a:pt x="3" y="1"/>
                    </a:moveTo>
                    <a:cubicBezTo>
                      <a:pt x="9" y="33"/>
                      <a:pt x="9" y="33"/>
                      <a:pt x="9" y="33"/>
                    </a:cubicBezTo>
                    <a:cubicBezTo>
                      <a:pt x="9" y="34"/>
                      <a:pt x="9" y="35"/>
                      <a:pt x="8" y="35"/>
                    </a:cubicBezTo>
                    <a:cubicBezTo>
                      <a:pt x="7" y="35"/>
                      <a:pt x="6" y="35"/>
                      <a:pt x="6" y="34"/>
                    </a:cubicBezTo>
                    <a:cubicBezTo>
                      <a:pt x="0" y="2"/>
                      <a:pt x="0" y="2"/>
                      <a:pt x="0" y="2"/>
                    </a:cubicBezTo>
                    <a:cubicBezTo>
                      <a:pt x="0" y="1"/>
                      <a:pt x="1" y="0"/>
                      <a:pt x="2" y="0"/>
                    </a:cubicBezTo>
                    <a:cubicBezTo>
                      <a:pt x="2" y="0"/>
                      <a:pt x="3" y="1"/>
                      <a:pt x="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3" name="Freeform 163"/>
              <p:cNvSpPr>
                <a:spLocks/>
              </p:cNvSpPr>
              <p:nvPr/>
            </p:nvSpPr>
            <p:spPr bwMode="auto">
              <a:xfrm>
                <a:off x="7095595" y="2903459"/>
                <a:ext cx="74589" cy="88983"/>
              </a:xfrm>
              <a:custGeom>
                <a:avLst/>
                <a:gdLst>
                  <a:gd name="T0" fmla="*/ 24 w 24"/>
                  <a:gd name="T1" fmla="*/ 27 h 29"/>
                  <a:gd name="T2" fmla="*/ 23 w 24"/>
                  <a:gd name="T3" fmla="*/ 28 h 29"/>
                  <a:gd name="T4" fmla="*/ 21 w 24"/>
                  <a:gd name="T5" fmla="*/ 28 h 29"/>
                  <a:gd name="T6" fmla="*/ 0 w 24"/>
                  <a:gd name="T7" fmla="*/ 3 h 29"/>
                  <a:gd name="T8" fmla="*/ 0 w 24"/>
                  <a:gd name="T9" fmla="*/ 1 h 29"/>
                  <a:gd name="T10" fmla="*/ 3 w 24"/>
                  <a:gd name="T11" fmla="*/ 1 h 29"/>
                  <a:gd name="T12" fmla="*/ 23 w 24"/>
                  <a:gd name="T13" fmla="*/ 26 h 29"/>
                  <a:gd name="T14" fmla="*/ 24 w 24"/>
                  <a:gd name="T15" fmla="*/ 27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4" y="27"/>
                    </a:moveTo>
                    <a:cubicBezTo>
                      <a:pt x="24" y="27"/>
                      <a:pt x="24" y="28"/>
                      <a:pt x="23" y="28"/>
                    </a:cubicBezTo>
                    <a:cubicBezTo>
                      <a:pt x="23" y="29"/>
                      <a:pt x="22" y="29"/>
                      <a:pt x="21" y="28"/>
                    </a:cubicBezTo>
                    <a:cubicBezTo>
                      <a:pt x="0" y="3"/>
                      <a:pt x="0" y="3"/>
                      <a:pt x="0" y="3"/>
                    </a:cubicBezTo>
                    <a:cubicBezTo>
                      <a:pt x="0" y="3"/>
                      <a:pt x="0" y="2"/>
                      <a:pt x="0" y="1"/>
                    </a:cubicBezTo>
                    <a:cubicBezTo>
                      <a:pt x="1" y="0"/>
                      <a:pt x="2" y="1"/>
                      <a:pt x="3" y="1"/>
                    </a:cubicBezTo>
                    <a:cubicBezTo>
                      <a:pt x="23" y="26"/>
                      <a:pt x="23" y="26"/>
                      <a:pt x="23" y="26"/>
                    </a:cubicBezTo>
                    <a:cubicBezTo>
                      <a:pt x="24" y="26"/>
                      <a:pt x="24" y="26"/>
                      <a:pt x="24" y="27"/>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4" name="Freeform 164"/>
              <p:cNvSpPr>
                <a:spLocks/>
              </p:cNvSpPr>
              <p:nvPr/>
            </p:nvSpPr>
            <p:spPr bwMode="auto">
              <a:xfrm>
                <a:off x="6977824" y="3070955"/>
                <a:ext cx="105994" cy="45800"/>
              </a:xfrm>
              <a:custGeom>
                <a:avLst/>
                <a:gdLst>
                  <a:gd name="T0" fmla="*/ 34 w 34"/>
                  <a:gd name="T1" fmla="*/ 13 h 15"/>
                  <a:gd name="T2" fmla="*/ 34 w 34"/>
                  <a:gd name="T3" fmla="*/ 13 h 15"/>
                  <a:gd name="T4" fmla="*/ 32 w 34"/>
                  <a:gd name="T5" fmla="*/ 14 h 15"/>
                  <a:gd name="T6" fmla="*/ 1 w 34"/>
                  <a:gd name="T7" fmla="*/ 3 h 15"/>
                  <a:gd name="T8" fmla="*/ 0 w 34"/>
                  <a:gd name="T9" fmla="*/ 1 h 15"/>
                  <a:gd name="T10" fmla="*/ 3 w 34"/>
                  <a:gd name="T11" fmla="*/ 0 h 15"/>
                  <a:gd name="T12" fmla="*/ 33 w 34"/>
                  <a:gd name="T13" fmla="*/ 11 h 15"/>
                  <a:gd name="T14" fmla="*/ 34 w 34"/>
                  <a:gd name="T15" fmla="*/ 1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5">
                    <a:moveTo>
                      <a:pt x="34" y="13"/>
                    </a:moveTo>
                    <a:cubicBezTo>
                      <a:pt x="34" y="13"/>
                      <a:pt x="34" y="13"/>
                      <a:pt x="34" y="13"/>
                    </a:cubicBezTo>
                    <a:cubicBezTo>
                      <a:pt x="33" y="14"/>
                      <a:pt x="33" y="15"/>
                      <a:pt x="32" y="14"/>
                    </a:cubicBezTo>
                    <a:cubicBezTo>
                      <a:pt x="1" y="3"/>
                      <a:pt x="1" y="3"/>
                      <a:pt x="1" y="3"/>
                    </a:cubicBezTo>
                    <a:cubicBezTo>
                      <a:pt x="1" y="3"/>
                      <a:pt x="0" y="2"/>
                      <a:pt x="0" y="1"/>
                    </a:cubicBezTo>
                    <a:cubicBezTo>
                      <a:pt x="1" y="1"/>
                      <a:pt x="2" y="0"/>
                      <a:pt x="3" y="0"/>
                    </a:cubicBezTo>
                    <a:cubicBezTo>
                      <a:pt x="33" y="11"/>
                      <a:pt x="33" y="11"/>
                      <a:pt x="33" y="11"/>
                    </a:cubicBezTo>
                    <a:cubicBezTo>
                      <a:pt x="33" y="12"/>
                      <a:pt x="34" y="12"/>
                      <a:pt x="34" y="13"/>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5" name="Freeform 165"/>
              <p:cNvSpPr>
                <a:spLocks/>
              </p:cNvSpPr>
              <p:nvPr/>
            </p:nvSpPr>
            <p:spPr bwMode="auto">
              <a:xfrm>
                <a:off x="7619022" y="3306497"/>
                <a:ext cx="105994" cy="43183"/>
              </a:xfrm>
              <a:custGeom>
                <a:avLst/>
                <a:gdLst>
                  <a:gd name="T0" fmla="*/ 34 w 34"/>
                  <a:gd name="T1" fmla="*/ 12 h 14"/>
                  <a:gd name="T2" fmla="*/ 34 w 34"/>
                  <a:gd name="T3" fmla="*/ 13 h 14"/>
                  <a:gd name="T4" fmla="*/ 32 w 34"/>
                  <a:gd name="T5" fmla="*/ 14 h 14"/>
                  <a:gd name="T6" fmla="*/ 2 w 34"/>
                  <a:gd name="T7" fmla="*/ 3 h 14"/>
                  <a:gd name="T8" fmla="*/ 1 w 34"/>
                  <a:gd name="T9" fmla="*/ 1 h 14"/>
                  <a:gd name="T10" fmla="*/ 3 w 34"/>
                  <a:gd name="T11" fmla="*/ 0 h 14"/>
                  <a:gd name="T12" fmla="*/ 33 w 34"/>
                  <a:gd name="T13" fmla="*/ 11 h 14"/>
                  <a:gd name="T14" fmla="*/ 34 w 34"/>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
                    <a:moveTo>
                      <a:pt x="34" y="12"/>
                    </a:moveTo>
                    <a:cubicBezTo>
                      <a:pt x="34" y="12"/>
                      <a:pt x="34" y="13"/>
                      <a:pt x="34" y="13"/>
                    </a:cubicBezTo>
                    <a:cubicBezTo>
                      <a:pt x="34" y="14"/>
                      <a:pt x="33" y="14"/>
                      <a:pt x="32" y="14"/>
                    </a:cubicBezTo>
                    <a:cubicBezTo>
                      <a:pt x="2" y="3"/>
                      <a:pt x="2" y="3"/>
                      <a:pt x="2" y="3"/>
                    </a:cubicBezTo>
                    <a:cubicBezTo>
                      <a:pt x="1" y="3"/>
                      <a:pt x="0" y="2"/>
                      <a:pt x="1" y="1"/>
                    </a:cubicBezTo>
                    <a:cubicBezTo>
                      <a:pt x="1" y="0"/>
                      <a:pt x="2" y="0"/>
                      <a:pt x="3" y="0"/>
                    </a:cubicBezTo>
                    <a:cubicBezTo>
                      <a:pt x="33" y="11"/>
                      <a:pt x="33" y="11"/>
                      <a:pt x="33" y="11"/>
                    </a:cubicBezTo>
                    <a:cubicBezTo>
                      <a:pt x="34" y="11"/>
                      <a:pt x="34" y="12"/>
                      <a:pt x="34" y="1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6" name="Freeform 166"/>
              <p:cNvSpPr>
                <a:spLocks/>
              </p:cNvSpPr>
              <p:nvPr/>
            </p:nvSpPr>
            <p:spPr bwMode="auto">
              <a:xfrm>
                <a:off x="6977824" y="3306497"/>
                <a:ext cx="105994" cy="43183"/>
              </a:xfrm>
              <a:custGeom>
                <a:avLst/>
                <a:gdLst>
                  <a:gd name="T0" fmla="*/ 34 w 34"/>
                  <a:gd name="T1" fmla="*/ 1 h 14"/>
                  <a:gd name="T2" fmla="*/ 33 w 34"/>
                  <a:gd name="T3" fmla="*/ 3 h 14"/>
                  <a:gd name="T4" fmla="*/ 3 w 34"/>
                  <a:gd name="T5" fmla="*/ 14 h 14"/>
                  <a:gd name="T6" fmla="*/ 0 w 34"/>
                  <a:gd name="T7" fmla="*/ 13 h 14"/>
                  <a:gd name="T8" fmla="*/ 1 w 34"/>
                  <a:gd name="T9" fmla="*/ 11 h 14"/>
                  <a:gd name="T10" fmla="*/ 32 w 34"/>
                  <a:gd name="T11" fmla="*/ 0 h 14"/>
                  <a:gd name="T12" fmla="*/ 34 w 34"/>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34" h="14">
                    <a:moveTo>
                      <a:pt x="34" y="1"/>
                    </a:moveTo>
                    <a:cubicBezTo>
                      <a:pt x="34" y="2"/>
                      <a:pt x="34" y="3"/>
                      <a:pt x="33" y="3"/>
                    </a:cubicBezTo>
                    <a:cubicBezTo>
                      <a:pt x="3" y="14"/>
                      <a:pt x="3" y="14"/>
                      <a:pt x="3" y="14"/>
                    </a:cubicBezTo>
                    <a:cubicBezTo>
                      <a:pt x="2" y="14"/>
                      <a:pt x="1" y="14"/>
                      <a:pt x="0" y="13"/>
                    </a:cubicBezTo>
                    <a:cubicBezTo>
                      <a:pt x="0" y="12"/>
                      <a:pt x="1" y="11"/>
                      <a:pt x="1" y="11"/>
                    </a:cubicBezTo>
                    <a:cubicBezTo>
                      <a:pt x="32" y="0"/>
                      <a:pt x="32" y="0"/>
                      <a:pt x="32" y="0"/>
                    </a:cubicBezTo>
                    <a:cubicBezTo>
                      <a:pt x="33" y="0"/>
                      <a:pt x="33" y="0"/>
                      <a:pt x="34"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7" name="Freeform 167"/>
              <p:cNvSpPr>
                <a:spLocks/>
              </p:cNvSpPr>
              <p:nvPr/>
            </p:nvSpPr>
            <p:spPr bwMode="auto">
              <a:xfrm>
                <a:off x="7619022" y="3070955"/>
                <a:ext cx="105994" cy="45800"/>
              </a:xfrm>
              <a:custGeom>
                <a:avLst/>
                <a:gdLst>
                  <a:gd name="T0" fmla="*/ 34 w 34"/>
                  <a:gd name="T1" fmla="*/ 1 h 15"/>
                  <a:gd name="T2" fmla="*/ 33 w 34"/>
                  <a:gd name="T3" fmla="*/ 3 h 15"/>
                  <a:gd name="T4" fmla="*/ 3 w 34"/>
                  <a:gd name="T5" fmla="*/ 14 h 15"/>
                  <a:gd name="T6" fmla="*/ 1 w 34"/>
                  <a:gd name="T7" fmla="*/ 13 h 15"/>
                  <a:gd name="T8" fmla="*/ 2 w 34"/>
                  <a:gd name="T9" fmla="*/ 11 h 15"/>
                  <a:gd name="T10" fmla="*/ 32 w 34"/>
                  <a:gd name="T11" fmla="*/ 0 h 15"/>
                  <a:gd name="T12" fmla="*/ 34 w 34"/>
                  <a:gd name="T13" fmla="*/ 1 h 15"/>
                </a:gdLst>
                <a:ahLst/>
                <a:cxnLst>
                  <a:cxn ang="0">
                    <a:pos x="T0" y="T1"/>
                  </a:cxn>
                  <a:cxn ang="0">
                    <a:pos x="T2" y="T3"/>
                  </a:cxn>
                  <a:cxn ang="0">
                    <a:pos x="T4" y="T5"/>
                  </a:cxn>
                  <a:cxn ang="0">
                    <a:pos x="T6" y="T7"/>
                  </a:cxn>
                  <a:cxn ang="0">
                    <a:pos x="T8" y="T9"/>
                  </a:cxn>
                  <a:cxn ang="0">
                    <a:pos x="T10" y="T11"/>
                  </a:cxn>
                  <a:cxn ang="0">
                    <a:pos x="T12" y="T13"/>
                  </a:cxn>
                </a:cxnLst>
                <a:rect l="0" t="0" r="r" b="b"/>
                <a:pathLst>
                  <a:path w="34" h="15">
                    <a:moveTo>
                      <a:pt x="34" y="1"/>
                    </a:moveTo>
                    <a:cubicBezTo>
                      <a:pt x="34" y="2"/>
                      <a:pt x="34" y="3"/>
                      <a:pt x="33" y="3"/>
                    </a:cubicBezTo>
                    <a:cubicBezTo>
                      <a:pt x="3" y="14"/>
                      <a:pt x="3" y="14"/>
                      <a:pt x="3" y="14"/>
                    </a:cubicBezTo>
                    <a:cubicBezTo>
                      <a:pt x="2" y="15"/>
                      <a:pt x="1" y="14"/>
                      <a:pt x="1" y="13"/>
                    </a:cubicBezTo>
                    <a:cubicBezTo>
                      <a:pt x="0" y="13"/>
                      <a:pt x="1" y="12"/>
                      <a:pt x="2" y="11"/>
                    </a:cubicBezTo>
                    <a:cubicBezTo>
                      <a:pt x="32" y="0"/>
                      <a:pt x="32" y="0"/>
                      <a:pt x="32" y="0"/>
                    </a:cubicBezTo>
                    <a:cubicBezTo>
                      <a:pt x="33" y="0"/>
                      <a:pt x="34" y="1"/>
                      <a:pt x="34"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8" name="Freeform 168"/>
              <p:cNvSpPr>
                <a:spLocks/>
              </p:cNvSpPr>
              <p:nvPr/>
            </p:nvSpPr>
            <p:spPr bwMode="auto">
              <a:xfrm>
                <a:off x="7535274" y="2903459"/>
                <a:ext cx="74589" cy="88983"/>
              </a:xfrm>
              <a:custGeom>
                <a:avLst/>
                <a:gdLst>
                  <a:gd name="T0" fmla="*/ 24 w 24"/>
                  <a:gd name="T1" fmla="*/ 2 h 29"/>
                  <a:gd name="T2" fmla="*/ 23 w 24"/>
                  <a:gd name="T3" fmla="*/ 3 h 29"/>
                  <a:gd name="T4" fmla="*/ 3 w 24"/>
                  <a:gd name="T5" fmla="*/ 28 h 29"/>
                  <a:gd name="T6" fmla="*/ 0 w 24"/>
                  <a:gd name="T7" fmla="*/ 28 h 29"/>
                  <a:gd name="T8" fmla="*/ 0 w 24"/>
                  <a:gd name="T9" fmla="*/ 26 h 29"/>
                  <a:gd name="T10" fmla="*/ 21 w 24"/>
                  <a:gd name="T11" fmla="*/ 1 h 29"/>
                  <a:gd name="T12" fmla="*/ 23 w 24"/>
                  <a:gd name="T13" fmla="*/ 1 h 29"/>
                  <a:gd name="T14" fmla="*/ 24 w 24"/>
                  <a:gd name="T15" fmla="*/ 2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9">
                    <a:moveTo>
                      <a:pt x="24" y="2"/>
                    </a:moveTo>
                    <a:cubicBezTo>
                      <a:pt x="24" y="2"/>
                      <a:pt x="24" y="3"/>
                      <a:pt x="23" y="3"/>
                    </a:cubicBezTo>
                    <a:cubicBezTo>
                      <a:pt x="3" y="28"/>
                      <a:pt x="3" y="28"/>
                      <a:pt x="3" y="28"/>
                    </a:cubicBezTo>
                    <a:cubicBezTo>
                      <a:pt x="2" y="29"/>
                      <a:pt x="1" y="29"/>
                      <a:pt x="0" y="28"/>
                    </a:cubicBezTo>
                    <a:cubicBezTo>
                      <a:pt x="0" y="28"/>
                      <a:pt x="0" y="27"/>
                      <a:pt x="0" y="26"/>
                    </a:cubicBezTo>
                    <a:cubicBezTo>
                      <a:pt x="21" y="1"/>
                      <a:pt x="21" y="1"/>
                      <a:pt x="21" y="1"/>
                    </a:cubicBezTo>
                    <a:cubicBezTo>
                      <a:pt x="21" y="1"/>
                      <a:pt x="22" y="0"/>
                      <a:pt x="23" y="1"/>
                    </a:cubicBezTo>
                    <a:cubicBezTo>
                      <a:pt x="23" y="1"/>
                      <a:pt x="23" y="2"/>
                      <a:pt x="24" y="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99" name="Freeform 169"/>
              <p:cNvSpPr>
                <a:spLocks/>
              </p:cNvSpPr>
              <p:nvPr/>
            </p:nvSpPr>
            <p:spPr bwMode="auto">
              <a:xfrm>
                <a:off x="7396566" y="2819710"/>
                <a:ext cx="27480" cy="108611"/>
              </a:xfrm>
              <a:custGeom>
                <a:avLst/>
                <a:gdLst>
                  <a:gd name="T0" fmla="*/ 9 w 9"/>
                  <a:gd name="T1" fmla="*/ 1 h 35"/>
                  <a:gd name="T2" fmla="*/ 9 w 9"/>
                  <a:gd name="T3" fmla="*/ 2 h 35"/>
                  <a:gd name="T4" fmla="*/ 4 w 9"/>
                  <a:gd name="T5" fmla="*/ 34 h 35"/>
                  <a:gd name="T6" fmla="*/ 2 w 9"/>
                  <a:gd name="T7" fmla="*/ 35 h 35"/>
                  <a:gd name="T8" fmla="*/ 1 w 9"/>
                  <a:gd name="T9" fmla="*/ 33 h 35"/>
                  <a:gd name="T10" fmla="*/ 6 w 9"/>
                  <a:gd name="T11" fmla="*/ 1 h 35"/>
                  <a:gd name="T12" fmla="*/ 8 w 9"/>
                  <a:gd name="T13" fmla="*/ 0 h 35"/>
                  <a:gd name="T14" fmla="*/ 9 w 9"/>
                  <a:gd name="T15" fmla="*/ 1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35">
                    <a:moveTo>
                      <a:pt x="9" y="1"/>
                    </a:moveTo>
                    <a:cubicBezTo>
                      <a:pt x="9" y="1"/>
                      <a:pt x="9" y="2"/>
                      <a:pt x="9" y="2"/>
                    </a:cubicBezTo>
                    <a:cubicBezTo>
                      <a:pt x="4" y="34"/>
                      <a:pt x="4" y="34"/>
                      <a:pt x="4" y="34"/>
                    </a:cubicBezTo>
                    <a:cubicBezTo>
                      <a:pt x="4" y="35"/>
                      <a:pt x="3" y="35"/>
                      <a:pt x="2" y="35"/>
                    </a:cubicBezTo>
                    <a:cubicBezTo>
                      <a:pt x="1" y="35"/>
                      <a:pt x="0" y="34"/>
                      <a:pt x="1" y="33"/>
                    </a:cubicBezTo>
                    <a:cubicBezTo>
                      <a:pt x="6" y="1"/>
                      <a:pt x="6" y="1"/>
                      <a:pt x="6" y="1"/>
                    </a:cubicBezTo>
                    <a:cubicBezTo>
                      <a:pt x="6" y="1"/>
                      <a:pt x="7" y="0"/>
                      <a:pt x="8" y="0"/>
                    </a:cubicBezTo>
                    <a:cubicBezTo>
                      <a:pt x="9" y="0"/>
                      <a:pt x="9" y="1"/>
                      <a:pt x="9"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0" name="Freeform 170"/>
              <p:cNvSpPr>
                <a:spLocks/>
              </p:cNvSpPr>
              <p:nvPr/>
            </p:nvSpPr>
            <p:spPr bwMode="auto">
              <a:xfrm>
                <a:off x="7213366" y="2838030"/>
                <a:ext cx="43183" cy="102068"/>
              </a:xfrm>
              <a:custGeom>
                <a:avLst/>
                <a:gdLst>
                  <a:gd name="T0" fmla="*/ 3 w 14"/>
                  <a:gd name="T1" fmla="*/ 1 h 33"/>
                  <a:gd name="T2" fmla="*/ 14 w 14"/>
                  <a:gd name="T3" fmla="*/ 31 h 33"/>
                  <a:gd name="T4" fmla="*/ 13 w 14"/>
                  <a:gd name="T5" fmla="*/ 33 h 33"/>
                  <a:gd name="T6" fmla="*/ 11 w 14"/>
                  <a:gd name="T7" fmla="*/ 32 h 33"/>
                  <a:gd name="T8" fmla="*/ 0 w 14"/>
                  <a:gd name="T9" fmla="*/ 2 h 33"/>
                  <a:gd name="T10" fmla="*/ 1 w 14"/>
                  <a:gd name="T11" fmla="*/ 0 h 33"/>
                  <a:gd name="T12" fmla="*/ 3 w 14"/>
                  <a:gd name="T13" fmla="*/ 1 h 33"/>
                </a:gdLst>
                <a:ahLst/>
                <a:cxnLst>
                  <a:cxn ang="0">
                    <a:pos x="T0" y="T1"/>
                  </a:cxn>
                  <a:cxn ang="0">
                    <a:pos x="T2" y="T3"/>
                  </a:cxn>
                  <a:cxn ang="0">
                    <a:pos x="T4" y="T5"/>
                  </a:cxn>
                  <a:cxn ang="0">
                    <a:pos x="T6" y="T7"/>
                  </a:cxn>
                  <a:cxn ang="0">
                    <a:pos x="T8" y="T9"/>
                  </a:cxn>
                  <a:cxn ang="0">
                    <a:pos x="T10" y="T11"/>
                  </a:cxn>
                  <a:cxn ang="0">
                    <a:pos x="T12" y="T13"/>
                  </a:cxn>
                </a:cxnLst>
                <a:rect l="0" t="0" r="r" b="b"/>
                <a:pathLst>
                  <a:path w="14" h="33">
                    <a:moveTo>
                      <a:pt x="3" y="1"/>
                    </a:moveTo>
                    <a:cubicBezTo>
                      <a:pt x="14" y="31"/>
                      <a:pt x="14" y="31"/>
                      <a:pt x="14" y="31"/>
                    </a:cubicBezTo>
                    <a:cubicBezTo>
                      <a:pt x="14" y="32"/>
                      <a:pt x="14" y="33"/>
                      <a:pt x="13" y="33"/>
                    </a:cubicBezTo>
                    <a:cubicBezTo>
                      <a:pt x="12" y="33"/>
                      <a:pt x="11" y="33"/>
                      <a:pt x="11" y="32"/>
                    </a:cubicBezTo>
                    <a:cubicBezTo>
                      <a:pt x="0" y="2"/>
                      <a:pt x="0" y="2"/>
                      <a:pt x="0" y="2"/>
                    </a:cubicBezTo>
                    <a:cubicBezTo>
                      <a:pt x="0" y="1"/>
                      <a:pt x="0" y="0"/>
                      <a:pt x="1" y="0"/>
                    </a:cubicBezTo>
                    <a:cubicBezTo>
                      <a:pt x="2" y="0"/>
                      <a:pt x="3" y="0"/>
                      <a:pt x="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1" name="Freeform 171"/>
              <p:cNvSpPr>
                <a:spLocks/>
              </p:cNvSpPr>
              <p:nvPr/>
            </p:nvSpPr>
            <p:spPr bwMode="auto">
              <a:xfrm>
                <a:off x="7047179" y="2953184"/>
                <a:ext cx="86365" cy="74589"/>
              </a:xfrm>
              <a:custGeom>
                <a:avLst/>
                <a:gdLst>
                  <a:gd name="T0" fmla="*/ 28 w 28"/>
                  <a:gd name="T1" fmla="*/ 22 h 24"/>
                  <a:gd name="T2" fmla="*/ 28 w 28"/>
                  <a:gd name="T3" fmla="*/ 24 h 24"/>
                  <a:gd name="T4" fmla="*/ 26 w 28"/>
                  <a:gd name="T5" fmla="*/ 24 h 24"/>
                  <a:gd name="T6" fmla="*/ 1 w 28"/>
                  <a:gd name="T7" fmla="*/ 3 h 24"/>
                  <a:gd name="T8" fmla="*/ 1 w 28"/>
                  <a:gd name="T9" fmla="*/ 1 h 24"/>
                  <a:gd name="T10" fmla="*/ 3 w 28"/>
                  <a:gd name="T11" fmla="*/ 1 h 24"/>
                  <a:gd name="T12" fmla="*/ 28 w 28"/>
                  <a:gd name="T13" fmla="*/ 21 h 24"/>
                  <a:gd name="T14" fmla="*/ 28 w 28"/>
                  <a:gd name="T15" fmla="*/ 22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4">
                    <a:moveTo>
                      <a:pt x="28" y="22"/>
                    </a:moveTo>
                    <a:cubicBezTo>
                      <a:pt x="28" y="23"/>
                      <a:pt x="28" y="23"/>
                      <a:pt x="28" y="24"/>
                    </a:cubicBezTo>
                    <a:cubicBezTo>
                      <a:pt x="27" y="24"/>
                      <a:pt x="26" y="24"/>
                      <a:pt x="26" y="24"/>
                    </a:cubicBezTo>
                    <a:cubicBezTo>
                      <a:pt x="1" y="3"/>
                      <a:pt x="1" y="3"/>
                      <a:pt x="1" y="3"/>
                    </a:cubicBezTo>
                    <a:cubicBezTo>
                      <a:pt x="0" y="3"/>
                      <a:pt x="0" y="2"/>
                      <a:pt x="1" y="1"/>
                    </a:cubicBezTo>
                    <a:cubicBezTo>
                      <a:pt x="1" y="0"/>
                      <a:pt x="2" y="0"/>
                      <a:pt x="3" y="1"/>
                    </a:cubicBezTo>
                    <a:cubicBezTo>
                      <a:pt x="28" y="21"/>
                      <a:pt x="28" y="21"/>
                      <a:pt x="28" y="21"/>
                    </a:cubicBezTo>
                    <a:cubicBezTo>
                      <a:pt x="28" y="22"/>
                      <a:pt x="28" y="22"/>
                      <a:pt x="28" y="2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2" name="Freeform 172"/>
              <p:cNvSpPr>
                <a:spLocks/>
              </p:cNvSpPr>
              <p:nvPr/>
            </p:nvSpPr>
            <p:spPr bwMode="auto">
              <a:xfrm>
                <a:off x="6963430" y="3135075"/>
                <a:ext cx="107302" cy="31406"/>
              </a:xfrm>
              <a:custGeom>
                <a:avLst/>
                <a:gdLst>
                  <a:gd name="T0" fmla="*/ 35 w 35"/>
                  <a:gd name="T1" fmla="*/ 7 h 10"/>
                  <a:gd name="T2" fmla="*/ 35 w 35"/>
                  <a:gd name="T3" fmla="*/ 8 h 10"/>
                  <a:gd name="T4" fmla="*/ 33 w 35"/>
                  <a:gd name="T5" fmla="*/ 9 h 10"/>
                  <a:gd name="T6" fmla="*/ 1 w 35"/>
                  <a:gd name="T7" fmla="*/ 4 h 10"/>
                  <a:gd name="T8" fmla="*/ 0 w 35"/>
                  <a:gd name="T9" fmla="*/ 2 h 10"/>
                  <a:gd name="T10" fmla="*/ 2 w 35"/>
                  <a:gd name="T11" fmla="*/ 1 h 10"/>
                  <a:gd name="T12" fmla="*/ 33 w 35"/>
                  <a:gd name="T13" fmla="*/ 6 h 10"/>
                  <a:gd name="T14" fmla="*/ 35 w 35"/>
                  <a:gd name="T15" fmla="*/ 7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10">
                    <a:moveTo>
                      <a:pt x="35" y="7"/>
                    </a:moveTo>
                    <a:cubicBezTo>
                      <a:pt x="35" y="8"/>
                      <a:pt x="35" y="8"/>
                      <a:pt x="35" y="8"/>
                    </a:cubicBezTo>
                    <a:cubicBezTo>
                      <a:pt x="34" y="9"/>
                      <a:pt x="34" y="10"/>
                      <a:pt x="33" y="9"/>
                    </a:cubicBezTo>
                    <a:cubicBezTo>
                      <a:pt x="1" y="4"/>
                      <a:pt x="1" y="4"/>
                      <a:pt x="1" y="4"/>
                    </a:cubicBezTo>
                    <a:cubicBezTo>
                      <a:pt x="0" y="4"/>
                      <a:pt x="0" y="3"/>
                      <a:pt x="0" y="2"/>
                    </a:cubicBezTo>
                    <a:cubicBezTo>
                      <a:pt x="0" y="1"/>
                      <a:pt x="1" y="0"/>
                      <a:pt x="2" y="1"/>
                    </a:cubicBezTo>
                    <a:cubicBezTo>
                      <a:pt x="33" y="6"/>
                      <a:pt x="33" y="6"/>
                      <a:pt x="33" y="6"/>
                    </a:cubicBezTo>
                    <a:cubicBezTo>
                      <a:pt x="34" y="6"/>
                      <a:pt x="34" y="7"/>
                      <a:pt x="35" y="7"/>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3" name="Freeform 173"/>
              <p:cNvSpPr>
                <a:spLocks/>
              </p:cNvSpPr>
              <p:nvPr/>
            </p:nvSpPr>
            <p:spPr bwMode="auto">
              <a:xfrm>
                <a:off x="7634725" y="3256772"/>
                <a:ext cx="108611" cy="27480"/>
              </a:xfrm>
              <a:custGeom>
                <a:avLst/>
                <a:gdLst>
                  <a:gd name="T0" fmla="*/ 35 w 35"/>
                  <a:gd name="T1" fmla="*/ 7 h 9"/>
                  <a:gd name="T2" fmla="*/ 35 w 35"/>
                  <a:gd name="T3" fmla="*/ 7 h 9"/>
                  <a:gd name="T4" fmla="*/ 33 w 35"/>
                  <a:gd name="T5" fmla="*/ 9 h 9"/>
                  <a:gd name="T6" fmla="*/ 1 w 35"/>
                  <a:gd name="T7" fmla="*/ 3 h 9"/>
                  <a:gd name="T8" fmla="*/ 0 w 35"/>
                  <a:gd name="T9" fmla="*/ 1 h 9"/>
                  <a:gd name="T10" fmla="*/ 2 w 35"/>
                  <a:gd name="T11" fmla="*/ 0 h 9"/>
                  <a:gd name="T12" fmla="*/ 34 w 35"/>
                  <a:gd name="T13" fmla="*/ 6 h 9"/>
                  <a:gd name="T14" fmla="*/ 35 w 35"/>
                  <a:gd name="T15" fmla="*/ 7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9">
                    <a:moveTo>
                      <a:pt x="35" y="7"/>
                    </a:moveTo>
                    <a:cubicBezTo>
                      <a:pt x="35" y="7"/>
                      <a:pt x="35" y="7"/>
                      <a:pt x="35" y="7"/>
                    </a:cubicBezTo>
                    <a:cubicBezTo>
                      <a:pt x="35" y="8"/>
                      <a:pt x="34" y="9"/>
                      <a:pt x="33" y="9"/>
                    </a:cubicBezTo>
                    <a:cubicBezTo>
                      <a:pt x="1" y="3"/>
                      <a:pt x="1" y="3"/>
                      <a:pt x="1" y="3"/>
                    </a:cubicBezTo>
                    <a:cubicBezTo>
                      <a:pt x="0" y="3"/>
                      <a:pt x="0" y="2"/>
                      <a:pt x="0" y="1"/>
                    </a:cubicBezTo>
                    <a:cubicBezTo>
                      <a:pt x="0" y="0"/>
                      <a:pt x="1" y="0"/>
                      <a:pt x="2" y="0"/>
                    </a:cubicBezTo>
                    <a:cubicBezTo>
                      <a:pt x="34" y="6"/>
                      <a:pt x="34" y="6"/>
                      <a:pt x="34" y="6"/>
                    </a:cubicBezTo>
                    <a:cubicBezTo>
                      <a:pt x="34" y="6"/>
                      <a:pt x="35" y="6"/>
                      <a:pt x="35" y="7"/>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04" name="Freeform 174"/>
              <p:cNvSpPr>
                <a:spLocks/>
              </p:cNvSpPr>
              <p:nvPr/>
            </p:nvSpPr>
            <p:spPr bwMode="auto">
              <a:xfrm>
                <a:off x="7278795" y="2772602"/>
                <a:ext cx="285268" cy="515575"/>
              </a:xfrm>
              <a:custGeom>
                <a:avLst/>
                <a:gdLst>
                  <a:gd name="T0" fmla="*/ 41 w 92"/>
                  <a:gd name="T1" fmla="*/ 128 h 166"/>
                  <a:gd name="T2" fmla="*/ 92 w 92"/>
                  <a:gd name="T3" fmla="*/ 3 h 166"/>
                  <a:gd name="T4" fmla="*/ 85 w 92"/>
                  <a:gd name="T5" fmla="*/ 0 h 166"/>
                  <a:gd name="T6" fmla="*/ 23 w 92"/>
                  <a:gd name="T7" fmla="*/ 120 h 166"/>
                  <a:gd name="T8" fmla="*/ 5 w 92"/>
                  <a:gd name="T9" fmla="*/ 133 h 166"/>
                  <a:gd name="T10" fmla="*/ 15 w 92"/>
                  <a:gd name="T11" fmla="*/ 161 h 166"/>
                  <a:gd name="T12" fmla="*/ 44 w 92"/>
                  <a:gd name="T13" fmla="*/ 150 h 166"/>
                  <a:gd name="T14" fmla="*/ 41 w 92"/>
                  <a:gd name="T15" fmla="*/ 128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66">
                    <a:moveTo>
                      <a:pt x="41" y="128"/>
                    </a:moveTo>
                    <a:cubicBezTo>
                      <a:pt x="92" y="3"/>
                      <a:pt x="92" y="3"/>
                      <a:pt x="92" y="3"/>
                    </a:cubicBezTo>
                    <a:cubicBezTo>
                      <a:pt x="85" y="0"/>
                      <a:pt x="85" y="0"/>
                      <a:pt x="85" y="0"/>
                    </a:cubicBezTo>
                    <a:cubicBezTo>
                      <a:pt x="23" y="120"/>
                      <a:pt x="23" y="120"/>
                      <a:pt x="23" y="120"/>
                    </a:cubicBezTo>
                    <a:cubicBezTo>
                      <a:pt x="16" y="121"/>
                      <a:pt x="8" y="125"/>
                      <a:pt x="5" y="133"/>
                    </a:cubicBezTo>
                    <a:cubicBezTo>
                      <a:pt x="0" y="143"/>
                      <a:pt x="5" y="156"/>
                      <a:pt x="15" y="161"/>
                    </a:cubicBezTo>
                    <a:cubicBezTo>
                      <a:pt x="26" y="166"/>
                      <a:pt x="39" y="161"/>
                      <a:pt x="44" y="150"/>
                    </a:cubicBezTo>
                    <a:cubicBezTo>
                      <a:pt x="47" y="143"/>
                      <a:pt x="46" y="135"/>
                      <a:pt x="41" y="128"/>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nvGrpSpPr>
              <p:cNvPr id="105" name="Group 104"/>
              <p:cNvGrpSpPr/>
              <p:nvPr/>
            </p:nvGrpSpPr>
            <p:grpSpPr>
              <a:xfrm>
                <a:off x="7092978" y="3960781"/>
                <a:ext cx="885900" cy="889826"/>
                <a:chOff x="8052894" y="5703369"/>
                <a:chExt cx="885900" cy="889826"/>
              </a:xfrm>
            </p:grpSpPr>
            <p:sp>
              <p:nvSpPr>
                <p:cNvPr id="184" name="Oval 175"/>
                <p:cNvSpPr>
                  <a:spLocks noChangeArrowheads="1"/>
                </p:cNvSpPr>
                <p:nvPr/>
              </p:nvSpPr>
              <p:spPr bwMode="auto">
                <a:xfrm>
                  <a:off x="8052894" y="5703369"/>
                  <a:ext cx="885900" cy="889826"/>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5" name="Oval 176"/>
                <p:cNvSpPr>
                  <a:spLocks noChangeArrowheads="1"/>
                </p:cNvSpPr>
                <p:nvPr/>
              </p:nvSpPr>
              <p:spPr bwMode="auto">
                <a:xfrm>
                  <a:off x="8111780" y="5762254"/>
                  <a:ext cx="768129" cy="77205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6" name="Oval 177"/>
                <p:cNvSpPr>
                  <a:spLocks noChangeArrowheads="1"/>
                </p:cNvSpPr>
                <p:nvPr/>
              </p:nvSpPr>
              <p:spPr bwMode="auto">
                <a:xfrm>
                  <a:off x="8365642" y="6020042"/>
                  <a:ext cx="260405" cy="260405"/>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7" name="Freeform 178"/>
                <p:cNvSpPr>
                  <a:spLocks/>
                </p:cNvSpPr>
                <p:nvPr/>
              </p:nvSpPr>
              <p:spPr bwMode="auto">
                <a:xfrm>
                  <a:off x="8216465" y="6143048"/>
                  <a:ext cx="78514"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5" y="3"/>
                        <a:pt x="24" y="3"/>
                      </a:cubicBezTo>
                      <a:cubicBezTo>
                        <a:pt x="1" y="3"/>
                        <a:pt x="1" y="3"/>
                        <a:pt x="1" y="3"/>
                      </a:cubicBezTo>
                      <a:cubicBezTo>
                        <a:pt x="1" y="3"/>
                        <a:pt x="0" y="2"/>
                        <a:pt x="0" y="1"/>
                      </a:cubicBezTo>
                      <a:cubicBezTo>
                        <a:pt x="0" y="1"/>
                        <a:pt x="1" y="0"/>
                        <a:pt x="1" y="0"/>
                      </a:cubicBezTo>
                      <a:cubicBezTo>
                        <a:pt x="24" y="0"/>
                        <a:pt x="24" y="0"/>
                        <a:pt x="24" y="0"/>
                      </a:cubicBezTo>
                      <a:cubicBezTo>
                        <a:pt x="25"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8" name="Freeform 179"/>
                <p:cNvSpPr>
                  <a:spLocks/>
                </p:cNvSpPr>
                <p:nvPr/>
              </p:nvSpPr>
              <p:spPr bwMode="auto">
                <a:xfrm>
                  <a:off x="8696709" y="6143048"/>
                  <a:ext cx="77206"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4" y="3"/>
                        <a:pt x="24" y="3"/>
                      </a:cubicBezTo>
                      <a:cubicBezTo>
                        <a:pt x="1" y="3"/>
                        <a:pt x="1" y="3"/>
                        <a:pt x="1" y="3"/>
                      </a:cubicBezTo>
                      <a:cubicBezTo>
                        <a:pt x="1" y="3"/>
                        <a:pt x="0" y="2"/>
                        <a:pt x="0" y="1"/>
                      </a:cubicBezTo>
                      <a:cubicBezTo>
                        <a:pt x="0" y="1"/>
                        <a:pt x="1" y="0"/>
                        <a:pt x="1" y="0"/>
                      </a:cubicBezTo>
                      <a:cubicBezTo>
                        <a:pt x="24" y="0"/>
                        <a:pt x="24" y="0"/>
                        <a:pt x="24" y="0"/>
                      </a:cubicBezTo>
                      <a:cubicBezTo>
                        <a:pt x="24"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9" name="Freeform 180"/>
                <p:cNvSpPr>
                  <a:spLocks/>
                </p:cNvSpPr>
                <p:nvPr/>
              </p:nvSpPr>
              <p:spPr bwMode="auto">
                <a:xfrm>
                  <a:off x="8254413" y="6246424"/>
                  <a:ext cx="68045" cy="43183"/>
                </a:xfrm>
                <a:custGeom>
                  <a:avLst/>
                  <a:gdLst>
                    <a:gd name="T0" fmla="*/ 22 w 22"/>
                    <a:gd name="T1" fmla="*/ 2 h 14"/>
                    <a:gd name="T2" fmla="*/ 21 w 22"/>
                    <a:gd name="T3" fmla="*/ 3 h 14"/>
                    <a:gd name="T4" fmla="*/ 2 w 22"/>
                    <a:gd name="T5" fmla="*/ 14 h 14"/>
                    <a:gd name="T6" fmla="*/ 0 w 22"/>
                    <a:gd name="T7" fmla="*/ 13 h 14"/>
                    <a:gd name="T8" fmla="*/ 1 w 22"/>
                    <a:gd name="T9" fmla="*/ 12 h 14"/>
                    <a:gd name="T10" fmla="*/ 20 w 22"/>
                    <a:gd name="T11" fmla="*/ 1 h 14"/>
                    <a:gd name="T12" fmla="*/ 22 w 22"/>
                    <a:gd name="T13" fmla="*/ 1 h 14"/>
                    <a:gd name="T14" fmla="*/ 22 w 22"/>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2"/>
                      </a:moveTo>
                      <a:cubicBezTo>
                        <a:pt x="22" y="2"/>
                        <a:pt x="22" y="2"/>
                        <a:pt x="21" y="3"/>
                      </a:cubicBezTo>
                      <a:cubicBezTo>
                        <a:pt x="2" y="14"/>
                        <a:pt x="2" y="14"/>
                        <a:pt x="2" y="14"/>
                      </a:cubicBezTo>
                      <a:cubicBezTo>
                        <a:pt x="1" y="14"/>
                        <a:pt x="1" y="14"/>
                        <a:pt x="0" y="13"/>
                      </a:cubicBezTo>
                      <a:cubicBezTo>
                        <a:pt x="0" y="13"/>
                        <a:pt x="0" y="12"/>
                        <a:pt x="1" y="12"/>
                      </a:cubicBezTo>
                      <a:cubicBezTo>
                        <a:pt x="20" y="1"/>
                        <a:pt x="20" y="1"/>
                        <a:pt x="20" y="1"/>
                      </a:cubicBezTo>
                      <a:cubicBezTo>
                        <a:pt x="21" y="0"/>
                        <a:pt x="21" y="0"/>
                        <a:pt x="22" y="1"/>
                      </a:cubicBezTo>
                      <a:cubicBezTo>
                        <a:pt x="22" y="1"/>
                        <a:pt x="22" y="1"/>
                        <a:pt x="2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0" name="Freeform 181"/>
                <p:cNvSpPr>
                  <a:spLocks/>
                </p:cNvSpPr>
                <p:nvPr/>
              </p:nvSpPr>
              <p:spPr bwMode="auto">
                <a:xfrm>
                  <a:off x="8669230" y="6006957"/>
                  <a:ext cx="68045" cy="43183"/>
                </a:xfrm>
                <a:custGeom>
                  <a:avLst/>
                  <a:gdLst>
                    <a:gd name="T0" fmla="*/ 22 w 22"/>
                    <a:gd name="T1" fmla="*/ 1 h 14"/>
                    <a:gd name="T2" fmla="*/ 21 w 22"/>
                    <a:gd name="T3" fmla="*/ 2 h 14"/>
                    <a:gd name="T4" fmla="*/ 2 w 22"/>
                    <a:gd name="T5" fmla="*/ 13 h 14"/>
                    <a:gd name="T6" fmla="*/ 0 w 22"/>
                    <a:gd name="T7" fmla="*/ 13 h 14"/>
                    <a:gd name="T8" fmla="*/ 1 w 22"/>
                    <a:gd name="T9" fmla="*/ 11 h 14"/>
                    <a:gd name="T10" fmla="*/ 20 w 22"/>
                    <a:gd name="T11" fmla="*/ 0 h 14"/>
                    <a:gd name="T12" fmla="*/ 22 w 22"/>
                    <a:gd name="T13" fmla="*/ 1 h 14"/>
                    <a:gd name="T14" fmla="*/ 22 w 22"/>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
                      </a:moveTo>
                      <a:cubicBezTo>
                        <a:pt x="22" y="2"/>
                        <a:pt x="22" y="2"/>
                        <a:pt x="21" y="2"/>
                      </a:cubicBezTo>
                      <a:cubicBezTo>
                        <a:pt x="2" y="13"/>
                        <a:pt x="2" y="13"/>
                        <a:pt x="2" y="13"/>
                      </a:cubicBezTo>
                      <a:cubicBezTo>
                        <a:pt x="1" y="14"/>
                        <a:pt x="1" y="14"/>
                        <a:pt x="0" y="13"/>
                      </a:cubicBezTo>
                      <a:cubicBezTo>
                        <a:pt x="0" y="12"/>
                        <a:pt x="0" y="12"/>
                        <a:pt x="1" y="11"/>
                      </a:cubicBezTo>
                      <a:cubicBezTo>
                        <a:pt x="20" y="0"/>
                        <a:pt x="20" y="0"/>
                        <a:pt x="20" y="0"/>
                      </a:cubicBezTo>
                      <a:cubicBezTo>
                        <a:pt x="21" y="0"/>
                        <a:pt x="22" y="0"/>
                        <a:pt x="22" y="1"/>
                      </a:cubicBezTo>
                      <a:cubicBezTo>
                        <a:pt x="22" y="1"/>
                        <a:pt x="22" y="1"/>
                        <a:pt x="2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1" name="Freeform 182"/>
                <p:cNvSpPr>
                  <a:spLocks/>
                </p:cNvSpPr>
                <p:nvPr/>
              </p:nvSpPr>
              <p:spPr bwMode="auto">
                <a:xfrm>
                  <a:off x="8594641" y="5904888"/>
                  <a:ext cx="43183" cy="71972"/>
                </a:xfrm>
                <a:custGeom>
                  <a:avLst/>
                  <a:gdLst>
                    <a:gd name="T0" fmla="*/ 14 w 14"/>
                    <a:gd name="T1" fmla="*/ 2 h 23"/>
                    <a:gd name="T2" fmla="*/ 13 w 14"/>
                    <a:gd name="T3" fmla="*/ 2 h 23"/>
                    <a:gd name="T4" fmla="*/ 2 w 14"/>
                    <a:gd name="T5" fmla="*/ 22 h 23"/>
                    <a:gd name="T6" fmla="*/ 1 w 14"/>
                    <a:gd name="T7" fmla="*/ 22 h 23"/>
                    <a:gd name="T8" fmla="*/ 0 w 14"/>
                    <a:gd name="T9" fmla="*/ 21 h 23"/>
                    <a:gd name="T10" fmla="*/ 11 w 14"/>
                    <a:gd name="T11" fmla="*/ 1 h 23"/>
                    <a:gd name="T12" fmla="*/ 13 w 14"/>
                    <a:gd name="T13" fmla="*/ 1 h 23"/>
                    <a:gd name="T14" fmla="*/ 14 w 14"/>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
                      </a:moveTo>
                      <a:cubicBezTo>
                        <a:pt x="14" y="2"/>
                        <a:pt x="13" y="2"/>
                        <a:pt x="13" y="2"/>
                      </a:cubicBezTo>
                      <a:cubicBezTo>
                        <a:pt x="2" y="22"/>
                        <a:pt x="2" y="22"/>
                        <a:pt x="2" y="22"/>
                      </a:cubicBezTo>
                      <a:cubicBezTo>
                        <a:pt x="2" y="22"/>
                        <a:pt x="1" y="23"/>
                        <a:pt x="1" y="22"/>
                      </a:cubicBezTo>
                      <a:cubicBezTo>
                        <a:pt x="0" y="22"/>
                        <a:pt x="0" y="21"/>
                        <a:pt x="0" y="21"/>
                      </a:cubicBezTo>
                      <a:cubicBezTo>
                        <a:pt x="11" y="1"/>
                        <a:pt x="11" y="1"/>
                        <a:pt x="11" y="1"/>
                      </a:cubicBezTo>
                      <a:cubicBezTo>
                        <a:pt x="12" y="1"/>
                        <a:pt x="12" y="0"/>
                        <a:pt x="13" y="1"/>
                      </a:cubicBezTo>
                      <a:cubicBezTo>
                        <a:pt x="13" y="1"/>
                        <a:pt x="14" y="1"/>
                        <a:pt x="14"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2" name="Freeform 183"/>
                <p:cNvSpPr>
                  <a:spLocks/>
                </p:cNvSpPr>
                <p:nvPr/>
              </p:nvSpPr>
              <p:spPr bwMode="auto">
                <a:xfrm>
                  <a:off x="8492573" y="5870866"/>
                  <a:ext cx="6543" cy="77206"/>
                </a:xfrm>
                <a:custGeom>
                  <a:avLst/>
                  <a:gdLst>
                    <a:gd name="T0" fmla="*/ 2 w 2"/>
                    <a:gd name="T1" fmla="*/ 1 h 25"/>
                    <a:gd name="T2" fmla="*/ 2 w 2"/>
                    <a:gd name="T3" fmla="*/ 23 h 25"/>
                    <a:gd name="T4" fmla="*/ 1 w 2"/>
                    <a:gd name="T5" fmla="*/ 25 h 25"/>
                    <a:gd name="T6" fmla="*/ 0 w 2"/>
                    <a:gd name="T7" fmla="*/ 23 h 25"/>
                    <a:gd name="T8" fmla="*/ 0 w 2"/>
                    <a:gd name="T9" fmla="*/ 1 h 25"/>
                    <a:gd name="T10" fmla="*/ 1 w 2"/>
                    <a:gd name="T11" fmla="*/ 0 h 25"/>
                    <a:gd name="T12" fmla="*/ 2 w 2"/>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2" y="1"/>
                      </a:moveTo>
                      <a:cubicBezTo>
                        <a:pt x="2" y="23"/>
                        <a:pt x="2" y="23"/>
                        <a:pt x="2" y="23"/>
                      </a:cubicBezTo>
                      <a:cubicBezTo>
                        <a:pt x="2" y="24"/>
                        <a:pt x="2" y="25"/>
                        <a:pt x="1" y="25"/>
                      </a:cubicBezTo>
                      <a:cubicBezTo>
                        <a:pt x="0" y="25"/>
                        <a:pt x="0" y="24"/>
                        <a:pt x="0" y="23"/>
                      </a:cubicBezTo>
                      <a:cubicBezTo>
                        <a:pt x="0" y="1"/>
                        <a:pt x="0" y="1"/>
                        <a:pt x="0" y="1"/>
                      </a:cubicBezTo>
                      <a:cubicBezTo>
                        <a:pt x="0" y="0"/>
                        <a:pt x="0" y="0"/>
                        <a:pt x="1" y="0"/>
                      </a:cubicBezTo>
                      <a:cubicBezTo>
                        <a:pt x="2" y="0"/>
                        <a:pt x="2" y="0"/>
                        <a:pt x="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3" name="Freeform 184"/>
                <p:cNvSpPr>
                  <a:spLocks/>
                </p:cNvSpPr>
                <p:nvPr/>
              </p:nvSpPr>
              <p:spPr bwMode="auto">
                <a:xfrm>
                  <a:off x="8353864" y="5904888"/>
                  <a:ext cx="43183" cy="71972"/>
                </a:xfrm>
                <a:custGeom>
                  <a:avLst/>
                  <a:gdLst>
                    <a:gd name="T0" fmla="*/ 14 w 14"/>
                    <a:gd name="T1" fmla="*/ 21 h 23"/>
                    <a:gd name="T2" fmla="*/ 14 w 14"/>
                    <a:gd name="T3" fmla="*/ 22 h 23"/>
                    <a:gd name="T4" fmla="*/ 12 w 14"/>
                    <a:gd name="T5" fmla="*/ 22 h 23"/>
                    <a:gd name="T6" fmla="*/ 1 w 14"/>
                    <a:gd name="T7" fmla="*/ 2 h 23"/>
                    <a:gd name="T8" fmla="*/ 1 w 14"/>
                    <a:gd name="T9" fmla="*/ 1 h 23"/>
                    <a:gd name="T10" fmla="*/ 3 w 14"/>
                    <a:gd name="T11" fmla="*/ 1 h 23"/>
                    <a:gd name="T12" fmla="*/ 14 w 14"/>
                    <a:gd name="T13" fmla="*/ 21 h 23"/>
                    <a:gd name="T14" fmla="*/ 14 w 14"/>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1"/>
                      </a:moveTo>
                      <a:cubicBezTo>
                        <a:pt x="14" y="22"/>
                        <a:pt x="14" y="22"/>
                        <a:pt x="14" y="22"/>
                      </a:cubicBezTo>
                      <a:cubicBezTo>
                        <a:pt x="13" y="23"/>
                        <a:pt x="12" y="22"/>
                        <a:pt x="12" y="22"/>
                      </a:cubicBezTo>
                      <a:cubicBezTo>
                        <a:pt x="1" y="2"/>
                        <a:pt x="1" y="2"/>
                        <a:pt x="1" y="2"/>
                      </a:cubicBezTo>
                      <a:cubicBezTo>
                        <a:pt x="0" y="2"/>
                        <a:pt x="1" y="1"/>
                        <a:pt x="1" y="1"/>
                      </a:cubicBezTo>
                      <a:cubicBezTo>
                        <a:pt x="2" y="0"/>
                        <a:pt x="2" y="1"/>
                        <a:pt x="3" y="1"/>
                      </a:cubicBezTo>
                      <a:cubicBezTo>
                        <a:pt x="14" y="21"/>
                        <a:pt x="14" y="21"/>
                        <a:pt x="14" y="21"/>
                      </a:cubicBezTo>
                      <a:cubicBezTo>
                        <a:pt x="14" y="21"/>
                        <a:pt x="14" y="21"/>
                        <a:pt x="14" y="2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4" name="Freeform 185"/>
                <p:cNvSpPr>
                  <a:spLocks/>
                </p:cNvSpPr>
                <p:nvPr/>
              </p:nvSpPr>
              <p:spPr bwMode="auto">
                <a:xfrm>
                  <a:off x="8254413" y="6006957"/>
                  <a:ext cx="68045" cy="43183"/>
                </a:xfrm>
                <a:custGeom>
                  <a:avLst/>
                  <a:gdLst>
                    <a:gd name="T0" fmla="*/ 22 w 22"/>
                    <a:gd name="T1" fmla="*/ 12 h 14"/>
                    <a:gd name="T2" fmla="*/ 22 w 22"/>
                    <a:gd name="T3" fmla="*/ 13 h 14"/>
                    <a:gd name="T4" fmla="*/ 20 w 22"/>
                    <a:gd name="T5" fmla="*/ 13 h 14"/>
                    <a:gd name="T6" fmla="*/ 1 w 22"/>
                    <a:gd name="T7" fmla="*/ 2 h 14"/>
                    <a:gd name="T8" fmla="*/ 0 w 22"/>
                    <a:gd name="T9" fmla="*/ 1 h 14"/>
                    <a:gd name="T10" fmla="*/ 2 w 22"/>
                    <a:gd name="T11" fmla="*/ 0 h 14"/>
                    <a:gd name="T12" fmla="*/ 21 w 22"/>
                    <a:gd name="T13" fmla="*/ 11 h 14"/>
                    <a:gd name="T14" fmla="*/ 22 w 22"/>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2"/>
                      </a:moveTo>
                      <a:cubicBezTo>
                        <a:pt x="22" y="13"/>
                        <a:pt x="22" y="13"/>
                        <a:pt x="22" y="13"/>
                      </a:cubicBezTo>
                      <a:cubicBezTo>
                        <a:pt x="21" y="14"/>
                        <a:pt x="21" y="14"/>
                        <a:pt x="20" y="13"/>
                      </a:cubicBezTo>
                      <a:cubicBezTo>
                        <a:pt x="1" y="2"/>
                        <a:pt x="1" y="2"/>
                        <a:pt x="1" y="2"/>
                      </a:cubicBezTo>
                      <a:cubicBezTo>
                        <a:pt x="0" y="2"/>
                        <a:pt x="0" y="1"/>
                        <a:pt x="0" y="1"/>
                      </a:cubicBezTo>
                      <a:cubicBezTo>
                        <a:pt x="1" y="0"/>
                        <a:pt x="1" y="0"/>
                        <a:pt x="2" y="0"/>
                      </a:cubicBezTo>
                      <a:cubicBezTo>
                        <a:pt x="21" y="11"/>
                        <a:pt x="21" y="11"/>
                        <a:pt x="21" y="11"/>
                      </a:cubicBezTo>
                      <a:cubicBezTo>
                        <a:pt x="22" y="12"/>
                        <a:pt x="22" y="12"/>
                        <a:pt x="22" y="1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5" name="Freeform 186"/>
                <p:cNvSpPr>
                  <a:spLocks/>
                </p:cNvSpPr>
                <p:nvPr/>
              </p:nvSpPr>
              <p:spPr bwMode="auto">
                <a:xfrm>
                  <a:off x="8669230" y="6246424"/>
                  <a:ext cx="68045" cy="43183"/>
                </a:xfrm>
                <a:custGeom>
                  <a:avLst/>
                  <a:gdLst>
                    <a:gd name="T0" fmla="*/ 22 w 22"/>
                    <a:gd name="T1" fmla="*/ 13 h 14"/>
                    <a:gd name="T2" fmla="*/ 22 w 22"/>
                    <a:gd name="T3" fmla="*/ 13 h 14"/>
                    <a:gd name="T4" fmla="*/ 20 w 22"/>
                    <a:gd name="T5" fmla="*/ 14 h 14"/>
                    <a:gd name="T6" fmla="*/ 1 w 22"/>
                    <a:gd name="T7" fmla="*/ 3 h 14"/>
                    <a:gd name="T8" fmla="*/ 0 w 22"/>
                    <a:gd name="T9" fmla="*/ 1 h 14"/>
                    <a:gd name="T10" fmla="*/ 2 w 22"/>
                    <a:gd name="T11" fmla="*/ 1 h 14"/>
                    <a:gd name="T12" fmla="*/ 21 w 22"/>
                    <a:gd name="T13" fmla="*/ 12 h 14"/>
                    <a:gd name="T14" fmla="*/ 22 w 22"/>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3"/>
                      </a:moveTo>
                      <a:cubicBezTo>
                        <a:pt x="22" y="13"/>
                        <a:pt x="22" y="13"/>
                        <a:pt x="22" y="13"/>
                      </a:cubicBezTo>
                      <a:cubicBezTo>
                        <a:pt x="22" y="14"/>
                        <a:pt x="21" y="14"/>
                        <a:pt x="20" y="14"/>
                      </a:cubicBezTo>
                      <a:cubicBezTo>
                        <a:pt x="1" y="3"/>
                        <a:pt x="1" y="3"/>
                        <a:pt x="1" y="3"/>
                      </a:cubicBezTo>
                      <a:cubicBezTo>
                        <a:pt x="0" y="2"/>
                        <a:pt x="0" y="2"/>
                        <a:pt x="0" y="1"/>
                      </a:cubicBezTo>
                      <a:cubicBezTo>
                        <a:pt x="1" y="0"/>
                        <a:pt x="1" y="0"/>
                        <a:pt x="2" y="1"/>
                      </a:cubicBezTo>
                      <a:cubicBezTo>
                        <a:pt x="21" y="12"/>
                        <a:pt x="21" y="12"/>
                        <a:pt x="21" y="12"/>
                      </a:cubicBezTo>
                      <a:cubicBezTo>
                        <a:pt x="22" y="12"/>
                        <a:pt x="22" y="12"/>
                        <a:pt x="22" y="1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6" name="Freeform 187"/>
                <p:cNvSpPr>
                  <a:spLocks/>
                </p:cNvSpPr>
                <p:nvPr/>
              </p:nvSpPr>
              <p:spPr bwMode="auto">
                <a:xfrm>
                  <a:off x="8216465" y="6143048"/>
                  <a:ext cx="78514"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5" y="3"/>
                        <a:pt x="24" y="3"/>
                      </a:cubicBezTo>
                      <a:cubicBezTo>
                        <a:pt x="1" y="3"/>
                        <a:pt x="1" y="3"/>
                        <a:pt x="1" y="3"/>
                      </a:cubicBezTo>
                      <a:cubicBezTo>
                        <a:pt x="1" y="3"/>
                        <a:pt x="0" y="2"/>
                        <a:pt x="0" y="1"/>
                      </a:cubicBezTo>
                      <a:cubicBezTo>
                        <a:pt x="0" y="1"/>
                        <a:pt x="1" y="0"/>
                        <a:pt x="1" y="0"/>
                      </a:cubicBezTo>
                      <a:cubicBezTo>
                        <a:pt x="24" y="0"/>
                        <a:pt x="24" y="0"/>
                        <a:pt x="24" y="0"/>
                      </a:cubicBezTo>
                      <a:cubicBezTo>
                        <a:pt x="25"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7" name="Freeform 188"/>
                <p:cNvSpPr>
                  <a:spLocks/>
                </p:cNvSpPr>
                <p:nvPr/>
              </p:nvSpPr>
              <p:spPr bwMode="auto">
                <a:xfrm>
                  <a:off x="8696709" y="6143048"/>
                  <a:ext cx="77206"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4" y="3"/>
                        <a:pt x="24" y="3"/>
                      </a:cubicBezTo>
                      <a:cubicBezTo>
                        <a:pt x="1" y="3"/>
                        <a:pt x="1" y="3"/>
                        <a:pt x="1" y="3"/>
                      </a:cubicBezTo>
                      <a:cubicBezTo>
                        <a:pt x="1" y="3"/>
                        <a:pt x="0" y="2"/>
                        <a:pt x="0" y="1"/>
                      </a:cubicBezTo>
                      <a:cubicBezTo>
                        <a:pt x="0" y="1"/>
                        <a:pt x="1" y="0"/>
                        <a:pt x="1" y="0"/>
                      </a:cubicBezTo>
                      <a:cubicBezTo>
                        <a:pt x="24" y="0"/>
                        <a:pt x="24" y="0"/>
                        <a:pt x="24" y="0"/>
                      </a:cubicBezTo>
                      <a:cubicBezTo>
                        <a:pt x="24"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8" name="Freeform 189"/>
                <p:cNvSpPr>
                  <a:spLocks/>
                </p:cNvSpPr>
                <p:nvPr/>
              </p:nvSpPr>
              <p:spPr bwMode="auto">
                <a:xfrm>
                  <a:off x="8254413" y="6246424"/>
                  <a:ext cx="68045" cy="43183"/>
                </a:xfrm>
                <a:custGeom>
                  <a:avLst/>
                  <a:gdLst>
                    <a:gd name="T0" fmla="*/ 22 w 22"/>
                    <a:gd name="T1" fmla="*/ 2 h 14"/>
                    <a:gd name="T2" fmla="*/ 21 w 22"/>
                    <a:gd name="T3" fmla="*/ 3 h 14"/>
                    <a:gd name="T4" fmla="*/ 2 w 22"/>
                    <a:gd name="T5" fmla="*/ 14 h 14"/>
                    <a:gd name="T6" fmla="*/ 0 w 22"/>
                    <a:gd name="T7" fmla="*/ 13 h 14"/>
                    <a:gd name="T8" fmla="*/ 1 w 22"/>
                    <a:gd name="T9" fmla="*/ 12 h 14"/>
                    <a:gd name="T10" fmla="*/ 20 w 22"/>
                    <a:gd name="T11" fmla="*/ 1 h 14"/>
                    <a:gd name="T12" fmla="*/ 22 w 22"/>
                    <a:gd name="T13" fmla="*/ 1 h 14"/>
                    <a:gd name="T14" fmla="*/ 22 w 22"/>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2"/>
                      </a:moveTo>
                      <a:cubicBezTo>
                        <a:pt x="22" y="2"/>
                        <a:pt x="22" y="2"/>
                        <a:pt x="21" y="3"/>
                      </a:cubicBezTo>
                      <a:cubicBezTo>
                        <a:pt x="2" y="14"/>
                        <a:pt x="2" y="14"/>
                        <a:pt x="2" y="14"/>
                      </a:cubicBezTo>
                      <a:cubicBezTo>
                        <a:pt x="1" y="14"/>
                        <a:pt x="1" y="14"/>
                        <a:pt x="0" y="13"/>
                      </a:cubicBezTo>
                      <a:cubicBezTo>
                        <a:pt x="0" y="13"/>
                        <a:pt x="0" y="12"/>
                        <a:pt x="1" y="12"/>
                      </a:cubicBezTo>
                      <a:cubicBezTo>
                        <a:pt x="20" y="1"/>
                        <a:pt x="20" y="1"/>
                        <a:pt x="20" y="1"/>
                      </a:cubicBezTo>
                      <a:cubicBezTo>
                        <a:pt x="21" y="0"/>
                        <a:pt x="21" y="0"/>
                        <a:pt x="22" y="1"/>
                      </a:cubicBezTo>
                      <a:cubicBezTo>
                        <a:pt x="22" y="1"/>
                        <a:pt x="22" y="1"/>
                        <a:pt x="2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99" name="Freeform 190"/>
                <p:cNvSpPr>
                  <a:spLocks/>
                </p:cNvSpPr>
                <p:nvPr/>
              </p:nvSpPr>
              <p:spPr bwMode="auto">
                <a:xfrm>
                  <a:off x="8669230" y="6006957"/>
                  <a:ext cx="68045" cy="43183"/>
                </a:xfrm>
                <a:custGeom>
                  <a:avLst/>
                  <a:gdLst>
                    <a:gd name="T0" fmla="*/ 22 w 22"/>
                    <a:gd name="T1" fmla="*/ 1 h 14"/>
                    <a:gd name="T2" fmla="*/ 21 w 22"/>
                    <a:gd name="T3" fmla="*/ 2 h 14"/>
                    <a:gd name="T4" fmla="*/ 2 w 22"/>
                    <a:gd name="T5" fmla="*/ 13 h 14"/>
                    <a:gd name="T6" fmla="*/ 0 w 22"/>
                    <a:gd name="T7" fmla="*/ 13 h 14"/>
                    <a:gd name="T8" fmla="*/ 1 w 22"/>
                    <a:gd name="T9" fmla="*/ 11 h 14"/>
                    <a:gd name="T10" fmla="*/ 20 w 22"/>
                    <a:gd name="T11" fmla="*/ 0 h 14"/>
                    <a:gd name="T12" fmla="*/ 22 w 22"/>
                    <a:gd name="T13" fmla="*/ 1 h 14"/>
                    <a:gd name="T14" fmla="*/ 22 w 22"/>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
                      </a:moveTo>
                      <a:cubicBezTo>
                        <a:pt x="22" y="2"/>
                        <a:pt x="22" y="2"/>
                        <a:pt x="21" y="2"/>
                      </a:cubicBezTo>
                      <a:cubicBezTo>
                        <a:pt x="2" y="13"/>
                        <a:pt x="2" y="13"/>
                        <a:pt x="2" y="13"/>
                      </a:cubicBezTo>
                      <a:cubicBezTo>
                        <a:pt x="1" y="14"/>
                        <a:pt x="1" y="14"/>
                        <a:pt x="0" y="13"/>
                      </a:cubicBezTo>
                      <a:cubicBezTo>
                        <a:pt x="0" y="12"/>
                        <a:pt x="0" y="12"/>
                        <a:pt x="1" y="11"/>
                      </a:cubicBezTo>
                      <a:cubicBezTo>
                        <a:pt x="20" y="0"/>
                        <a:pt x="20" y="0"/>
                        <a:pt x="20" y="0"/>
                      </a:cubicBezTo>
                      <a:cubicBezTo>
                        <a:pt x="21" y="0"/>
                        <a:pt x="22" y="0"/>
                        <a:pt x="22" y="1"/>
                      </a:cubicBezTo>
                      <a:cubicBezTo>
                        <a:pt x="22" y="1"/>
                        <a:pt x="22" y="1"/>
                        <a:pt x="2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0" name="Freeform 191"/>
                <p:cNvSpPr>
                  <a:spLocks/>
                </p:cNvSpPr>
                <p:nvPr/>
              </p:nvSpPr>
              <p:spPr bwMode="auto">
                <a:xfrm>
                  <a:off x="8594641" y="5904888"/>
                  <a:ext cx="43183" cy="71972"/>
                </a:xfrm>
                <a:custGeom>
                  <a:avLst/>
                  <a:gdLst>
                    <a:gd name="T0" fmla="*/ 14 w 14"/>
                    <a:gd name="T1" fmla="*/ 2 h 23"/>
                    <a:gd name="T2" fmla="*/ 13 w 14"/>
                    <a:gd name="T3" fmla="*/ 2 h 23"/>
                    <a:gd name="T4" fmla="*/ 2 w 14"/>
                    <a:gd name="T5" fmla="*/ 22 h 23"/>
                    <a:gd name="T6" fmla="*/ 1 w 14"/>
                    <a:gd name="T7" fmla="*/ 22 h 23"/>
                    <a:gd name="T8" fmla="*/ 0 w 14"/>
                    <a:gd name="T9" fmla="*/ 21 h 23"/>
                    <a:gd name="T10" fmla="*/ 11 w 14"/>
                    <a:gd name="T11" fmla="*/ 1 h 23"/>
                    <a:gd name="T12" fmla="*/ 13 w 14"/>
                    <a:gd name="T13" fmla="*/ 1 h 23"/>
                    <a:gd name="T14" fmla="*/ 14 w 14"/>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
                      </a:moveTo>
                      <a:cubicBezTo>
                        <a:pt x="14" y="2"/>
                        <a:pt x="13" y="2"/>
                        <a:pt x="13" y="2"/>
                      </a:cubicBezTo>
                      <a:cubicBezTo>
                        <a:pt x="2" y="22"/>
                        <a:pt x="2" y="22"/>
                        <a:pt x="2" y="22"/>
                      </a:cubicBezTo>
                      <a:cubicBezTo>
                        <a:pt x="2" y="22"/>
                        <a:pt x="1" y="23"/>
                        <a:pt x="1" y="22"/>
                      </a:cubicBezTo>
                      <a:cubicBezTo>
                        <a:pt x="0" y="22"/>
                        <a:pt x="0" y="21"/>
                        <a:pt x="0" y="21"/>
                      </a:cubicBezTo>
                      <a:cubicBezTo>
                        <a:pt x="11" y="1"/>
                        <a:pt x="11" y="1"/>
                        <a:pt x="11" y="1"/>
                      </a:cubicBezTo>
                      <a:cubicBezTo>
                        <a:pt x="12" y="1"/>
                        <a:pt x="12" y="0"/>
                        <a:pt x="13" y="1"/>
                      </a:cubicBezTo>
                      <a:cubicBezTo>
                        <a:pt x="13" y="1"/>
                        <a:pt x="14" y="1"/>
                        <a:pt x="14"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1" name="Freeform 192"/>
                <p:cNvSpPr>
                  <a:spLocks/>
                </p:cNvSpPr>
                <p:nvPr/>
              </p:nvSpPr>
              <p:spPr bwMode="auto">
                <a:xfrm>
                  <a:off x="8492573" y="5870866"/>
                  <a:ext cx="6543" cy="77206"/>
                </a:xfrm>
                <a:custGeom>
                  <a:avLst/>
                  <a:gdLst>
                    <a:gd name="T0" fmla="*/ 2 w 2"/>
                    <a:gd name="T1" fmla="*/ 1 h 25"/>
                    <a:gd name="T2" fmla="*/ 2 w 2"/>
                    <a:gd name="T3" fmla="*/ 23 h 25"/>
                    <a:gd name="T4" fmla="*/ 1 w 2"/>
                    <a:gd name="T5" fmla="*/ 25 h 25"/>
                    <a:gd name="T6" fmla="*/ 0 w 2"/>
                    <a:gd name="T7" fmla="*/ 23 h 25"/>
                    <a:gd name="T8" fmla="*/ 0 w 2"/>
                    <a:gd name="T9" fmla="*/ 1 h 25"/>
                    <a:gd name="T10" fmla="*/ 1 w 2"/>
                    <a:gd name="T11" fmla="*/ 0 h 25"/>
                    <a:gd name="T12" fmla="*/ 2 w 2"/>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2" y="1"/>
                      </a:moveTo>
                      <a:cubicBezTo>
                        <a:pt x="2" y="23"/>
                        <a:pt x="2" y="23"/>
                        <a:pt x="2" y="23"/>
                      </a:cubicBezTo>
                      <a:cubicBezTo>
                        <a:pt x="2" y="24"/>
                        <a:pt x="2" y="25"/>
                        <a:pt x="1" y="25"/>
                      </a:cubicBezTo>
                      <a:cubicBezTo>
                        <a:pt x="0" y="25"/>
                        <a:pt x="0" y="24"/>
                        <a:pt x="0" y="23"/>
                      </a:cubicBezTo>
                      <a:cubicBezTo>
                        <a:pt x="0" y="1"/>
                        <a:pt x="0" y="1"/>
                        <a:pt x="0" y="1"/>
                      </a:cubicBezTo>
                      <a:cubicBezTo>
                        <a:pt x="0" y="0"/>
                        <a:pt x="0" y="0"/>
                        <a:pt x="1" y="0"/>
                      </a:cubicBezTo>
                      <a:cubicBezTo>
                        <a:pt x="2" y="0"/>
                        <a:pt x="2" y="0"/>
                        <a:pt x="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2" name="Freeform 193"/>
                <p:cNvSpPr>
                  <a:spLocks/>
                </p:cNvSpPr>
                <p:nvPr/>
              </p:nvSpPr>
              <p:spPr bwMode="auto">
                <a:xfrm>
                  <a:off x="8353864" y="5904888"/>
                  <a:ext cx="43183" cy="71972"/>
                </a:xfrm>
                <a:custGeom>
                  <a:avLst/>
                  <a:gdLst>
                    <a:gd name="T0" fmla="*/ 14 w 14"/>
                    <a:gd name="T1" fmla="*/ 21 h 23"/>
                    <a:gd name="T2" fmla="*/ 14 w 14"/>
                    <a:gd name="T3" fmla="*/ 22 h 23"/>
                    <a:gd name="T4" fmla="*/ 12 w 14"/>
                    <a:gd name="T5" fmla="*/ 22 h 23"/>
                    <a:gd name="T6" fmla="*/ 1 w 14"/>
                    <a:gd name="T7" fmla="*/ 2 h 23"/>
                    <a:gd name="T8" fmla="*/ 1 w 14"/>
                    <a:gd name="T9" fmla="*/ 1 h 23"/>
                    <a:gd name="T10" fmla="*/ 3 w 14"/>
                    <a:gd name="T11" fmla="*/ 1 h 23"/>
                    <a:gd name="T12" fmla="*/ 14 w 14"/>
                    <a:gd name="T13" fmla="*/ 21 h 23"/>
                    <a:gd name="T14" fmla="*/ 14 w 14"/>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1"/>
                      </a:moveTo>
                      <a:cubicBezTo>
                        <a:pt x="14" y="22"/>
                        <a:pt x="14" y="22"/>
                        <a:pt x="14" y="22"/>
                      </a:cubicBezTo>
                      <a:cubicBezTo>
                        <a:pt x="13" y="23"/>
                        <a:pt x="12" y="22"/>
                        <a:pt x="12" y="22"/>
                      </a:cubicBezTo>
                      <a:cubicBezTo>
                        <a:pt x="1" y="2"/>
                        <a:pt x="1" y="2"/>
                        <a:pt x="1" y="2"/>
                      </a:cubicBezTo>
                      <a:cubicBezTo>
                        <a:pt x="0" y="2"/>
                        <a:pt x="1" y="1"/>
                        <a:pt x="1" y="1"/>
                      </a:cubicBezTo>
                      <a:cubicBezTo>
                        <a:pt x="2" y="0"/>
                        <a:pt x="2" y="1"/>
                        <a:pt x="3" y="1"/>
                      </a:cubicBezTo>
                      <a:cubicBezTo>
                        <a:pt x="14" y="21"/>
                        <a:pt x="14" y="21"/>
                        <a:pt x="14" y="21"/>
                      </a:cubicBezTo>
                      <a:cubicBezTo>
                        <a:pt x="14" y="21"/>
                        <a:pt x="14" y="21"/>
                        <a:pt x="14" y="2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3" name="Freeform 194"/>
                <p:cNvSpPr>
                  <a:spLocks/>
                </p:cNvSpPr>
                <p:nvPr/>
              </p:nvSpPr>
              <p:spPr bwMode="auto">
                <a:xfrm>
                  <a:off x="8254413" y="6006957"/>
                  <a:ext cx="68045" cy="43183"/>
                </a:xfrm>
                <a:custGeom>
                  <a:avLst/>
                  <a:gdLst>
                    <a:gd name="T0" fmla="*/ 22 w 22"/>
                    <a:gd name="T1" fmla="*/ 12 h 14"/>
                    <a:gd name="T2" fmla="*/ 22 w 22"/>
                    <a:gd name="T3" fmla="*/ 13 h 14"/>
                    <a:gd name="T4" fmla="*/ 20 w 22"/>
                    <a:gd name="T5" fmla="*/ 13 h 14"/>
                    <a:gd name="T6" fmla="*/ 1 w 22"/>
                    <a:gd name="T7" fmla="*/ 2 h 14"/>
                    <a:gd name="T8" fmla="*/ 0 w 22"/>
                    <a:gd name="T9" fmla="*/ 1 h 14"/>
                    <a:gd name="T10" fmla="*/ 2 w 22"/>
                    <a:gd name="T11" fmla="*/ 0 h 14"/>
                    <a:gd name="T12" fmla="*/ 21 w 22"/>
                    <a:gd name="T13" fmla="*/ 11 h 14"/>
                    <a:gd name="T14" fmla="*/ 22 w 22"/>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2"/>
                      </a:moveTo>
                      <a:cubicBezTo>
                        <a:pt x="22" y="13"/>
                        <a:pt x="22" y="13"/>
                        <a:pt x="22" y="13"/>
                      </a:cubicBezTo>
                      <a:cubicBezTo>
                        <a:pt x="21" y="14"/>
                        <a:pt x="21" y="14"/>
                        <a:pt x="20" y="13"/>
                      </a:cubicBezTo>
                      <a:cubicBezTo>
                        <a:pt x="1" y="2"/>
                        <a:pt x="1" y="2"/>
                        <a:pt x="1" y="2"/>
                      </a:cubicBezTo>
                      <a:cubicBezTo>
                        <a:pt x="0" y="2"/>
                        <a:pt x="0" y="1"/>
                        <a:pt x="0" y="1"/>
                      </a:cubicBezTo>
                      <a:cubicBezTo>
                        <a:pt x="1" y="0"/>
                        <a:pt x="1" y="0"/>
                        <a:pt x="2" y="0"/>
                      </a:cubicBezTo>
                      <a:cubicBezTo>
                        <a:pt x="21" y="11"/>
                        <a:pt x="21" y="11"/>
                        <a:pt x="21" y="11"/>
                      </a:cubicBezTo>
                      <a:cubicBezTo>
                        <a:pt x="22" y="12"/>
                        <a:pt x="22" y="12"/>
                        <a:pt x="22" y="1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4" name="Freeform 195"/>
                <p:cNvSpPr>
                  <a:spLocks/>
                </p:cNvSpPr>
                <p:nvPr/>
              </p:nvSpPr>
              <p:spPr bwMode="auto">
                <a:xfrm>
                  <a:off x="8669230" y="6246424"/>
                  <a:ext cx="68045" cy="43183"/>
                </a:xfrm>
                <a:custGeom>
                  <a:avLst/>
                  <a:gdLst>
                    <a:gd name="T0" fmla="*/ 22 w 22"/>
                    <a:gd name="T1" fmla="*/ 13 h 14"/>
                    <a:gd name="T2" fmla="*/ 22 w 22"/>
                    <a:gd name="T3" fmla="*/ 13 h 14"/>
                    <a:gd name="T4" fmla="*/ 20 w 22"/>
                    <a:gd name="T5" fmla="*/ 14 h 14"/>
                    <a:gd name="T6" fmla="*/ 1 w 22"/>
                    <a:gd name="T7" fmla="*/ 3 h 14"/>
                    <a:gd name="T8" fmla="*/ 0 w 22"/>
                    <a:gd name="T9" fmla="*/ 1 h 14"/>
                    <a:gd name="T10" fmla="*/ 2 w 22"/>
                    <a:gd name="T11" fmla="*/ 1 h 14"/>
                    <a:gd name="T12" fmla="*/ 21 w 22"/>
                    <a:gd name="T13" fmla="*/ 12 h 14"/>
                    <a:gd name="T14" fmla="*/ 22 w 22"/>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3"/>
                      </a:moveTo>
                      <a:cubicBezTo>
                        <a:pt x="22" y="13"/>
                        <a:pt x="22" y="13"/>
                        <a:pt x="22" y="13"/>
                      </a:cubicBezTo>
                      <a:cubicBezTo>
                        <a:pt x="22" y="14"/>
                        <a:pt x="21" y="14"/>
                        <a:pt x="20" y="14"/>
                      </a:cubicBezTo>
                      <a:cubicBezTo>
                        <a:pt x="1" y="3"/>
                        <a:pt x="1" y="3"/>
                        <a:pt x="1" y="3"/>
                      </a:cubicBezTo>
                      <a:cubicBezTo>
                        <a:pt x="0" y="2"/>
                        <a:pt x="0" y="2"/>
                        <a:pt x="0" y="1"/>
                      </a:cubicBezTo>
                      <a:cubicBezTo>
                        <a:pt x="1" y="0"/>
                        <a:pt x="1" y="0"/>
                        <a:pt x="2" y="1"/>
                      </a:cubicBezTo>
                      <a:cubicBezTo>
                        <a:pt x="21" y="12"/>
                        <a:pt x="21" y="12"/>
                        <a:pt x="21" y="12"/>
                      </a:cubicBezTo>
                      <a:cubicBezTo>
                        <a:pt x="22" y="12"/>
                        <a:pt x="22" y="12"/>
                        <a:pt x="22" y="1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5" name="Freeform 196"/>
                <p:cNvSpPr>
                  <a:spLocks/>
                </p:cNvSpPr>
                <p:nvPr/>
              </p:nvSpPr>
              <p:spPr bwMode="auto">
                <a:xfrm>
                  <a:off x="8220391" y="6180996"/>
                  <a:ext cx="77206" cy="18320"/>
                </a:xfrm>
                <a:custGeom>
                  <a:avLst/>
                  <a:gdLst>
                    <a:gd name="T0" fmla="*/ 25 w 25"/>
                    <a:gd name="T1" fmla="*/ 1 h 6"/>
                    <a:gd name="T2" fmla="*/ 24 w 25"/>
                    <a:gd name="T3" fmla="*/ 2 h 6"/>
                    <a:gd name="T4" fmla="*/ 2 w 25"/>
                    <a:gd name="T5" fmla="*/ 6 h 6"/>
                    <a:gd name="T6" fmla="*/ 1 w 25"/>
                    <a:gd name="T7" fmla="*/ 5 h 6"/>
                    <a:gd name="T8" fmla="*/ 2 w 25"/>
                    <a:gd name="T9" fmla="*/ 4 h 6"/>
                    <a:gd name="T10" fmla="*/ 24 w 25"/>
                    <a:gd name="T11" fmla="*/ 0 h 6"/>
                    <a:gd name="T12" fmla="*/ 25 w 2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5" y="1"/>
                      </a:moveTo>
                      <a:cubicBezTo>
                        <a:pt x="25" y="1"/>
                        <a:pt x="25" y="2"/>
                        <a:pt x="24" y="2"/>
                      </a:cubicBezTo>
                      <a:cubicBezTo>
                        <a:pt x="2" y="6"/>
                        <a:pt x="2" y="6"/>
                        <a:pt x="2" y="6"/>
                      </a:cubicBezTo>
                      <a:cubicBezTo>
                        <a:pt x="1" y="6"/>
                        <a:pt x="1" y="6"/>
                        <a:pt x="1" y="5"/>
                      </a:cubicBezTo>
                      <a:cubicBezTo>
                        <a:pt x="0" y="4"/>
                        <a:pt x="1" y="4"/>
                        <a:pt x="2" y="4"/>
                      </a:cubicBezTo>
                      <a:cubicBezTo>
                        <a:pt x="24" y="0"/>
                        <a:pt x="24" y="0"/>
                        <a:pt x="24" y="0"/>
                      </a:cubicBezTo>
                      <a:cubicBezTo>
                        <a:pt x="24" y="0"/>
                        <a:pt x="25" y="0"/>
                        <a:pt x="25"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6" name="Freeform 197"/>
                <p:cNvSpPr>
                  <a:spLocks/>
                </p:cNvSpPr>
                <p:nvPr/>
              </p:nvSpPr>
              <p:spPr bwMode="auto">
                <a:xfrm>
                  <a:off x="8694092" y="6097247"/>
                  <a:ext cx="77206" cy="18320"/>
                </a:xfrm>
                <a:custGeom>
                  <a:avLst/>
                  <a:gdLst>
                    <a:gd name="T0" fmla="*/ 25 w 25"/>
                    <a:gd name="T1" fmla="*/ 1 h 6"/>
                    <a:gd name="T2" fmla="*/ 24 w 25"/>
                    <a:gd name="T3" fmla="*/ 2 h 6"/>
                    <a:gd name="T4" fmla="*/ 1 w 25"/>
                    <a:gd name="T5" fmla="*/ 6 h 6"/>
                    <a:gd name="T6" fmla="*/ 0 w 25"/>
                    <a:gd name="T7" fmla="*/ 5 h 6"/>
                    <a:gd name="T8" fmla="*/ 1 w 25"/>
                    <a:gd name="T9" fmla="*/ 4 h 6"/>
                    <a:gd name="T10" fmla="*/ 23 w 25"/>
                    <a:gd name="T11" fmla="*/ 0 h 6"/>
                    <a:gd name="T12" fmla="*/ 25 w 2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5" y="1"/>
                      </a:moveTo>
                      <a:cubicBezTo>
                        <a:pt x="25" y="2"/>
                        <a:pt x="24" y="2"/>
                        <a:pt x="24" y="2"/>
                      </a:cubicBezTo>
                      <a:cubicBezTo>
                        <a:pt x="1" y="6"/>
                        <a:pt x="1" y="6"/>
                        <a:pt x="1" y="6"/>
                      </a:cubicBezTo>
                      <a:cubicBezTo>
                        <a:pt x="1" y="6"/>
                        <a:pt x="0" y="6"/>
                        <a:pt x="0" y="5"/>
                      </a:cubicBezTo>
                      <a:cubicBezTo>
                        <a:pt x="0" y="5"/>
                        <a:pt x="0" y="4"/>
                        <a:pt x="1" y="4"/>
                      </a:cubicBezTo>
                      <a:cubicBezTo>
                        <a:pt x="23" y="0"/>
                        <a:pt x="23" y="0"/>
                        <a:pt x="23" y="0"/>
                      </a:cubicBezTo>
                      <a:cubicBezTo>
                        <a:pt x="24" y="0"/>
                        <a:pt x="24" y="0"/>
                        <a:pt x="25"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7" name="Freeform 198"/>
                <p:cNvSpPr>
                  <a:spLocks/>
                </p:cNvSpPr>
                <p:nvPr/>
              </p:nvSpPr>
              <p:spPr bwMode="auto">
                <a:xfrm>
                  <a:off x="8646983" y="5966391"/>
                  <a:ext cx="62811" cy="53652"/>
                </a:xfrm>
                <a:custGeom>
                  <a:avLst/>
                  <a:gdLst>
                    <a:gd name="T0" fmla="*/ 20 w 20"/>
                    <a:gd name="T1" fmla="*/ 1 h 17"/>
                    <a:gd name="T2" fmla="*/ 20 w 20"/>
                    <a:gd name="T3" fmla="*/ 2 h 17"/>
                    <a:gd name="T4" fmla="*/ 2 w 20"/>
                    <a:gd name="T5" fmla="*/ 17 h 17"/>
                    <a:gd name="T6" fmla="*/ 1 w 20"/>
                    <a:gd name="T7" fmla="*/ 17 h 17"/>
                    <a:gd name="T8" fmla="*/ 1 w 20"/>
                    <a:gd name="T9" fmla="*/ 15 h 17"/>
                    <a:gd name="T10" fmla="*/ 18 w 20"/>
                    <a:gd name="T11" fmla="*/ 1 h 17"/>
                    <a:gd name="T12" fmla="*/ 20 w 20"/>
                    <a:gd name="T13" fmla="*/ 1 h 17"/>
                    <a:gd name="T14" fmla="*/ 20 w 20"/>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20" y="1"/>
                      </a:moveTo>
                      <a:cubicBezTo>
                        <a:pt x="20" y="2"/>
                        <a:pt x="20" y="2"/>
                        <a:pt x="20" y="2"/>
                      </a:cubicBezTo>
                      <a:cubicBezTo>
                        <a:pt x="2" y="17"/>
                        <a:pt x="2" y="17"/>
                        <a:pt x="2" y="17"/>
                      </a:cubicBezTo>
                      <a:cubicBezTo>
                        <a:pt x="2" y="17"/>
                        <a:pt x="1" y="17"/>
                        <a:pt x="1" y="17"/>
                      </a:cubicBezTo>
                      <a:cubicBezTo>
                        <a:pt x="0" y="16"/>
                        <a:pt x="0" y="16"/>
                        <a:pt x="1" y="15"/>
                      </a:cubicBezTo>
                      <a:cubicBezTo>
                        <a:pt x="18" y="1"/>
                        <a:pt x="18" y="1"/>
                        <a:pt x="18" y="1"/>
                      </a:cubicBezTo>
                      <a:cubicBezTo>
                        <a:pt x="19" y="0"/>
                        <a:pt x="19" y="0"/>
                        <a:pt x="20" y="1"/>
                      </a:cubicBezTo>
                      <a:cubicBezTo>
                        <a:pt x="20" y="1"/>
                        <a:pt x="20" y="1"/>
                        <a:pt x="20"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8" name="Freeform 199"/>
                <p:cNvSpPr>
                  <a:spLocks/>
                </p:cNvSpPr>
                <p:nvPr/>
              </p:nvSpPr>
              <p:spPr bwMode="auto">
                <a:xfrm>
                  <a:off x="8560618" y="5886568"/>
                  <a:ext cx="34023" cy="74589"/>
                </a:xfrm>
                <a:custGeom>
                  <a:avLst/>
                  <a:gdLst>
                    <a:gd name="T0" fmla="*/ 11 w 11"/>
                    <a:gd name="T1" fmla="*/ 1 h 24"/>
                    <a:gd name="T2" fmla="*/ 10 w 11"/>
                    <a:gd name="T3" fmla="*/ 2 h 24"/>
                    <a:gd name="T4" fmla="*/ 3 w 11"/>
                    <a:gd name="T5" fmla="*/ 23 h 24"/>
                    <a:gd name="T6" fmla="*/ 1 w 11"/>
                    <a:gd name="T7" fmla="*/ 23 h 24"/>
                    <a:gd name="T8" fmla="*/ 1 w 11"/>
                    <a:gd name="T9" fmla="*/ 22 h 24"/>
                    <a:gd name="T10" fmla="*/ 8 w 11"/>
                    <a:gd name="T11" fmla="*/ 1 h 24"/>
                    <a:gd name="T12" fmla="*/ 10 w 11"/>
                    <a:gd name="T13" fmla="*/ 0 h 24"/>
                    <a:gd name="T14" fmla="*/ 11 w 11"/>
                    <a:gd name="T15" fmla="*/ 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4">
                      <a:moveTo>
                        <a:pt x="11" y="1"/>
                      </a:moveTo>
                      <a:cubicBezTo>
                        <a:pt x="11" y="1"/>
                        <a:pt x="11" y="1"/>
                        <a:pt x="10" y="2"/>
                      </a:cubicBezTo>
                      <a:cubicBezTo>
                        <a:pt x="3" y="23"/>
                        <a:pt x="3" y="23"/>
                        <a:pt x="3" y="23"/>
                      </a:cubicBezTo>
                      <a:cubicBezTo>
                        <a:pt x="3" y="23"/>
                        <a:pt x="2" y="24"/>
                        <a:pt x="1" y="23"/>
                      </a:cubicBezTo>
                      <a:cubicBezTo>
                        <a:pt x="1" y="23"/>
                        <a:pt x="0" y="23"/>
                        <a:pt x="1" y="22"/>
                      </a:cubicBezTo>
                      <a:cubicBezTo>
                        <a:pt x="8" y="1"/>
                        <a:pt x="8" y="1"/>
                        <a:pt x="8" y="1"/>
                      </a:cubicBezTo>
                      <a:cubicBezTo>
                        <a:pt x="9" y="0"/>
                        <a:pt x="9" y="0"/>
                        <a:pt x="10" y="0"/>
                      </a:cubicBezTo>
                      <a:cubicBezTo>
                        <a:pt x="10" y="0"/>
                        <a:pt x="10" y="1"/>
                        <a:pt x="11"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09" name="Freeform 200"/>
                <p:cNvSpPr>
                  <a:spLocks/>
                </p:cNvSpPr>
                <p:nvPr/>
              </p:nvSpPr>
              <p:spPr bwMode="auto">
                <a:xfrm>
                  <a:off x="8442847" y="5873483"/>
                  <a:ext cx="22246" cy="78514"/>
                </a:xfrm>
                <a:custGeom>
                  <a:avLst/>
                  <a:gdLst>
                    <a:gd name="T0" fmla="*/ 3 w 7"/>
                    <a:gd name="T1" fmla="*/ 1 h 25"/>
                    <a:gd name="T2" fmla="*/ 7 w 7"/>
                    <a:gd name="T3" fmla="*/ 23 h 25"/>
                    <a:gd name="T4" fmla="*/ 6 w 7"/>
                    <a:gd name="T5" fmla="*/ 25 h 25"/>
                    <a:gd name="T6" fmla="*/ 4 w 7"/>
                    <a:gd name="T7" fmla="*/ 24 h 25"/>
                    <a:gd name="T8" fmla="*/ 1 w 7"/>
                    <a:gd name="T9" fmla="*/ 1 h 25"/>
                    <a:gd name="T10" fmla="*/ 1 w 7"/>
                    <a:gd name="T11" fmla="*/ 0 h 25"/>
                    <a:gd name="T12" fmla="*/ 3 w 7"/>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7" h="25">
                      <a:moveTo>
                        <a:pt x="3" y="1"/>
                      </a:moveTo>
                      <a:cubicBezTo>
                        <a:pt x="7" y="23"/>
                        <a:pt x="7" y="23"/>
                        <a:pt x="7" y="23"/>
                      </a:cubicBezTo>
                      <a:cubicBezTo>
                        <a:pt x="7" y="24"/>
                        <a:pt x="6" y="24"/>
                        <a:pt x="6" y="25"/>
                      </a:cubicBezTo>
                      <a:cubicBezTo>
                        <a:pt x="5" y="25"/>
                        <a:pt x="5" y="24"/>
                        <a:pt x="4" y="24"/>
                      </a:cubicBezTo>
                      <a:cubicBezTo>
                        <a:pt x="1" y="1"/>
                        <a:pt x="1" y="1"/>
                        <a:pt x="1" y="1"/>
                      </a:cubicBezTo>
                      <a:cubicBezTo>
                        <a:pt x="0" y="1"/>
                        <a:pt x="1" y="0"/>
                        <a:pt x="1" y="0"/>
                      </a:cubicBezTo>
                      <a:cubicBezTo>
                        <a:pt x="2" y="0"/>
                        <a:pt x="3" y="0"/>
                        <a:pt x="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0" name="Freeform 201"/>
                <p:cNvSpPr>
                  <a:spLocks/>
                </p:cNvSpPr>
                <p:nvPr/>
              </p:nvSpPr>
              <p:spPr bwMode="auto">
                <a:xfrm>
                  <a:off x="8315916" y="5932368"/>
                  <a:ext cx="52343" cy="62811"/>
                </a:xfrm>
                <a:custGeom>
                  <a:avLst/>
                  <a:gdLst>
                    <a:gd name="T0" fmla="*/ 17 w 17"/>
                    <a:gd name="T1" fmla="*/ 19 h 20"/>
                    <a:gd name="T2" fmla="*/ 16 w 17"/>
                    <a:gd name="T3" fmla="*/ 20 h 20"/>
                    <a:gd name="T4" fmla="*/ 15 w 17"/>
                    <a:gd name="T5" fmla="*/ 20 h 20"/>
                    <a:gd name="T6" fmla="*/ 0 w 17"/>
                    <a:gd name="T7" fmla="*/ 2 h 20"/>
                    <a:gd name="T8" fmla="*/ 0 w 17"/>
                    <a:gd name="T9" fmla="*/ 1 h 20"/>
                    <a:gd name="T10" fmla="*/ 2 w 17"/>
                    <a:gd name="T11" fmla="*/ 1 h 20"/>
                    <a:gd name="T12" fmla="*/ 16 w 17"/>
                    <a:gd name="T13" fmla="*/ 18 h 20"/>
                    <a:gd name="T14" fmla="*/ 17 w 17"/>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17" y="19"/>
                      </a:moveTo>
                      <a:cubicBezTo>
                        <a:pt x="17" y="19"/>
                        <a:pt x="17" y="19"/>
                        <a:pt x="16" y="20"/>
                      </a:cubicBezTo>
                      <a:cubicBezTo>
                        <a:pt x="16" y="20"/>
                        <a:pt x="15" y="20"/>
                        <a:pt x="15" y="20"/>
                      </a:cubicBezTo>
                      <a:cubicBezTo>
                        <a:pt x="0" y="2"/>
                        <a:pt x="0" y="2"/>
                        <a:pt x="0" y="2"/>
                      </a:cubicBezTo>
                      <a:cubicBezTo>
                        <a:pt x="0" y="2"/>
                        <a:pt x="0" y="1"/>
                        <a:pt x="0" y="1"/>
                      </a:cubicBezTo>
                      <a:cubicBezTo>
                        <a:pt x="1" y="0"/>
                        <a:pt x="2" y="0"/>
                        <a:pt x="2" y="1"/>
                      </a:cubicBezTo>
                      <a:cubicBezTo>
                        <a:pt x="16" y="18"/>
                        <a:pt x="16" y="18"/>
                        <a:pt x="16" y="18"/>
                      </a:cubicBezTo>
                      <a:cubicBezTo>
                        <a:pt x="17" y="18"/>
                        <a:pt x="17" y="18"/>
                        <a:pt x="17" y="19"/>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1" name="Freeform 202"/>
                <p:cNvSpPr>
                  <a:spLocks/>
                </p:cNvSpPr>
                <p:nvPr/>
              </p:nvSpPr>
              <p:spPr bwMode="auto">
                <a:xfrm>
                  <a:off x="8232168" y="6050139"/>
                  <a:ext cx="74589" cy="31406"/>
                </a:xfrm>
                <a:custGeom>
                  <a:avLst/>
                  <a:gdLst>
                    <a:gd name="T0" fmla="*/ 24 w 24"/>
                    <a:gd name="T1" fmla="*/ 9 h 10"/>
                    <a:gd name="T2" fmla="*/ 24 w 24"/>
                    <a:gd name="T3" fmla="*/ 9 h 10"/>
                    <a:gd name="T4" fmla="*/ 23 w 24"/>
                    <a:gd name="T5" fmla="*/ 10 h 10"/>
                    <a:gd name="T6" fmla="*/ 1 w 24"/>
                    <a:gd name="T7" fmla="*/ 2 h 10"/>
                    <a:gd name="T8" fmla="*/ 1 w 24"/>
                    <a:gd name="T9" fmla="*/ 1 h 10"/>
                    <a:gd name="T10" fmla="*/ 2 w 24"/>
                    <a:gd name="T11" fmla="*/ 0 h 10"/>
                    <a:gd name="T12" fmla="*/ 23 w 24"/>
                    <a:gd name="T13" fmla="*/ 8 h 10"/>
                    <a:gd name="T14" fmla="*/ 24 w 24"/>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0">
                      <a:moveTo>
                        <a:pt x="24" y="9"/>
                      </a:moveTo>
                      <a:cubicBezTo>
                        <a:pt x="24" y="9"/>
                        <a:pt x="24" y="9"/>
                        <a:pt x="24" y="9"/>
                      </a:cubicBezTo>
                      <a:cubicBezTo>
                        <a:pt x="24" y="10"/>
                        <a:pt x="23" y="10"/>
                        <a:pt x="23" y="10"/>
                      </a:cubicBezTo>
                      <a:cubicBezTo>
                        <a:pt x="1" y="2"/>
                        <a:pt x="1" y="2"/>
                        <a:pt x="1" y="2"/>
                      </a:cubicBezTo>
                      <a:cubicBezTo>
                        <a:pt x="1" y="2"/>
                        <a:pt x="0" y="1"/>
                        <a:pt x="1" y="1"/>
                      </a:cubicBezTo>
                      <a:cubicBezTo>
                        <a:pt x="1" y="0"/>
                        <a:pt x="2" y="0"/>
                        <a:pt x="2" y="0"/>
                      </a:cubicBezTo>
                      <a:cubicBezTo>
                        <a:pt x="23" y="8"/>
                        <a:pt x="23" y="8"/>
                        <a:pt x="23" y="8"/>
                      </a:cubicBezTo>
                      <a:cubicBezTo>
                        <a:pt x="24" y="8"/>
                        <a:pt x="24" y="8"/>
                        <a:pt x="24" y="9"/>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2" name="Freeform 203"/>
                <p:cNvSpPr>
                  <a:spLocks/>
                </p:cNvSpPr>
                <p:nvPr/>
              </p:nvSpPr>
              <p:spPr bwMode="auto">
                <a:xfrm>
                  <a:off x="8684932" y="6215018"/>
                  <a:ext cx="74589" cy="31406"/>
                </a:xfrm>
                <a:custGeom>
                  <a:avLst/>
                  <a:gdLst>
                    <a:gd name="T0" fmla="*/ 24 w 24"/>
                    <a:gd name="T1" fmla="*/ 9 h 10"/>
                    <a:gd name="T2" fmla="*/ 23 w 24"/>
                    <a:gd name="T3" fmla="*/ 9 h 10"/>
                    <a:gd name="T4" fmla="*/ 22 w 24"/>
                    <a:gd name="T5" fmla="*/ 10 h 10"/>
                    <a:gd name="T6" fmla="*/ 1 w 24"/>
                    <a:gd name="T7" fmla="*/ 2 h 10"/>
                    <a:gd name="T8" fmla="*/ 0 w 24"/>
                    <a:gd name="T9" fmla="*/ 1 h 10"/>
                    <a:gd name="T10" fmla="*/ 2 w 24"/>
                    <a:gd name="T11" fmla="*/ 0 h 10"/>
                    <a:gd name="T12" fmla="*/ 23 w 24"/>
                    <a:gd name="T13" fmla="*/ 8 h 10"/>
                    <a:gd name="T14" fmla="*/ 24 w 24"/>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0">
                      <a:moveTo>
                        <a:pt x="24" y="9"/>
                      </a:moveTo>
                      <a:cubicBezTo>
                        <a:pt x="24" y="9"/>
                        <a:pt x="24" y="9"/>
                        <a:pt x="23" y="9"/>
                      </a:cubicBezTo>
                      <a:cubicBezTo>
                        <a:pt x="23" y="10"/>
                        <a:pt x="23" y="10"/>
                        <a:pt x="22" y="10"/>
                      </a:cubicBezTo>
                      <a:cubicBezTo>
                        <a:pt x="1" y="2"/>
                        <a:pt x="1" y="2"/>
                        <a:pt x="1" y="2"/>
                      </a:cubicBezTo>
                      <a:cubicBezTo>
                        <a:pt x="0" y="2"/>
                        <a:pt x="0" y="1"/>
                        <a:pt x="0" y="1"/>
                      </a:cubicBezTo>
                      <a:cubicBezTo>
                        <a:pt x="0" y="0"/>
                        <a:pt x="1" y="0"/>
                        <a:pt x="2" y="0"/>
                      </a:cubicBezTo>
                      <a:cubicBezTo>
                        <a:pt x="23" y="8"/>
                        <a:pt x="23" y="8"/>
                        <a:pt x="23" y="8"/>
                      </a:cubicBezTo>
                      <a:cubicBezTo>
                        <a:pt x="23" y="8"/>
                        <a:pt x="23" y="8"/>
                        <a:pt x="24" y="9"/>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3" name="Freeform 204"/>
                <p:cNvSpPr>
                  <a:spLocks/>
                </p:cNvSpPr>
                <p:nvPr/>
              </p:nvSpPr>
              <p:spPr bwMode="auto">
                <a:xfrm>
                  <a:off x="8232168" y="6215018"/>
                  <a:ext cx="74589" cy="31406"/>
                </a:xfrm>
                <a:custGeom>
                  <a:avLst/>
                  <a:gdLst>
                    <a:gd name="T0" fmla="*/ 24 w 24"/>
                    <a:gd name="T1" fmla="*/ 1 h 10"/>
                    <a:gd name="T2" fmla="*/ 23 w 24"/>
                    <a:gd name="T3" fmla="*/ 2 h 10"/>
                    <a:gd name="T4" fmla="*/ 2 w 24"/>
                    <a:gd name="T5" fmla="*/ 10 h 10"/>
                    <a:gd name="T6" fmla="*/ 1 w 24"/>
                    <a:gd name="T7" fmla="*/ 9 h 10"/>
                    <a:gd name="T8" fmla="*/ 1 w 24"/>
                    <a:gd name="T9" fmla="*/ 8 h 10"/>
                    <a:gd name="T10" fmla="*/ 23 w 24"/>
                    <a:gd name="T11" fmla="*/ 0 h 10"/>
                    <a:gd name="T12" fmla="*/ 24 w 24"/>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4" y="1"/>
                      </a:moveTo>
                      <a:cubicBezTo>
                        <a:pt x="24" y="1"/>
                        <a:pt x="24" y="2"/>
                        <a:pt x="23" y="2"/>
                      </a:cubicBezTo>
                      <a:cubicBezTo>
                        <a:pt x="2" y="10"/>
                        <a:pt x="2" y="10"/>
                        <a:pt x="2" y="10"/>
                      </a:cubicBezTo>
                      <a:cubicBezTo>
                        <a:pt x="2" y="10"/>
                        <a:pt x="1" y="10"/>
                        <a:pt x="1" y="9"/>
                      </a:cubicBezTo>
                      <a:cubicBezTo>
                        <a:pt x="0" y="9"/>
                        <a:pt x="1" y="8"/>
                        <a:pt x="1" y="8"/>
                      </a:cubicBezTo>
                      <a:cubicBezTo>
                        <a:pt x="23" y="0"/>
                        <a:pt x="23" y="0"/>
                        <a:pt x="23" y="0"/>
                      </a:cubicBezTo>
                      <a:cubicBezTo>
                        <a:pt x="23" y="0"/>
                        <a:pt x="24" y="0"/>
                        <a:pt x="24"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4" name="Freeform 206"/>
                <p:cNvSpPr>
                  <a:spLocks/>
                </p:cNvSpPr>
                <p:nvPr/>
              </p:nvSpPr>
              <p:spPr bwMode="auto">
                <a:xfrm>
                  <a:off x="8684932" y="6050139"/>
                  <a:ext cx="74589" cy="31406"/>
                </a:xfrm>
                <a:custGeom>
                  <a:avLst/>
                  <a:gdLst>
                    <a:gd name="T0" fmla="*/ 23 w 24"/>
                    <a:gd name="T1" fmla="*/ 1 h 10"/>
                    <a:gd name="T2" fmla="*/ 23 w 24"/>
                    <a:gd name="T3" fmla="*/ 2 h 10"/>
                    <a:gd name="T4" fmla="*/ 2 w 24"/>
                    <a:gd name="T5" fmla="*/ 10 h 10"/>
                    <a:gd name="T6" fmla="*/ 0 w 24"/>
                    <a:gd name="T7" fmla="*/ 9 h 10"/>
                    <a:gd name="T8" fmla="*/ 1 w 24"/>
                    <a:gd name="T9" fmla="*/ 8 h 10"/>
                    <a:gd name="T10" fmla="*/ 22 w 24"/>
                    <a:gd name="T11" fmla="*/ 0 h 10"/>
                    <a:gd name="T12" fmla="*/ 23 w 24"/>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3" y="1"/>
                      </a:moveTo>
                      <a:cubicBezTo>
                        <a:pt x="24" y="1"/>
                        <a:pt x="23" y="2"/>
                        <a:pt x="23" y="2"/>
                      </a:cubicBezTo>
                      <a:cubicBezTo>
                        <a:pt x="2" y="10"/>
                        <a:pt x="2" y="10"/>
                        <a:pt x="2" y="10"/>
                      </a:cubicBezTo>
                      <a:cubicBezTo>
                        <a:pt x="1" y="10"/>
                        <a:pt x="0" y="10"/>
                        <a:pt x="0" y="9"/>
                      </a:cubicBezTo>
                      <a:cubicBezTo>
                        <a:pt x="0" y="9"/>
                        <a:pt x="0" y="8"/>
                        <a:pt x="1" y="8"/>
                      </a:cubicBezTo>
                      <a:cubicBezTo>
                        <a:pt x="22" y="0"/>
                        <a:pt x="22" y="0"/>
                        <a:pt x="22" y="0"/>
                      </a:cubicBezTo>
                      <a:cubicBezTo>
                        <a:pt x="23" y="0"/>
                        <a:pt x="23" y="0"/>
                        <a:pt x="2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Freeform 207"/>
                <p:cNvSpPr>
                  <a:spLocks/>
                </p:cNvSpPr>
                <p:nvPr/>
              </p:nvSpPr>
              <p:spPr bwMode="auto">
                <a:xfrm>
                  <a:off x="8622121" y="5932368"/>
                  <a:ext cx="53652" cy="62811"/>
                </a:xfrm>
                <a:custGeom>
                  <a:avLst/>
                  <a:gdLst>
                    <a:gd name="T0" fmla="*/ 17 w 17"/>
                    <a:gd name="T1" fmla="*/ 1 h 20"/>
                    <a:gd name="T2" fmla="*/ 17 w 17"/>
                    <a:gd name="T3" fmla="*/ 2 h 20"/>
                    <a:gd name="T4" fmla="*/ 2 w 17"/>
                    <a:gd name="T5" fmla="*/ 20 h 20"/>
                    <a:gd name="T6" fmla="*/ 1 w 17"/>
                    <a:gd name="T7" fmla="*/ 20 h 20"/>
                    <a:gd name="T8" fmla="*/ 1 w 17"/>
                    <a:gd name="T9" fmla="*/ 18 h 20"/>
                    <a:gd name="T10" fmla="*/ 15 w 17"/>
                    <a:gd name="T11" fmla="*/ 1 h 20"/>
                    <a:gd name="T12" fmla="*/ 17 w 17"/>
                    <a:gd name="T13" fmla="*/ 1 h 20"/>
                    <a:gd name="T14" fmla="*/ 17 w 17"/>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17" y="1"/>
                      </a:moveTo>
                      <a:cubicBezTo>
                        <a:pt x="17" y="2"/>
                        <a:pt x="17" y="2"/>
                        <a:pt x="17" y="2"/>
                      </a:cubicBezTo>
                      <a:cubicBezTo>
                        <a:pt x="2" y="20"/>
                        <a:pt x="2" y="20"/>
                        <a:pt x="2" y="20"/>
                      </a:cubicBezTo>
                      <a:cubicBezTo>
                        <a:pt x="2" y="20"/>
                        <a:pt x="1" y="20"/>
                        <a:pt x="1" y="20"/>
                      </a:cubicBezTo>
                      <a:cubicBezTo>
                        <a:pt x="0" y="19"/>
                        <a:pt x="0" y="19"/>
                        <a:pt x="1" y="18"/>
                      </a:cubicBezTo>
                      <a:cubicBezTo>
                        <a:pt x="15" y="1"/>
                        <a:pt x="15" y="1"/>
                        <a:pt x="15" y="1"/>
                      </a:cubicBezTo>
                      <a:cubicBezTo>
                        <a:pt x="16" y="0"/>
                        <a:pt x="16" y="0"/>
                        <a:pt x="17" y="1"/>
                      </a:cubicBezTo>
                      <a:cubicBezTo>
                        <a:pt x="17" y="1"/>
                        <a:pt x="17" y="1"/>
                        <a:pt x="17"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6" name="Freeform 208"/>
                <p:cNvSpPr>
                  <a:spLocks/>
                </p:cNvSpPr>
                <p:nvPr/>
              </p:nvSpPr>
              <p:spPr bwMode="auto">
                <a:xfrm>
                  <a:off x="8526595" y="5873483"/>
                  <a:ext cx="22246" cy="78514"/>
                </a:xfrm>
                <a:custGeom>
                  <a:avLst/>
                  <a:gdLst>
                    <a:gd name="T0" fmla="*/ 7 w 7"/>
                    <a:gd name="T1" fmla="*/ 1 h 25"/>
                    <a:gd name="T2" fmla="*/ 7 w 7"/>
                    <a:gd name="T3" fmla="*/ 1 h 25"/>
                    <a:gd name="T4" fmla="*/ 3 w 7"/>
                    <a:gd name="T5" fmla="*/ 24 h 25"/>
                    <a:gd name="T6" fmla="*/ 1 w 7"/>
                    <a:gd name="T7" fmla="*/ 25 h 25"/>
                    <a:gd name="T8" fmla="*/ 0 w 7"/>
                    <a:gd name="T9" fmla="*/ 23 h 25"/>
                    <a:gd name="T10" fmla="*/ 4 w 7"/>
                    <a:gd name="T11" fmla="*/ 1 h 25"/>
                    <a:gd name="T12" fmla="*/ 6 w 7"/>
                    <a:gd name="T13" fmla="*/ 0 h 25"/>
                    <a:gd name="T14" fmla="*/ 7 w 7"/>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5">
                      <a:moveTo>
                        <a:pt x="7" y="1"/>
                      </a:moveTo>
                      <a:cubicBezTo>
                        <a:pt x="7" y="1"/>
                        <a:pt x="7" y="1"/>
                        <a:pt x="7" y="1"/>
                      </a:cubicBezTo>
                      <a:cubicBezTo>
                        <a:pt x="3" y="24"/>
                        <a:pt x="3" y="24"/>
                        <a:pt x="3" y="24"/>
                      </a:cubicBezTo>
                      <a:cubicBezTo>
                        <a:pt x="3" y="24"/>
                        <a:pt x="2" y="25"/>
                        <a:pt x="1" y="25"/>
                      </a:cubicBezTo>
                      <a:cubicBezTo>
                        <a:pt x="1" y="24"/>
                        <a:pt x="0" y="24"/>
                        <a:pt x="0" y="23"/>
                      </a:cubicBezTo>
                      <a:cubicBezTo>
                        <a:pt x="4" y="1"/>
                        <a:pt x="4" y="1"/>
                        <a:pt x="4" y="1"/>
                      </a:cubicBezTo>
                      <a:cubicBezTo>
                        <a:pt x="4" y="0"/>
                        <a:pt x="5" y="0"/>
                        <a:pt x="6" y="0"/>
                      </a:cubicBezTo>
                      <a:cubicBezTo>
                        <a:pt x="6" y="0"/>
                        <a:pt x="6" y="0"/>
                        <a:pt x="7"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Freeform 209"/>
                <p:cNvSpPr>
                  <a:spLocks/>
                </p:cNvSpPr>
                <p:nvPr/>
              </p:nvSpPr>
              <p:spPr bwMode="auto">
                <a:xfrm>
                  <a:off x="8397048" y="5886568"/>
                  <a:ext cx="34023" cy="74589"/>
                </a:xfrm>
                <a:custGeom>
                  <a:avLst/>
                  <a:gdLst>
                    <a:gd name="T0" fmla="*/ 3 w 11"/>
                    <a:gd name="T1" fmla="*/ 1 h 24"/>
                    <a:gd name="T2" fmla="*/ 11 w 11"/>
                    <a:gd name="T3" fmla="*/ 22 h 24"/>
                    <a:gd name="T4" fmla="*/ 10 w 11"/>
                    <a:gd name="T5" fmla="*/ 23 h 24"/>
                    <a:gd name="T6" fmla="*/ 8 w 11"/>
                    <a:gd name="T7" fmla="*/ 23 h 24"/>
                    <a:gd name="T8" fmla="*/ 1 w 11"/>
                    <a:gd name="T9" fmla="*/ 2 h 24"/>
                    <a:gd name="T10" fmla="*/ 1 w 11"/>
                    <a:gd name="T11" fmla="*/ 0 h 24"/>
                    <a:gd name="T12" fmla="*/ 3 w 11"/>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11" h="24">
                      <a:moveTo>
                        <a:pt x="3" y="1"/>
                      </a:moveTo>
                      <a:cubicBezTo>
                        <a:pt x="11" y="22"/>
                        <a:pt x="11" y="22"/>
                        <a:pt x="11" y="22"/>
                      </a:cubicBezTo>
                      <a:cubicBezTo>
                        <a:pt x="11" y="23"/>
                        <a:pt x="10" y="23"/>
                        <a:pt x="10" y="23"/>
                      </a:cubicBezTo>
                      <a:cubicBezTo>
                        <a:pt x="9" y="24"/>
                        <a:pt x="9" y="23"/>
                        <a:pt x="8" y="23"/>
                      </a:cubicBezTo>
                      <a:cubicBezTo>
                        <a:pt x="1" y="2"/>
                        <a:pt x="1" y="2"/>
                        <a:pt x="1" y="2"/>
                      </a:cubicBezTo>
                      <a:cubicBezTo>
                        <a:pt x="0" y="1"/>
                        <a:pt x="1" y="0"/>
                        <a:pt x="1" y="0"/>
                      </a:cubicBezTo>
                      <a:cubicBezTo>
                        <a:pt x="2" y="0"/>
                        <a:pt x="3" y="0"/>
                        <a:pt x="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8" name="Freeform 210"/>
                <p:cNvSpPr>
                  <a:spLocks/>
                </p:cNvSpPr>
                <p:nvPr/>
              </p:nvSpPr>
              <p:spPr bwMode="auto">
                <a:xfrm>
                  <a:off x="8281894" y="5966391"/>
                  <a:ext cx="61503" cy="53652"/>
                </a:xfrm>
                <a:custGeom>
                  <a:avLst/>
                  <a:gdLst>
                    <a:gd name="T0" fmla="*/ 20 w 20"/>
                    <a:gd name="T1" fmla="*/ 16 h 17"/>
                    <a:gd name="T2" fmla="*/ 19 w 20"/>
                    <a:gd name="T3" fmla="*/ 17 h 17"/>
                    <a:gd name="T4" fmla="*/ 18 w 20"/>
                    <a:gd name="T5" fmla="*/ 17 h 17"/>
                    <a:gd name="T6" fmla="*/ 0 w 20"/>
                    <a:gd name="T7" fmla="*/ 2 h 17"/>
                    <a:gd name="T8" fmla="*/ 0 w 20"/>
                    <a:gd name="T9" fmla="*/ 1 h 17"/>
                    <a:gd name="T10" fmla="*/ 2 w 20"/>
                    <a:gd name="T11" fmla="*/ 1 h 17"/>
                    <a:gd name="T12" fmla="*/ 19 w 20"/>
                    <a:gd name="T13" fmla="*/ 15 h 17"/>
                    <a:gd name="T14" fmla="*/ 20 w 20"/>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20" y="16"/>
                      </a:moveTo>
                      <a:cubicBezTo>
                        <a:pt x="20" y="16"/>
                        <a:pt x="20" y="16"/>
                        <a:pt x="19" y="17"/>
                      </a:cubicBezTo>
                      <a:cubicBezTo>
                        <a:pt x="19" y="17"/>
                        <a:pt x="18" y="17"/>
                        <a:pt x="18" y="17"/>
                      </a:cubicBezTo>
                      <a:cubicBezTo>
                        <a:pt x="0" y="2"/>
                        <a:pt x="0" y="2"/>
                        <a:pt x="0" y="2"/>
                      </a:cubicBezTo>
                      <a:cubicBezTo>
                        <a:pt x="0" y="2"/>
                        <a:pt x="0" y="1"/>
                        <a:pt x="0" y="1"/>
                      </a:cubicBezTo>
                      <a:cubicBezTo>
                        <a:pt x="1" y="0"/>
                        <a:pt x="1" y="0"/>
                        <a:pt x="2" y="1"/>
                      </a:cubicBezTo>
                      <a:cubicBezTo>
                        <a:pt x="19" y="15"/>
                        <a:pt x="19" y="15"/>
                        <a:pt x="19" y="15"/>
                      </a:cubicBezTo>
                      <a:cubicBezTo>
                        <a:pt x="19" y="15"/>
                        <a:pt x="19" y="15"/>
                        <a:pt x="20" y="1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9" name="Freeform 211"/>
                <p:cNvSpPr>
                  <a:spLocks/>
                </p:cNvSpPr>
                <p:nvPr/>
              </p:nvSpPr>
              <p:spPr bwMode="auto">
                <a:xfrm>
                  <a:off x="8220391" y="6097247"/>
                  <a:ext cx="77206" cy="18320"/>
                </a:xfrm>
                <a:custGeom>
                  <a:avLst/>
                  <a:gdLst>
                    <a:gd name="T0" fmla="*/ 25 w 25"/>
                    <a:gd name="T1" fmla="*/ 5 h 6"/>
                    <a:gd name="T2" fmla="*/ 25 w 25"/>
                    <a:gd name="T3" fmla="*/ 5 h 6"/>
                    <a:gd name="T4" fmla="*/ 24 w 25"/>
                    <a:gd name="T5" fmla="*/ 6 h 6"/>
                    <a:gd name="T6" fmla="*/ 2 w 25"/>
                    <a:gd name="T7" fmla="*/ 2 h 6"/>
                    <a:gd name="T8" fmla="*/ 1 w 25"/>
                    <a:gd name="T9" fmla="*/ 1 h 6"/>
                    <a:gd name="T10" fmla="*/ 2 w 25"/>
                    <a:gd name="T11" fmla="*/ 0 h 6"/>
                    <a:gd name="T12" fmla="*/ 24 w 25"/>
                    <a:gd name="T13" fmla="*/ 4 h 6"/>
                    <a:gd name="T14" fmla="*/ 25 w 25"/>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
                      <a:moveTo>
                        <a:pt x="25" y="5"/>
                      </a:moveTo>
                      <a:cubicBezTo>
                        <a:pt x="25" y="5"/>
                        <a:pt x="25" y="5"/>
                        <a:pt x="25" y="5"/>
                      </a:cubicBezTo>
                      <a:cubicBezTo>
                        <a:pt x="25" y="6"/>
                        <a:pt x="24" y="6"/>
                        <a:pt x="24" y="6"/>
                      </a:cubicBezTo>
                      <a:cubicBezTo>
                        <a:pt x="2" y="2"/>
                        <a:pt x="2" y="2"/>
                        <a:pt x="2" y="2"/>
                      </a:cubicBezTo>
                      <a:cubicBezTo>
                        <a:pt x="1" y="2"/>
                        <a:pt x="0" y="2"/>
                        <a:pt x="1" y="1"/>
                      </a:cubicBezTo>
                      <a:cubicBezTo>
                        <a:pt x="1" y="0"/>
                        <a:pt x="1" y="0"/>
                        <a:pt x="2" y="0"/>
                      </a:cubicBezTo>
                      <a:cubicBezTo>
                        <a:pt x="24" y="4"/>
                        <a:pt x="24" y="4"/>
                        <a:pt x="24" y="4"/>
                      </a:cubicBezTo>
                      <a:cubicBezTo>
                        <a:pt x="25" y="4"/>
                        <a:pt x="25" y="4"/>
                        <a:pt x="25" y="5"/>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0" name="Freeform 212"/>
                <p:cNvSpPr>
                  <a:spLocks/>
                </p:cNvSpPr>
                <p:nvPr/>
              </p:nvSpPr>
              <p:spPr bwMode="auto">
                <a:xfrm>
                  <a:off x="8694092" y="6180996"/>
                  <a:ext cx="77206" cy="18320"/>
                </a:xfrm>
                <a:custGeom>
                  <a:avLst/>
                  <a:gdLst>
                    <a:gd name="T0" fmla="*/ 24 w 25"/>
                    <a:gd name="T1" fmla="*/ 4 h 6"/>
                    <a:gd name="T2" fmla="*/ 25 w 25"/>
                    <a:gd name="T3" fmla="*/ 5 h 6"/>
                    <a:gd name="T4" fmla="*/ 23 w 25"/>
                    <a:gd name="T5" fmla="*/ 6 h 6"/>
                    <a:gd name="T6" fmla="*/ 1 w 25"/>
                    <a:gd name="T7" fmla="*/ 2 h 6"/>
                    <a:gd name="T8" fmla="*/ 0 w 25"/>
                    <a:gd name="T9" fmla="*/ 1 h 6"/>
                    <a:gd name="T10" fmla="*/ 1 w 25"/>
                    <a:gd name="T11" fmla="*/ 0 h 6"/>
                    <a:gd name="T12" fmla="*/ 24 w 25"/>
                    <a:gd name="T13" fmla="*/ 4 h 6"/>
                    <a:gd name="T14" fmla="*/ 24 w 25"/>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
                      <a:moveTo>
                        <a:pt x="24" y="4"/>
                      </a:moveTo>
                      <a:cubicBezTo>
                        <a:pt x="25" y="5"/>
                        <a:pt x="25" y="5"/>
                        <a:pt x="25" y="5"/>
                      </a:cubicBezTo>
                      <a:cubicBezTo>
                        <a:pt x="24" y="6"/>
                        <a:pt x="24" y="6"/>
                        <a:pt x="23" y="6"/>
                      </a:cubicBezTo>
                      <a:cubicBezTo>
                        <a:pt x="1" y="2"/>
                        <a:pt x="1" y="2"/>
                        <a:pt x="1" y="2"/>
                      </a:cubicBezTo>
                      <a:cubicBezTo>
                        <a:pt x="0" y="2"/>
                        <a:pt x="0" y="1"/>
                        <a:pt x="0" y="1"/>
                      </a:cubicBezTo>
                      <a:cubicBezTo>
                        <a:pt x="0" y="0"/>
                        <a:pt x="1" y="0"/>
                        <a:pt x="1" y="0"/>
                      </a:cubicBezTo>
                      <a:cubicBezTo>
                        <a:pt x="24" y="4"/>
                        <a:pt x="24" y="4"/>
                        <a:pt x="24" y="4"/>
                      </a:cubicBezTo>
                      <a:cubicBezTo>
                        <a:pt x="24" y="4"/>
                        <a:pt x="24" y="4"/>
                        <a:pt x="24" y="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1" name="Freeform 213"/>
                <p:cNvSpPr>
                  <a:spLocks/>
                </p:cNvSpPr>
                <p:nvPr/>
              </p:nvSpPr>
              <p:spPr bwMode="auto">
                <a:xfrm>
                  <a:off x="8374802" y="5836843"/>
                  <a:ext cx="174040" cy="369016"/>
                </a:xfrm>
                <a:custGeom>
                  <a:avLst/>
                  <a:gdLst>
                    <a:gd name="T0" fmla="*/ 41 w 56"/>
                    <a:gd name="T1" fmla="*/ 87 h 119"/>
                    <a:gd name="T2" fmla="*/ 5 w 56"/>
                    <a:gd name="T3" fmla="*/ 0 h 119"/>
                    <a:gd name="T4" fmla="*/ 0 w 56"/>
                    <a:gd name="T5" fmla="*/ 1 h 119"/>
                    <a:gd name="T6" fmla="*/ 28 w 56"/>
                    <a:gd name="T7" fmla="*/ 92 h 119"/>
                    <a:gd name="T8" fmla="*/ 25 w 56"/>
                    <a:gd name="T9" fmla="*/ 107 h 119"/>
                    <a:gd name="T10" fmla="*/ 44 w 56"/>
                    <a:gd name="T11" fmla="*/ 116 h 119"/>
                    <a:gd name="T12" fmla="*/ 53 w 56"/>
                    <a:gd name="T13" fmla="*/ 97 h 119"/>
                    <a:gd name="T14" fmla="*/ 41 w 56"/>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19">
                      <a:moveTo>
                        <a:pt x="41" y="87"/>
                      </a:moveTo>
                      <a:cubicBezTo>
                        <a:pt x="5" y="0"/>
                        <a:pt x="5" y="0"/>
                        <a:pt x="5" y="0"/>
                      </a:cubicBezTo>
                      <a:cubicBezTo>
                        <a:pt x="0" y="1"/>
                        <a:pt x="0" y="1"/>
                        <a:pt x="0" y="1"/>
                      </a:cubicBezTo>
                      <a:cubicBezTo>
                        <a:pt x="28" y="92"/>
                        <a:pt x="28" y="92"/>
                        <a:pt x="28" y="92"/>
                      </a:cubicBezTo>
                      <a:cubicBezTo>
                        <a:pt x="24" y="96"/>
                        <a:pt x="23" y="102"/>
                        <a:pt x="25" y="107"/>
                      </a:cubicBezTo>
                      <a:cubicBezTo>
                        <a:pt x="28" y="115"/>
                        <a:pt x="36" y="119"/>
                        <a:pt x="44" y="116"/>
                      </a:cubicBezTo>
                      <a:cubicBezTo>
                        <a:pt x="52" y="113"/>
                        <a:pt x="56" y="105"/>
                        <a:pt x="53" y="97"/>
                      </a:cubicBezTo>
                      <a:cubicBezTo>
                        <a:pt x="51" y="92"/>
                        <a:pt x="46" y="88"/>
                        <a:pt x="41" y="87"/>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06" name="Group 105"/>
              <p:cNvGrpSpPr/>
              <p:nvPr/>
            </p:nvGrpSpPr>
            <p:grpSpPr>
              <a:xfrm>
                <a:off x="7777163" y="1878195"/>
                <a:ext cx="885900" cy="889826"/>
                <a:chOff x="8052894" y="5703369"/>
                <a:chExt cx="885900" cy="889826"/>
              </a:xfrm>
            </p:grpSpPr>
            <p:sp>
              <p:nvSpPr>
                <p:cNvPr id="146" name="Oval 175"/>
                <p:cNvSpPr>
                  <a:spLocks noChangeArrowheads="1"/>
                </p:cNvSpPr>
                <p:nvPr/>
              </p:nvSpPr>
              <p:spPr bwMode="auto">
                <a:xfrm>
                  <a:off x="8052894" y="5703369"/>
                  <a:ext cx="885900" cy="889826"/>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7" name="Oval 176"/>
                <p:cNvSpPr>
                  <a:spLocks noChangeArrowheads="1"/>
                </p:cNvSpPr>
                <p:nvPr/>
              </p:nvSpPr>
              <p:spPr bwMode="auto">
                <a:xfrm>
                  <a:off x="8111780" y="5762254"/>
                  <a:ext cx="768129" cy="772055"/>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8" name="Oval 177"/>
                <p:cNvSpPr>
                  <a:spLocks noChangeArrowheads="1"/>
                </p:cNvSpPr>
                <p:nvPr/>
              </p:nvSpPr>
              <p:spPr bwMode="auto">
                <a:xfrm>
                  <a:off x="8365642" y="6020042"/>
                  <a:ext cx="260405" cy="260405"/>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49" name="Freeform 178"/>
                <p:cNvSpPr>
                  <a:spLocks/>
                </p:cNvSpPr>
                <p:nvPr/>
              </p:nvSpPr>
              <p:spPr bwMode="auto">
                <a:xfrm>
                  <a:off x="8216465" y="6143048"/>
                  <a:ext cx="78514"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5" y="3"/>
                        <a:pt x="24" y="3"/>
                      </a:cubicBezTo>
                      <a:cubicBezTo>
                        <a:pt x="1" y="3"/>
                        <a:pt x="1" y="3"/>
                        <a:pt x="1" y="3"/>
                      </a:cubicBezTo>
                      <a:cubicBezTo>
                        <a:pt x="1" y="3"/>
                        <a:pt x="0" y="2"/>
                        <a:pt x="0" y="1"/>
                      </a:cubicBezTo>
                      <a:cubicBezTo>
                        <a:pt x="0" y="1"/>
                        <a:pt x="1" y="0"/>
                        <a:pt x="1" y="0"/>
                      </a:cubicBezTo>
                      <a:cubicBezTo>
                        <a:pt x="24" y="0"/>
                        <a:pt x="24" y="0"/>
                        <a:pt x="24" y="0"/>
                      </a:cubicBezTo>
                      <a:cubicBezTo>
                        <a:pt x="25"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0" name="Freeform 179"/>
                <p:cNvSpPr>
                  <a:spLocks/>
                </p:cNvSpPr>
                <p:nvPr/>
              </p:nvSpPr>
              <p:spPr bwMode="auto">
                <a:xfrm>
                  <a:off x="8696709" y="6143048"/>
                  <a:ext cx="77206"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4" y="3"/>
                        <a:pt x="24" y="3"/>
                      </a:cubicBezTo>
                      <a:cubicBezTo>
                        <a:pt x="1" y="3"/>
                        <a:pt x="1" y="3"/>
                        <a:pt x="1" y="3"/>
                      </a:cubicBezTo>
                      <a:cubicBezTo>
                        <a:pt x="1" y="3"/>
                        <a:pt x="0" y="2"/>
                        <a:pt x="0" y="1"/>
                      </a:cubicBezTo>
                      <a:cubicBezTo>
                        <a:pt x="0" y="1"/>
                        <a:pt x="1" y="0"/>
                        <a:pt x="1" y="0"/>
                      </a:cubicBezTo>
                      <a:cubicBezTo>
                        <a:pt x="24" y="0"/>
                        <a:pt x="24" y="0"/>
                        <a:pt x="24" y="0"/>
                      </a:cubicBezTo>
                      <a:cubicBezTo>
                        <a:pt x="24"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1" name="Freeform 180"/>
                <p:cNvSpPr>
                  <a:spLocks/>
                </p:cNvSpPr>
                <p:nvPr/>
              </p:nvSpPr>
              <p:spPr bwMode="auto">
                <a:xfrm>
                  <a:off x="8254413" y="6246424"/>
                  <a:ext cx="68045" cy="43183"/>
                </a:xfrm>
                <a:custGeom>
                  <a:avLst/>
                  <a:gdLst>
                    <a:gd name="T0" fmla="*/ 22 w 22"/>
                    <a:gd name="T1" fmla="*/ 2 h 14"/>
                    <a:gd name="T2" fmla="*/ 21 w 22"/>
                    <a:gd name="T3" fmla="*/ 3 h 14"/>
                    <a:gd name="T4" fmla="*/ 2 w 22"/>
                    <a:gd name="T5" fmla="*/ 14 h 14"/>
                    <a:gd name="T6" fmla="*/ 0 w 22"/>
                    <a:gd name="T7" fmla="*/ 13 h 14"/>
                    <a:gd name="T8" fmla="*/ 1 w 22"/>
                    <a:gd name="T9" fmla="*/ 12 h 14"/>
                    <a:gd name="T10" fmla="*/ 20 w 22"/>
                    <a:gd name="T11" fmla="*/ 1 h 14"/>
                    <a:gd name="T12" fmla="*/ 22 w 22"/>
                    <a:gd name="T13" fmla="*/ 1 h 14"/>
                    <a:gd name="T14" fmla="*/ 22 w 22"/>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2"/>
                      </a:moveTo>
                      <a:cubicBezTo>
                        <a:pt x="22" y="2"/>
                        <a:pt x="22" y="2"/>
                        <a:pt x="21" y="3"/>
                      </a:cubicBezTo>
                      <a:cubicBezTo>
                        <a:pt x="2" y="14"/>
                        <a:pt x="2" y="14"/>
                        <a:pt x="2" y="14"/>
                      </a:cubicBezTo>
                      <a:cubicBezTo>
                        <a:pt x="1" y="14"/>
                        <a:pt x="1" y="14"/>
                        <a:pt x="0" y="13"/>
                      </a:cubicBezTo>
                      <a:cubicBezTo>
                        <a:pt x="0" y="13"/>
                        <a:pt x="0" y="12"/>
                        <a:pt x="1" y="12"/>
                      </a:cubicBezTo>
                      <a:cubicBezTo>
                        <a:pt x="20" y="1"/>
                        <a:pt x="20" y="1"/>
                        <a:pt x="20" y="1"/>
                      </a:cubicBezTo>
                      <a:cubicBezTo>
                        <a:pt x="21" y="0"/>
                        <a:pt x="21" y="0"/>
                        <a:pt x="22" y="1"/>
                      </a:cubicBezTo>
                      <a:cubicBezTo>
                        <a:pt x="22" y="1"/>
                        <a:pt x="22" y="1"/>
                        <a:pt x="2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2" name="Freeform 181"/>
                <p:cNvSpPr>
                  <a:spLocks/>
                </p:cNvSpPr>
                <p:nvPr/>
              </p:nvSpPr>
              <p:spPr bwMode="auto">
                <a:xfrm>
                  <a:off x="8669230" y="6006957"/>
                  <a:ext cx="68045" cy="43183"/>
                </a:xfrm>
                <a:custGeom>
                  <a:avLst/>
                  <a:gdLst>
                    <a:gd name="T0" fmla="*/ 22 w 22"/>
                    <a:gd name="T1" fmla="*/ 1 h 14"/>
                    <a:gd name="T2" fmla="*/ 21 w 22"/>
                    <a:gd name="T3" fmla="*/ 2 h 14"/>
                    <a:gd name="T4" fmla="*/ 2 w 22"/>
                    <a:gd name="T5" fmla="*/ 13 h 14"/>
                    <a:gd name="T6" fmla="*/ 0 w 22"/>
                    <a:gd name="T7" fmla="*/ 13 h 14"/>
                    <a:gd name="T8" fmla="*/ 1 w 22"/>
                    <a:gd name="T9" fmla="*/ 11 h 14"/>
                    <a:gd name="T10" fmla="*/ 20 w 22"/>
                    <a:gd name="T11" fmla="*/ 0 h 14"/>
                    <a:gd name="T12" fmla="*/ 22 w 22"/>
                    <a:gd name="T13" fmla="*/ 1 h 14"/>
                    <a:gd name="T14" fmla="*/ 22 w 22"/>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
                      </a:moveTo>
                      <a:cubicBezTo>
                        <a:pt x="22" y="2"/>
                        <a:pt x="22" y="2"/>
                        <a:pt x="21" y="2"/>
                      </a:cubicBezTo>
                      <a:cubicBezTo>
                        <a:pt x="2" y="13"/>
                        <a:pt x="2" y="13"/>
                        <a:pt x="2" y="13"/>
                      </a:cubicBezTo>
                      <a:cubicBezTo>
                        <a:pt x="1" y="14"/>
                        <a:pt x="1" y="14"/>
                        <a:pt x="0" y="13"/>
                      </a:cubicBezTo>
                      <a:cubicBezTo>
                        <a:pt x="0" y="12"/>
                        <a:pt x="0" y="12"/>
                        <a:pt x="1" y="11"/>
                      </a:cubicBezTo>
                      <a:cubicBezTo>
                        <a:pt x="20" y="0"/>
                        <a:pt x="20" y="0"/>
                        <a:pt x="20" y="0"/>
                      </a:cubicBezTo>
                      <a:cubicBezTo>
                        <a:pt x="21" y="0"/>
                        <a:pt x="22" y="0"/>
                        <a:pt x="22" y="1"/>
                      </a:cubicBezTo>
                      <a:cubicBezTo>
                        <a:pt x="22" y="1"/>
                        <a:pt x="22" y="1"/>
                        <a:pt x="2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3" name="Freeform 182"/>
                <p:cNvSpPr>
                  <a:spLocks/>
                </p:cNvSpPr>
                <p:nvPr/>
              </p:nvSpPr>
              <p:spPr bwMode="auto">
                <a:xfrm>
                  <a:off x="8594641" y="5904888"/>
                  <a:ext cx="43183" cy="71972"/>
                </a:xfrm>
                <a:custGeom>
                  <a:avLst/>
                  <a:gdLst>
                    <a:gd name="T0" fmla="*/ 14 w 14"/>
                    <a:gd name="T1" fmla="*/ 2 h 23"/>
                    <a:gd name="T2" fmla="*/ 13 w 14"/>
                    <a:gd name="T3" fmla="*/ 2 h 23"/>
                    <a:gd name="T4" fmla="*/ 2 w 14"/>
                    <a:gd name="T5" fmla="*/ 22 h 23"/>
                    <a:gd name="T6" fmla="*/ 1 w 14"/>
                    <a:gd name="T7" fmla="*/ 22 h 23"/>
                    <a:gd name="T8" fmla="*/ 0 w 14"/>
                    <a:gd name="T9" fmla="*/ 21 h 23"/>
                    <a:gd name="T10" fmla="*/ 11 w 14"/>
                    <a:gd name="T11" fmla="*/ 1 h 23"/>
                    <a:gd name="T12" fmla="*/ 13 w 14"/>
                    <a:gd name="T13" fmla="*/ 1 h 23"/>
                    <a:gd name="T14" fmla="*/ 14 w 14"/>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
                      </a:moveTo>
                      <a:cubicBezTo>
                        <a:pt x="14" y="2"/>
                        <a:pt x="13" y="2"/>
                        <a:pt x="13" y="2"/>
                      </a:cubicBezTo>
                      <a:cubicBezTo>
                        <a:pt x="2" y="22"/>
                        <a:pt x="2" y="22"/>
                        <a:pt x="2" y="22"/>
                      </a:cubicBezTo>
                      <a:cubicBezTo>
                        <a:pt x="2" y="22"/>
                        <a:pt x="1" y="23"/>
                        <a:pt x="1" y="22"/>
                      </a:cubicBezTo>
                      <a:cubicBezTo>
                        <a:pt x="0" y="22"/>
                        <a:pt x="0" y="21"/>
                        <a:pt x="0" y="21"/>
                      </a:cubicBezTo>
                      <a:cubicBezTo>
                        <a:pt x="11" y="1"/>
                        <a:pt x="11" y="1"/>
                        <a:pt x="11" y="1"/>
                      </a:cubicBezTo>
                      <a:cubicBezTo>
                        <a:pt x="12" y="1"/>
                        <a:pt x="12" y="0"/>
                        <a:pt x="13" y="1"/>
                      </a:cubicBezTo>
                      <a:cubicBezTo>
                        <a:pt x="13" y="1"/>
                        <a:pt x="14" y="1"/>
                        <a:pt x="14"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4" name="Freeform 183"/>
                <p:cNvSpPr>
                  <a:spLocks/>
                </p:cNvSpPr>
                <p:nvPr/>
              </p:nvSpPr>
              <p:spPr bwMode="auto">
                <a:xfrm>
                  <a:off x="8492573" y="5870866"/>
                  <a:ext cx="6543" cy="77206"/>
                </a:xfrm>
                <a:custGeom>
                  <a:avLst/>
                  <a:gdLst>
                    <a:gd name="T0" fmla="*/ 2 w 2"/>
                    <a:gd name="T1" fmla="*/ 1 h 25"/>
                    <a:gd name="T2" fmla="*/ 2 w 2"/>
                    <a:gd name="T3" fmla="*/ 23 h 25"/>
                    <a:gd name="T4" fmla="*/ 1 w 2"/>
                    <a:gd name="T5" fmla="*/ 25 h 25"/>
                    <a:gd name="T6" fmla="*/ 0 w 2"/>
                    <a:gd name="T7" fmla="*/ 23 h 25"/>
                    <a:gd name="T8" fmla="*/ 0 w 2"/>
                    <a:gd name="T9" fmla="*/ 1 h 25"/>
                    <a:gd name="T10" fmla="*/ 1 w 2"/>
                    <a:gd name="T11" fmla="*/ 0 h 25"/>
                    <a:gd name="T12" fmla="*/ 2 w 2"/>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2" y="1"/>
                      </a:moveTo>
                      <a:cubicBezTo>
                        <a:pt x="2" y="23"/>
                        <a:pt x="2" y="23"/>
                        <a:pt x="2" y="23"/>
                      </a:cubicBezTo>
                      <a:cubicBezTo>
                        <a:pt x="2" y="24"/>
                        <a:pt x="2" y="25"/>
                        <a:pt x="1" y="25"/>
                      </a:cubicBezTo>
                      <a:cubicBezTo>
                        <a:pt x="0" y="25"/>
                        <a:pt x="0" y="24"/>
                        <a:pt x="0" y="23"/>
                      </a:cubicBezTo>
                      <a:cubicBezTo>
                        <a:pt x="0" y="1"/>
                        <a:pt x="0" y="1"/>
                        <a:pt x="0" y="1"/>
                      </a:cubicBezTo>
                      <a:cubicBezTo>
                        <a:pt x="0" y="0"/>
                        <a:pt x="0" y="0"/>
                        <a:pt x="1" y="0"/>
                      </a:cubicBezTo>
                      <a:cubicBezTo>
                        <a:pt x="2" y="0"/>
                        <a:pt x="2" y="0"/>
                        <a:pt x="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5" name="Freeform 184"/>
                <p:cNvSpPr>
                  <a:spLocks/>
                </p:cNvSpPr>
                <p:nvPr/>
              </p:nvSpPr>
              <p:spPr bwMode="auto">
                <a:xfrm>
                  <a:off x="8353864" y="5904888"/>
                  <a:ext cx="43183" cy="71972"/>
                </a:xfrm>
                <a:custGeom>
                  <a:avLst/>
                  <a:gdLst>
                    <a:gd name="T0" fmla="*/ 14 w 14"/>
                    <a:gd name="T1" fmla="*/ 21 h 23"/>
                    <a:gd name="T2" fmla="*/ 14 w 14"/>
                    <a:gd name="T3" fmla="*/ 22 h 23"/>
                    <a:gd name="T4" fmla="*/ 12 w 14"/>
                    <a:gd name="T5" fmla="*/ 22 h 23"/>
                    <a:gd name="T6" fmla="*/ 1 w 14"/>
                    <a:gd name="T7" fmla="*/ 2 h 23"/>
                    <a:gd name="T8" fmla="*/ 1 w 14"/>
                    <a:gd name="T9" fmla="*/ 1 h 23"/>
                    <a:gd name="T10" fmla="*/ 3 w 14"/>
                    <a:gd name="T11" fmla="*/ 1 h 23"/>
                    <a:gd name="T12" fmla="*/ 14 w 14"/>
                    <a:gd name="T13" fmla="*/ 21 h 23"/>
                    <a:gd name="T14" fmla="*/ 14 w 14"/>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1"/>
                      </a:moveTo>
                      <a:cubicBezTo>
                        <a:pt x="14" y="22"/>
                        <a:pt x="14" y="22"/>
                        <a:pt x="14" y="22"/>
                      </a:cubicBezTo>
                      <a:cubicBezTo>
                        <a:pt x="13" y="23"/>
                        <a:pt x="12" y="22"/>
                        <a:pt x="12" y="22"/>
                      </a:cubicBezTo>
                      <a:cubicBezTo>
                        <a:pt x="1" y="2"/>
                        <a:pt x="1" y="2"/>
                        <a:pt x="1" y="2"/>
                      </a:cubicBezTo>
                      <a:cubicBezTo>
                        <a:pt x="0" y="2"/>
                        <a:pt x="1" y="1"/>
                        <a:pt x="1" y="1"/>
                      </a:cubicBezTo>
                      <a:cubicBezTo>
                        <a:pt x="2" y="0"/>
                        <a:pt x="2" y="1"/>
                        <a:pt x="3" y="1"/>
                      </a:cubicBezTo>
                      <a:cubicBezTo>
                        <a:pt x="14" y="21"/>
                        <a:pt x="14" y="21"/>
                        <a:pt x="14" y="21"/>
                      </a:cubicBezTo>
                      <a:cubicBezTo>
                        <a:pt x="14" y="21"/>
                        <a:pt x="14" y="21"/>
                        <a:pt x="14" y="2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6" name="Freeform 185"/>
                <p:cNvSpPr>
                  <a:spLocks/>
                </p:cNvSpPr>
                <p:nvPr/>
              </p:nvSpPr>
              <p:spPr bwMode="auto">
                <a:xfrm>
                  <a:off x="8254413" y="6006957"/>
                  <a:ext cx="68045" cy="43183"/>
                </a:xfrm>
                <a:custGeom>
                  <a:avLst/>
                  <a:gdLst>
                    <a:gd name="T0" fmla="*/ 22 w 22"/>
                    <a:gd name="T1" fmla="*/ 12 h 14"/>
                    <a:gd name="T2" fmla="*/ 22 w 22"/>
                    <a:gd name="T3" fmla="*/ 13 h 14"/>
                    <a:gd name="T4" fmla="*/ 20 w 22"/>
                    <a:gd name="T5" fmla="*/ 13 h 14"/>
                    <a:gd name="T6" fmla="*/ 1 w 22"/>
                    <a:gd name="T7" fmla="*/ 2 h 14"/>
                    <a:gd name="T8" fmla="*/ 0 w 22"/>
                    <a:gd name="T9" fmla="*/ 1 h 14"/>
                    <a:gd name="T10" fmla="*/ 2 w 22"/>
                    <a:gd name="T11" fmla="*/ 0 h 14"/>
                    <a:gd name="T12" fmla="*/ 21 w 22"/>
                    <a:gd name="T13" fmla="*/ 11 h 14"/>
                    <a:gd name="T14" fmla="*/ 22 w 22"/>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2"/>
                      </a:moveTo>
                      <a:cubicBezTo>
                        <a:pt x="22" y="13"/>
                        <a:pt x="22" y="13"/>
                        <a:pt x="22" y="13"/>
                      </a:cubicBezTo>
                      <a:cubicBezTo>
                        <a:pt x="21" y="14"/>
                        <a:pt x="21" y="14"/>
                        <a:pt x="20" y="13"/>
                      </a:cubicBezTo>
                      <a:cubicBezTo>
                        <a:pt x="1" y="2"/>
                        <a:pt x="1" y="2"/>
                        <a:pt x="1" y="2"/>
                      </a:cubicBezTo>
                      <a:cubicBezTo>
                        <a:pt x="0" y="2"/>
                        <a:pt x="0" y="1"/>
                        <a:pt x="0" y="1"/>
                      </a:cubicBezTo>
                      <a:cubicBezTo>
                        <a:pt x="1" y="0"/>
                        <a:pt x="1" y="0"/>
                        <a:pt x="2" y="0"/>
                      </a:cubicBezTo>
                      <a:cubicBezTo>
                        <a:pt x="21" y="11"/>
                        <a:pt x="21" y="11"/>
                        <a:pt x="21" y="11"/>
                      </a:cubicBezTo>
                      <a:cubicBezTo>
                        <a:pt x="22" y="12"/>
                        <a:pt x="22" y="12"/>
                        <a:pt x="22" y="1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7" name="Freeform 186"/>
                <p:cNvSpPr>
                  <a:spLocks/>
                </p:cNvSpPr>
                <p:nvPr/>
              </p:nvSpPr>
              <p:spPr bwMode="auto">
                <a:xfrm>
                  <a:off x="8669230" y="6246424"/>
                  <a:ext cx="68045" cy="43183"/>
                </a:xfrm>
                <a:custGeom>
                  <a:avLst/>
                  <a:gdLst>
                    <a:gd name="T0" fmla="*/ 22 w 22"/>
                    <a:gd name="T1" fmla="*/ 13 h 14"/>
                    <a:gd name="T2" fmla="*/ 22 w 22"/>
                    <a:gd name="T3" fmla="*/ 13 h 14"/>
                    <a:gd name="T4" fmla="*/ 20 w 22"/>
                    <a:gd name="T5" fmla="*/ 14 h 14"/>
                    <a:gd name="T6" fmla="*/ 1 w 22"/>
                    <a:gd name="T7" fmla="*/ 3 h 14"/>
                    <a:gd name="T8" fmla="*/ 0 w 22"/>
                    <a:gd name="T9" fmla="*/ 1 h 14"/>
                    <a:gd name="T10" fmla="*/ 2 w 22"/>
                    <a:gd name="T11" fmla="*/ 1 h 14"/>
                    <a:gd name="T12" fmla="*/ 21 w 22"/>
                    <a:gd name="T13" fmla="*/ 12 h 14"/>
                    <a:gd name="T14" fmla="*/ 22 w 22"/>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3"/>
                      </a:moveTo>
                      <a:cubicBezTo>
                        <a:pt x="22" y="13"/>
                        <a:pt x="22" y="13"/>
                        <a:pt x="22" y="13"/>
                      </a:cubicBezTo>
                      <a:cubicBezTo>
                        <a:pt x="22" y="14"/>
                        <a:pt x="21" y="14"/>
                        <a:pt x="20" y="14"/>
                      </a:cubicBezTo>
                      <a:cubicBezTo>
                        <a:pt x="1" y="3"/>
                        <a:pt x="1" y="3"/>
                        <a:pt x="1" y="3"/>
                      </a:cubicBezTo>
                      <a:cubicBezTo>
                        <a:pt x="0" y="2"/>
                        <a:pt x="0" y="2"/>
                        <a:pt x="0" y="1"/>
                      </a:cubicBezTo>
                      <a:cubicBezTo>
                        <a:pt x="1" y="0"/>
                        <a:pt x="1" y="0"/>
                        <a:pt x="2" y="1"/>
                      </a:cubicBezTo>
                      <a:cubicBezTo>
                        <a:pt x="21" y="12"/>
                        <a:pt x="21" y="12"/>
                        <a:pt x="21" y="12"/>
                      </a:cubicBezTo>
                      <a:cubicBezTo>
                        <a:pt x="22" y="12"/>
                        <a:pt x="22" y="12"/>
                        <a:pt x="22" y="1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8" name="Freeform 187"/>
                <p:cNvSpPr>
                  <a:spLocks/>
                </p:cNvSpPr>
                <p:nvPr/>
              </p:nvSpPr>
              <p:spPr bwMode="auto">
                <a:xfrm>
                  <a:off x="8216465" y="6143048"/>
                  <a:ext cx="78514"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5" y="3"/>
                        <a:pt x="24" y="3"/>
                      </a:cubicBezTo>
                      <a:cubicBezTo>
                        <a:pt x="1" y="3"/>
                        <a:pt x="1" y="3"/>
                        <a:pt x="1" y="3"/>
                      </a:cubicBezTo>
                      <a:cubicBezTo>
                        <a:pt x="1" y="3"/>
                        <a:pt x="0" y="2"/>
                        <a:pt x="0" y="1"/>
                      </a:cubicBezTo>
                      <a:cubicBezTo>
                        <a:pt x="0" y="1"/>
                        <a:pt x="1" y="0"/>
                        <a:pt x="1" y="0"/>
                      </a:cubicBezTo>
                      <a:cubicBezTo>
                        <a:pt x="24" y="0"/>
                        <a:pt x="24" y="0"/>
                        <a:pt x="24" y="0"/>
                      </a:cubicBezTo>
                      <a:cubicBezTo>
                        <a:pt x="25"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59" name="Freeform 188"/>
                <p:cNvSpPr>
                  <a:spLocks/>
                </p:cNvSpPr>
                <p:nvPr/>
              </p:nvSpPr>
              <p:spPr bwMode="auto">
                <a:xfrm>
                  <a:off x="8696709" y="6143048"/>
                  <a:ext cx="77206" cy="10469"/>
                </a:xfrm>
                <a:custGeom>
                  <a:avLst/>
                  <a:gdLst>
                    <a:gd name="T0" fmla="*/ 25 w 25"/>
                    <a:gd name="T1" fmla="*/ 1 h 3"/>
                    <a:gd name="T2" fmla="*/ 24 w 25"/>
                    <a:gd name="T3" fmla="*/ 3 h 3"/>
                    <a:gd name="T4" fmla="*/ 1 w 25"/>
                    <a:gd name="T5" fmla="*/ 3 h 3"/>
                    <a:gd name="T6" fmla="*/ 0 w 25"/>
                    <a:gd name="T7" fmla="*/ 1 h 3"/>
                    <a:gd name="T8" fmla="*/ 1 w 25"/>
                    <a:gd name="T9" fmla="*/ 0 h 3"/>
                    <a:gd name="T10" fmla="*/ 24 w 25"/>
                    <a:gd name="T11" fmla="*/ 0 h 3"/>
                    <a:gd name="T12" fmla="*/ 25 w 25"/>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25" h="3">
                      <a:moveTo>
                        <a:pt x="25" y="1"/>
                      </a:moveTo>
                      <a:cubicBezTo>
                        <a:pt x="25" y="2"/>
                        <a:pt x="24" y="3"/>
                        <a:pt x="24" y="3"/>
                      </a:cubicBezTo>
                      <a:cubicBezTo>
                        <a:pt x="1" y="3"/>
                        <a:pt x="1" y="3"/>
                        <a:pt x="1" y="3"/>
                      </a:cubicBezTo>
                      <a:cubicBezTo>
                        <a:pt x="1" y="3"/>
                        <a:pt x="0" y="2"/>
                        <a:pt x="0" y="1"/>
                      </a:cubicBezTo>
                      <a:cubicBezTo>
                        <a:pt x="0" y="1"/>
                        <a:pt x="1" y="0"/>
                        <a:pt x="1" y="0"/>
                      </a:cubicBezTo>
                      <a:cubicBezTo>
                        <a:pt x="24" y="0"/>
                        <a:pt x="24" y="0"/>
                        <a:pt x="24" y="0"/>
                      </a:cubicBezTo>
                      <a:cubicBezTo>
                        <a:pt x="24" y="0"/>
                        <a:pt x="25" y="1"/>
                        <a:pt x="25"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0" name="Freeform 189"/>
                <p:cNvSpPr>
                  <a:spLocks/>
                </p:cNvSpPr>
                <p:nvPr/>
              </p:nvSpPr>
              <p:spPr bwMode="auto">
                <a:xfrm>
                  <a:off x="8254413" y="6246424"/>
                  <a:ext cx="68045" cy="43183"/>
                </a:xfrm>
                <a:custGeom>
                  <a:avLst/>
                  <a:gdLst>
                    <a:gd name="T0" fmla="*/ 22 w 22"/>
                    <a:gd name="T1" fmla="*/ 2 h 14"/>
                    <a:gd name="T2" fmla="*/ 21 w 22"/>
                    <a:gd name="T3" fmla="*/ 3 h 14"/>
                    <a:gd name="T4" fmla="*/ 2 w 22"/>
                    <a:gd name="T5" fmla="*/ 14 h 14"/>
                    <a:gd name="T6" fmla="*/ 0 w 22"/>
                    <a:gd name="T7" fmla="*/ 13 h 14"/>
                    <a:gd name="T8" fmla="*/ 1 w 22"/>
                    <a:gd name="T9" fmla="*/ 12 h 14"/>
                    <a:gd name="T10" fmla="*/ 20 w 22"/>
                    <a:gd name="T11" fmla="*/ 1 h 14"/>
                    <a:gd name="T12" fmla="*/ 22 w 22"/>
                    <a:gd name="T13" fmla="*/ 1 h 14"/>
                    <a:gd name="T14" fmla="*/ 22 w 22"/>
                    <a:gd name="T15" fmla="*/ 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2"/>
                      </a:moveTo>
                      <a:cubicBezTo>
                        <a:pt x="22" y="2"/>
                        <a:pt x="22" y="2"/>
                        <a:pt x="21" y="3"/>
                      </a:cubicBezTo>
                      <a:cubicBezTo>
                        <a:pt x="2" y="14"/>
                        <a:pt x="2" y="14"/>
                        <a:pt x="2" y="14"/>
                      </a:cubicBezTo>
                      <a:cubicBezTo>
                        <a:pt x="1" y="14"/>
                        <a:pt x="1" y="14"/>
                        <a:pt x="0" y="13"/>
                      </a:cubicBezTo>
                      <a:cubicBezTo>
                        <a:pt x="0" y="13"/>
                        <a:pt x="0" y="12"/>
                        <a:pt x="1" y="12"/>
                      </a:cubicBezTo>
                      <a:cubicBezTo>
                        <a:pt x="20" y="1"/>
                        <a:pt x="20" y="1"/>
                        <a:pt x="20" y="1"/>
                      </a:cubicBezTo>
                      <a:cubicBezTo>
                        <a:pt x="21" y="0"/>
                        <a:pt x="21" y="0"/>
                        <a:pt x="22" y="1"/>
                      </a:cubicBezTo>
                      <a:cubicBezTo>
                        <a:pt x="22" y="1"/>
                        <a:pt x="22" y="1"/>
                        <a:pt x="22"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1" name="Freeform 190"/>
                <p:cNvSpPr>
                  <a:spLocks/>
                </p:cNvSpPr>
                <p:nvPr/>
              </p:nvSpPr>
              <p:spPr bwMode="auto">
                <a:xfrm>
                  <a:off x="8669230" y="6006957"/>
                  <a:ext cx="68045" cy="43183"/>
                </a:xfrm>
                <a:custGeom>
                  <a:avLst/>
                  <a:gdLst>
                    <a:gd name="T0" fmla="*/ 22 w 22"/>
                    <a:gd name="T1" fmla="*/ 1 h 14"/>
                    <a:gd name="T2" fmla="*/ 21 w 22"/>
                    <a:gd name="T3" fmla="*/ 2 h 14"/>
                    <a:gd name="T4" fmla="*/ 2 w 22"/>
                    <a:gd name="T5" fmla="*/ 13 h 14"/>
                    <a:gd name="T6" fmla="*/ 0 w 22"/>
                    <a:gd name="T7" fmla="*/ 13 h 14"/>
                    <a:gd name="T8" fmla="*/ 1 w 22"/>
                    <a:gd name="T9" fmla="*/ 11 h 14"/>
                    <a:gd name="T10" fmla="*/ 20 w 22"/>
                    <a:gd name="T11" fmla="*/ 0 h 14"/>
                    <a:gd name="T12" fmla="*/ 22 w 22"/>
                    <a:gd name="T13" fmla="*/ 1 h 14"/>
                    <a:gd name="T14" fmla="*/ 22 w 22"/>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
                      </a:moveTo>
                      <a:cubicBezTo>
                        <a:pt x="22" y="2"/>
                        <a:pt x="22" y="2"/>
                        <a:pt x="21" y="2"/>
                      </a:cubicBezTo>
                      <a:cubicBezTo>
                        <a:pt x="2" y="13"/>
                        <a:pt x="2" y="13"/>
                        <a:pt x="2" y="13"/>
                      </a:cubicBezTo>
                      <a:cubicBezTo>
                        <a:pt x="1" y="14"/>
                        <a:pt x="1" y="14"/>
                        <a:pt x="0" y="13"/>
                      </a:cubicBezTo>
                      <a:cubicBezTo>
                        <a:pt x="0" y="12"/>
                        <a:pt x="0" y="12"/>
                        <a:pt x="1" y="11"/>
                      </a:cubicBezTo>
                      <a:cubicBezTo>
                        <a:pt x="20" y="0"/>
                        <a:pt x="20" y="0"/>
                        <a:pt x="20" y="0"/>
                      </a:cubicBezTo>
                      <a:cubicBezTo>
                        <a:pt x="21" y="0"/>
                        <a:pt x="22" y="0"/>
                        <a:pt x="22" y="1"/>
                      </a:cubicBezTo>
                      <a:cubicBezTo>
                        <a:pt x="22" y="1"/>
                        <a:pt x="22" y="1"/>
                        <a:pt x="2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2" name="Freeform 191"/>
                <p:cNvSpPr>
                  <a:spLocks/>
                </p:cNvSpPr>
                <p:nvPr/>
              </p:nvSpPr>
              <p:spPr bwMode="auto">
                <a:xfrm>
                  <a:off x="8594641" y="5904888"/>
                  <a:ext cx="43183" cy="71972"/>
                </a:xfrm>
                <a:custGeom>
                  <a:avLst/>
                  <a:gdLst>
                    <a:gd name="T0" fmla="*/ 14 w 14"/>
                    <a:gd name="T1" fmla="*/ 2 h 23"/>
                    <a:gd name="T2" fmla="*/ 13 w 14"/>
                    <a:gd name="T3" fmla="*/ 2 h 23"/>
                    <a:gd name="T4" fmla="*/ 2 w 14"/>
                    <a:gd name="T5" fmla="*/ 22 h 23"/>
                    <a:gd name="T6" fmla="*/ 1 w 14"/>
                    <a:gd name="T7" fmla="*/ 22 h 23"/>
                    <a:gd name="T8" fmla="*/ 0 w 14"/>
                    <a:gd name="T9" fmla="*/ 21 h 23"/>
                    <a:gd name="T10" fmla="*/ 11 w 14"/>
                    <a:gd name="T11" fmla="*/ 1 h 23"/>
                    <a:gd name="T12" fmla="*/ 13 w 14"/>
                    <a:gd name="T13" fmla="*/ 1 h 23"/>
                    <a:gd name="T14" fmla="*/ 14 w 14"/>
                    <a:gd name="T15" fmla="*/ 2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
                      </a:moveTo>
                      <a:cubicBezTo>
                        <a:pt x="14" y="2"/>
                        <a:pt x="13" y="2"/>
                        <a:pt x="13" y="2"/>
                      </a:cubicBezTo>
                      <a:cubicBezTo>
                        <a:pt x="2" y="22"/>
                        <a:pt x="2" y="22"/>
                        <a:pt x="2" y="22"/>
                      </a:cubicBezTo>
                      <a:cubicBezTo>
                        <a:pt x="2" y="22"/>
                        <a:pt x="1" y="23"/>
                        <a:pt x="1" y="22"/>
                      </a:cubicBezTo>
                      <a:cubicBezTo>
                        <a:pt x="0" y="22"/>
                        <a:pt x="0" y="21"/>
                        <a:pt x="0" y="21"/>
                      </a:cubicBezTo>
                      <a:cubicBezTo>
                        <a:pt x="11" y="1"/>
                        <a:pt x="11" y="1"/>
                        <a:pt x="11" y="1"/>
                      </a:cubicBezTo>
                      <a:cubicBezTo>
                        <a:pt x="12" y="1"/>
                        <a:pt x="12" y="0"/>
                        <a:pt x="13" y="1"/>
                      </a:cubicBezTo>
                      <a:cubicBezTo>
                        <a:pt x="13" y="1"/>
                        <a:pt x="14" y="1"/>
                        <a:pt x="14" y="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3" name="Freeform 192"/>
                <p:cNvSpPr>
                  <a:spLocks/>
                </p:cNvSpPr>
                <p:nvPr/>
              </p:nvSpPr>
              <p:spPr bwMode="auto">
                <a:xfrm>
                  <a:off x="8492573" y="5870866"/>
                  <a:ext cx="6543" cy="77206"/>
                </a:xfrm>
                <a:custGeom>
                  <a:avLst/>
                  <a:gdLst>
                    <a:gd name="T0" fmla="*/ 2 w 2"/>
                    <a:gd name="T1" fmla="*/ 1 h 25"/>
                    <a:gd name="T2" fmla="*/ 2 w 2"/>
                    <a:gd name="T3" fmla="*/ 23 h 25"/>
                    <a:gd name="T4" fmla="*/ 1 w 2"/>
                    <a:gd name="T5" fmla="*/ 25 h 25"/>
                    <a:gd name="T6" fmla="*/ 0 w 2"/>
                    <a:gd name="T7" fmla="*/ 23 h 25"/>
                    <a:gd name="T8" fmla="*/ 0 w 2"/>
                    <a:gd name="T9" fmla="*/ 1 h 25"/>
                    <a:gd name="T10" fmla="*/ 1 w 2"/>
                    <a:gd name="T11" fmla="*/ 0 h 25"/>
                    <a:gd name="T12" fmla="*/ 2 w 2"/>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2" y="1"/>
                      </a:moveTo>
                      <a:cubicBezTo>
                        <a:pt x="2" y="23"/>
                        <a:pt x="2" y="23"/>
                        <a:pt x="2" y="23"/>
                      </a:cubicBezTo>
                      <a:cubicBezTo>
                        <a:pt x="2" y="24"/>
                        <a:pt x="2" y="25"/>
                        <a:pt x="1" y="25"/>
                      </a:cubicBezTo>
                      <a:cubicBezTo>
                        <a:pt x="0" y="25"/>
                        <a:pt x="0" y="24"/>
                        <a:pt x="0" y="23"/>
                      </a:cubicBezTo>
                      <a:cubicBezTo>
                        <a:pt x="0" y="1"/>
                        <a:pt x="0" y="1"/>
                        <a:pt x="0" y="1"/>
                      </a:cubicBezTo>
                      <a:cubicBezTo>
                        <a:pt x="0" y="0"/>
                        <a:pt x="0" y="0"/>
                        <a:pt x="1" y="0"/>
                      </a:cubicBezTo>
                      <a:cubicBezTo>
                        <a:pt x="2" y="0"/>
                        <a:pt x="2" y="0"/>
                        <a:pt x="2" y="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4" name="Freeform 193"/>
                <p:cNvSpPr>
                  <a:spLocks/>
                </p:cNvSpPr>
                <p:nvPr/>
              </p:nvSpPr>
              <p:spPr bwMode="auto">
                <a:xfrm>
                  <a:off x="8353864" y="5904888"/>
                  <a:ext cx="43183" cy="71972"/>
                </a:xfrm>
                <a:custGeom>
                  <a:avLst/>
                  <a:gdLst>
                    <a:gd name="T0" fmla="*/ 14 w 14"/>
                    <a:gd name="T1" fmla="*/ 21 h 23"/>
                    <a:gd name="T2" fmla="*/ 14 w 14"/>
                    <a:gd name="T3" fmla="*/ 22 h 23"/>
                    <a:gd name="T4" fmla="*/ 12 w 14"/>
                    <a:gd name="T5" fmla="*/ 22 h 23"/>
                    <a:gd name="T6" fmla="*/ 1 w 14"/>
                    <a:gd name="T7" fmla="*/ 2 h 23"/>
                    <a:gd name="T8" fmla="*/ 1 w 14"/>
                    <a:gd name="T9" fmla="*/ 1 h 23"/>
                    <a:gd name="T10" fmla="*/ 3 w 14"/>
                    <a:gd name="T11" fmla="*/ 1 h 23"/>
                    <a:gd name="T12" fmla="*/ 14 w 14"/>
                    <a:gd name="T13" fmla="*/ 21 h 23"/>
                    <a:gd name="T14" fmla="*/ 14 w 14"/>
                    <a:gd name="T15" fmla="*/ 21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23">
                      <a:moveTo>
                        <a:pt x="14" y="21"/>
                      </a:moveTo>
                      <a:cubicBezTo>
                        <a:pt x="14" y="22"/>
                        <a:pt x="14" y="22"/>
                        <a:pt x="14" y="22"/>
                      </a:cubicBezTo>
                      <a:cubicBezTo>
                        <a:pt x="13" y="23"/>
                        <a:pt x="12" y="22"/>
                        <a:pt x="12" y="22"/>
                      </a:cubicBezTo>
                      <a:cubicBezTo>
                        <a:pt x="1" y="2"/>
                        <a:pt x="1" y="2"/>
                        <a:pt x="1" y="2"/>
                      </a:cubicBezTo>
                      <a:cubicBezTo>
                        <a:pt x="0" y="2"/>
                        <a:pt x="1" y="1"/>
                        <a:pt x="1" y="1"/>
                      </a:cubicBezTo>
                      <a:cubicBezTo>
                        <a:pt x="2" y="0"/>
                        <a:pt x="2" y="1"/>
                        <a:pt x="3" y="1"/>
                      </a:cubicBezTo>
                      <a:cubicBezTo>
                        <a:pt x="14" y="21"/>
                        <a:pt x="14" y="21"/>
                        <a:pt x="14" y="21"/>
                      </a:cubicBezTo>
                      <a:cubicBezTo>
                        <a:pt x="14" y="21"/>
                        <a:pt x="14" y="21"/>
                        <a:pt x="14" y="21"/>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5" name="Freeform 194"/>
                <p:cNvSpPr>
                  <a:spLocks/>
                </p:cNvSpPr>
                <p:nvPr/>
              </p:nvSpPr>
              <p:spPr bwMode="auto">
                <a:xfrm>
                  <a:off x="8254413" y="6006957"/>
                  <a:ext cx="68045" cy="43183"/>
                </a:xfrm>
                <a:custGeom>
                  <a:avLst/>
                  <a:gdLst>
                    <a:gd name="T0" fmla="*/ 22 w 22"/>
                    <a:gd name="T1" fmla="*/ 12 h 14"/>
                    <a:gd name="T2" fmla="*/ 22 w 22"/>
                    <a:gd name="T3" fmla="*/ 13 h 14"/>
                    <a:gd name="T4" fmla="*/ 20 w 22"/>
                    <a:gd name="T5" fmla="*/ 13 h 14"/>
                    <a:gd name="T6" fmla="*/ 1 w 22"/>
                    <a:gd name="T7" fmla="*/ 2 h 14"/>
                    <a:gd name="T8" fmla="*/ 0 w 22"/>
                    <a:gd name="T9" fmla="*/ 1 h 14"/>
                    <a:gd name="T10" fmla="*/ 2 w 22"/>
                    <a:gd name="T11" fmla="*/ 0 h 14"/>
                    <a:gd name="T12" fmla="*/ 21 w 22"/>
                    <a:gd name="T13" fmla="*/ 11 h 14"/>
                    <a:gd name="T14" fmla="*/ 22 w 22"/>
                    <a:gd name="T15" fmla="*/ 12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2"/>
                      </a:moveTo>
                      <a:cubicBezTo>
                        <a:pt x="22" y="13"/>
                        <a:pt x="22" y="13"/>
                        <a:pt x="22" y="13"/>
                      </a:cubicBezTo>
                      <a:cubicBezTo>
                        <a:pt x="21" y="14"/>
                        <a:pt x="21" y="14"/>
                        <a:pt x="20" y="13"/>
                      </a:cubicBezTo>
                      <a:cubicBezTo>
                        <a:pt x="1" y="2"/>
                        <a:pt x="1" y="2"/>
                        <a:pt x="1" y="2"/>
                      </a:cubicBezTo>
                      <a:cubicBezTo>
                        <a:pt x="0" y="2"/>
                        <a:pt x="0" y="1"/>
                        <a:pt x="0" y="1"/>
                      </a:cubicBezTo>
                      <a:cubicBezTo>
                        <a:pt x="1" y="0"/>
                        <a:pt x="1" y="0"/>
                        <a:pt x="2" y="0"/>
                      </a:cubicBezTo>
                      <a:cubicBezTo>
                        <a:pt x="21" y="11"/>
                        <a:pt x="21" y="11"/>
                        <a:pt x="21" y="11"/>
                      </a:cubicBezTo>
                      <a:cubicBezTo>
                        <a:pt x="22" y="12"/>
                        <a:pt x="22" y="12"/>
                        <a:pt x="22" y="12"/>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6" name="Freeform 195"/>
                <p:cNvSpPr>
                  <a:spLocks/>
                </p:cNvSpPr>
                <p:nvPr/>
              </p:nvSpPr>
              <p:spPr bwMode="auto">
                <a:xfrm>
                  <a:off x="8669230" y="6246424"/>
                  <a:ext cx="68045" cy="43183"/>
                </a:xfrm>
                <a:custGeom>
                  <a:avLst/>
                  <a:gdLst>
                    <a:gd name="T0" fmla="*/ 22 w 22"/>
                    <a:gd name="T1" fmla="*/ 13 h 14"/>
                    <a:gd name="T2" fmla="*/ 22 w 22"/>
                    <a:gd name="T3" fmla="*/ 13 h 14"/>
                    <a:gd name="T4" fmla="*/ 20 w 22"/>
                    <a:gd name="T5" fmla="*/ 14 h 14"/>
                    <a:gd name="T6" fmla="*/ 1 w 22"/>
                    <a:gd name="T7" fmla="*/ 3 h 14"/>
                    <a:gd name="T8" fmla="*/ 0 w 22"/>
                    <a:gd name="T9" fmla="*/ 1 h 14"/>
                    <a:gd name="T10" fmla="*/ 2 w 22"/>
                    <a:gd name="T11" fmla="*/ 1 h 14"/>
                    <a:gd name="T12" fmla="*/ 21 w 22"/>
                    <a:gd name="T13" fmla="*/ 12 h 14"/>
                    <a:gd name="T14" fmla="*/ 22 w 22"/>
                    <a:gd name="T15" fmla="*/ 1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4">
                      <a:moveTo>
                        <a:pt x="22" y="13"/>
                      </a:moveTo>
                      <a:cubicBezTo>
                        <a:pt x="22" y="13"/>
                        <a:pt x="22" y="13"/>
                        <a:pt x="22" y="13"/>
                      </a:cubicBezTo>
                      <a:cubicBezTo>
                        <a:pt x="22" y="14"/>
                        <a:pt x="21" y="14"/>
                        <a:pt x="20" y="14"/>
                      </a:cubicBezTo>
                      <a:cubicBezTo>
                        <a:pt x="1" y="3"/>
                        <a:pt x="1" y="3"/>
                        <a:pt x="1" y="3"/>
                      </a:cubicBezTo>
                      <a:cubicBezTo>
                        <a:pt x="0" y="2"/>
                        <a:pt x="0" y="2"/>
                        <a:pt x="0" y="1"/>
                      </a:cubicBezTo>
                      <a:cubicBezTo>
                        <a:pt x="1" y="0"/>
                        <a:pt x="1" y="0"/>
                        <a:pt x="2" y="1"/>
                      </a:cubicBezTo>
                      <a:cubicBezTo>
                        <a:pt x="21" y="12"/>
                        <a:pt x="21" y="12"/>
                        <a:pt x="21" y="12"/>
                      </a:cubicBezTo>
                      <a:cubicBezTo>
                        <a:pt x="22" y="12"/>
                        <a:pt x="22" y="12"/>
                        <a:pt x="22" y="13"/>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7" name="Freeform 196"/>
                <p:cNvSpPr>
                  <a:spLocks/>
                </p:cNvSpPr>
                <p:nvPr/>
              </p:nvSpPr>
              <p:spPr bwMode="auto">
                <a:xfrm>
                  <a:off x="8220391" y="6180996"/>
                  <a:ext cx="77206" cy="18320"/>
                </a:xfrm>
                <a:custGeom>
                  <a:avLst/>
                  <a:gdLst>
                    <a:gd name="T0" fmla="*/ 25 w 25"/>
                    <a:gd name="T1" fmla="*/ 1 h 6"/>
                    <a:gd name="T2" fmla="*/ 24 w 25"/>
                    <a:gd name="T3" fmla="*/ 2 h 6"/>
                    <a:gd name="T4" fmla="*/ 2 w 25"/>
                    <a:gd name="T5" fmla="*/ 6 h 6"/>
                    <a:gd name="T6" fmla="*/ 1 w 25"/>
                    <a:gd name="T7" fmla="*/ 5 h 6"/>
                    <a:gd name="T8" fmla="*/ 2 w 25"/>
                    <a:gd name="T9" fmla="*/ 4 h 6"/>
                    <a:gd name="T10" fmla="*/ 24 w 25"/>
                    <a:gd name="T11" fmla="*/ 0 h 6"/>
                    <a:gd name="T12" fmla="*/ 25 w 2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5" y="1"/>
                      </a:moveTo>
                      <a:cubicBezTo>
                        <a:pt x="25" y="1"/>
                        <a:pt x="25" y="2"/>
                        <a:pt x="24" y="2"/>
                      </a:cubicBezTo>
                      <a:cubicBezTo>
                        <a:pt x="2" y="6"/>
                        <a:pt x="2" y="6"/>
                        <a:pt x="2" y="6"/>
                      </a:cubicBezTo>
                      <a:cubicBezTo>
                        <a:pt x="1" y="6"/>
                        <a:pt x="1" y="6"/>
                        <a:pt x="1" y="5"/>
                      </a:cubicBezTo>
                      <a:cubicBezTo>
                        <a:pt x="0" y="4"/>
                        <a:pt x="1" y="4"/>
                        <a:pt x="2" y="4"/>
                      </a:cubicBezTo>
                      <a:cubicBezTo>
                        <a:pt x="24" y="0"/>
                        <a:pt x="24" y="0"/>
                        <a:pt x="24" y="0"/>
                      </a:cubicBezTo>
                      <a:cubicBezTo>
                        <a:pt x="24" y="0"/>
                        <a:pt x="25" y="0"/>
                        <a:pt x="25"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8" name="Freeform 197"/>
                <p:cNvSpPr>
                  <a:spLocks/>
                </p:cNvSpPr>
                <p:nvPr/>
              </p:nvSpPr>
              <p:spPr bwMode="auto">
                <a:xfrm>
                  <a:off x="8694092" y="6097247"/>
                  <a:ext cx="77206" cy="18320"/>
                </a:xfrm>
                <a:custGeom>
                  <a:avLst/>
                  <a:gdLst>
                    <a:gd name="T0" fmla="*/ 25 w 25"/>
                    <a:gd name="T1" fmla="*/ 1 h 6"/>
                    <a:gd name="T2" fmla="*/ 24 w 25"/>
                    <a:gd name="T3" fmla="*/ 2 h 6"/>
                    <a:gd name="T4" fmla="*/ 1 w 25"/>
                    <a:gd name="T5" fmla="*/ 6 h 6"/>
                    <a:gd name="T6" fmla="*/ 0 w 25"/>
                    <a:gd name="T7" fmla="*/ 5 h 6"/>
                    <a:gd name="T8" fmla="*/ 1 w 25"/>
                    <a:gd name="T9" fmla="*/ 4 h 6"/>
                    <a:gd name="T10" fmla="*/ 23 w 25"/>
                    <a:gd name="T11" fmla="*/ 0 h 6"/>
                    <a:gd name="T12" fmla="*/ 25 w 25"/>
                    <a:gd name="T13" fmla="*/ 1 h 6"/>
                  </a:gdLst>
                  <a:ahLst/>
                  <a:cxnLst>
                    <a:cxn ang="0">
                      <a:pos x="T0" y="T1"/>
                    </a:cxn>
                    <a:cxn ang="0">
                      <a:pos x="T2" y="T3"/>
                    </a:cxn>
                    <a:cxn ang="0">
                      <a:pos x="T4" y="T5"/>
                    </a:cxn>
                    <a:cxn ang="0">
                      <a:pos x="T6" y="T7"/>
                    </a:cxn>
                    <a:cxn ang="0">
                      <a:pos x="T8" y="T9"/>
                    </a:cxn>
                    <a:cxn ang="0">
                      <a:pos x="T10" y="T11"/>
                    </a:cxn>
                    <a:cxn ang="0">
                      <a:pos x="T12" y="T13"/>
                    </a:cxn>
                  </a:cxnLst>
                  <a:rect l="0" t="0" r="r" b="b"/>
                  <a:pathLst>
                    <a:path w="25" h="6">
                      <a:moveTo>
                        <a:pt x="25" y="1"/>
                      </a:moveTo>
                      <a:cubicBezTo>
                        <a:pt x="25" y="2"/>
                        <a:pt x="24" y="2"/>
                        <a:pt x="24" y="2"/>
                      </a:cubicBezTo>
                      <a:cubicBezTo>
                        <a:pt x="1" y="6"/>
                        <a:pt x="1" y="6"/>
                        <a:pt x="1" y="6"/>
                      </a:cubicBezTo>
                      <a:cubicBezTo>
                        <a:pt x="1" y="6"/>
                        <a:pt x="0" y="6"/>
                        <a:pt x="0" y="5"/>
                      </a:cubicBezTo>
                      <a:cubicBezTo>
                        <a:pt x="0" y="5"/>
                        <a:pt x="0" y="4"/>
                        <a:pt x="1" y="4"/>
                      </a:cubicBezTo>
                      <a:cubicBezTo>
                        <a:pt x="23" y="0"/>
                        <a:pt x="23" y="0"/>
                        <a:pt x="23" y="0"/>
                      </a:cubicBezTo>
                      <a:cubicBezTo>
                        <a:pt x="24" y="0"/>
                        <a:pt x="24" y="0"/>
                        <a:pt x="25"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69" name="Freeform 198"/>
                <p:cNvSpPr>
                  <a:spLocks/>
                </p:cNvSpPr>
                <p:nvPr/>
              </p:nvSpPr>
              <p:spPr bwMode="auto">
                <a:xfrm>
                  <a:off x="8646983" y="5966391"/>
                  <a:ext cx="62811" cy="53652"/>
                </a:xfrm>
                <a:custGeom>
                  <a:avLst/>
                  <a:gdLst>
                    <a:gd name="T0" fmla="*/ 20 w 20"/>
                    <a:gd name="T1" fmla="*/ 1 h 17"/>
                    <a:gd name="T2" fmla="*/ 20 w 20"/>
                    <a:gd name="T3" fmla="*/ 2 h 17"/>
                    <a:gd name="T4" fmla="*/ 2 w 20"/>
                    <a:gd name="T5" fmla="*/ 17 h 17"/>
                    <a:gd name="T6" fmla="*/ 1 w 20"/>
                    <a:gd name="T7" fmla="*/ 17 h 17"/>
                    <a:gd name="T8" fmla="*/ 1 w 20"/>
                    <a:gd name="T9" fmla="*/ 15 h 17"/>
                    <a:gd name="T10" fmla="*/ 18 w 20"/>
                    <a:gd name="T11" fmla="*/ 1 h 17"/>
                    <a:gd name="T12" fmla="*/ 20 w 20"/>
                    <a:gd name="T13" fmla="*/ 1 h 17"/>
                    <a:gd name="T14" fmla="*/ 20 w 20"/>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20" y="1"/>
                      </a:moveTo>
                      <a:cubicBezTo>
                        <a:pt x="20" y="2"/>
                        <a:pt x="20" y="2"/>
                        <a:pt x="20" y="2"/>
                      </a:cubicBezTo>
                      <a:cubicBezTo>
                        <a:pt x="2" y="17"/>
                        <a:pt x="2" y="17"/>
                        <a:pt x="2" y="17"/>
                      </a:cubicBezTo>
                      <a:cubicBezTo>
                        <a:pt x="2" y="17"/>
                        <a:pt x="1" y="17"/>
                        <a:pt x="1" y="17"/>
                      </a:cubicBezTo>
                      <a:cubicBezTo>
                        <a:pt x="0" y="16"/>
                        <a:pt x="0" y="16"/>
                        <a:pt x="1" y="15"/>
                      </a:cubicBezTo>
                      <a:cubicBezTo>
                        <a:pt x="18" y="1"/>
                        <a:pt x="18" y="1"/>
                        <a:pt x="18" y="1"/>
                      </a:cubicBezTo>
                      <a:cubicBezTo>
                        <a:pt x="19" y="0"/>
                        <a:pt x="19" y="0"/>
                        <a:pt x="20" y="1"/>
                      </a:cubicBezTo>
                      <a:cubicBezTo>
                        <a:pt x="20" y="1"/>
                        <a:pt x="20" y="1"/>
                        <a:pt x="20"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0" name="Freeform 199"/>
                <p:cNvSpPr>
                  <a:spLocks/>
                </p:cNvSpPr>
                <p:nvPr/>
              </p:nvSpPr>
              <p:spPr bwMode="auto">
                <a:xfrm>
                  <a:off x="8560618" y="5886568"/>
                  <a:ext cx="34023" cy="74589"/>
                </a:xfrm>
                <a:custGeom>
                  <a:avLst/>
                  <a:gdLst>
                    <a:gd name="T0" fmla="*/ 11 w 11"/>
                    <a:gd name="T1" fmla="*/ 1 h 24"/>
                    <a:gd name="T2" fmla="*/ 10 w 11"/>
                    <a:gd name="T3" fmla="*/ 2 h 24"/>
                    <a:gd name="T4" fmla="*/ 3 w 11"/>
                    <a:gd name="T5" fmla="*/ 23 h 24"/>
                    <a:gd name="T6" fmla="*/ 1 w 11"/>
                    <a:gd name="T7" fmla="*/ 23 h 24"/>
                    <a:gd name="T8" fmla="*/ 1 w 11"/>
                    <a:gd name="T9" fmla="*/ 22 h 24"/>
                    <a:gd name="T10" fmla="*/ 8 w 11"/>
                    <a:gd name="T11" fmla="*/ 1 h 24"/>
                    <a:gd name="T12" fmla="*/ 10 w 11"/>
                    <a:gd name="T13" fmla="*/ 0 h 24"/>
                    <a:gd name="T14" fmla="*/ 11 w 11"/>
                    <a:gd name="T15" fmla="*/ 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4">
                      <a:moveTo>
                        <a:pt x="11" y="1"/>
                      </a:moveTo>
                      <a:cubicBezTo>
                        <a:pt x="11" y="1"/>
                        <a:pt x="11" y="1"/>
                        <a:pt x="10" y="2"/>
                      </a:cubicBezTo>
                      <a:cubicBezTo>
                        <a:pt x="3" y="23"/>
                        <a:pt x="3" y="23"/>
                        <a:pt x="3" y="23"/>
                      </a:cubicBezTo>
                      <a:cubicBezTo>
                        <a:pt x="3" y="23"/>
                        <a:pt x="2" y="24"/>
                        <a:pt x="1" y="23"/>
                      </a:cubicBezTo>
                      <a:cubicBezTo>
                        <a:pt x="1" y="23"/>
                        <a:pt x="0" y="23"/>
                        <a:pt x="1" y="22"/>
                      </a:cubicBezTo>
                      <a:cubicBezTo>
                        <a:pt x="8" y="1"/>
                        <a:pt x="8" y="1"/>
                        <a:pt x="8" y="1"/>
                      </a:cubicBezTo>
                      <a:cubicBezTo>
                        <a:pt x="9" y="0"/>
                        <a:pt x="9" y="0"/>
                        <a:pt x="10" y="0"/>
                      </a:cubicBezTo>
                      <a:cubicBezTo>
                        <a:pt x="10" y="0"/>
                        <a:pt x="10" y="1"/>
                        <a:pt x="11"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1" name="Freeform 200"/>
                <p:cNvSpPr>
                  <a:spLocks/>
                </p:cNvSpPr>
                <p:nvPr/>
              </p:nvSpPr>
              <p:spPr bwMode="auto">
                <a:xfrm>
                  <a:off x="8442847" y="5873483"/>
                  <a:ext cx="22246" cy="78514"/>
                </a:xfrm>
                <a:custGeom>
                  <a:avLst/>
                  <a:gdLst>
                    <a:gd name="T0" fmla="*/ 3 w 7"/>
                    <a:gd name="T1" fmla="*/ 1 h 25"/>
                    <a:gd name="T2" fmla="*/ 7 w 7"/>
                    <a:gd name="T3" fmla="*/ 23 h 25"/>
                    <a:gd name="T4" fmla="*/ 6 w 7"/>
                    <a:gd name="T5" fmla="*/ 25 h 25"/>
                    <a:gd name="T6" fmla="*/ 4 w 7"/>
                    <a:gd name="T7" fmla="*/ 24 h 25"/>
                    <a:gd name="T8" fmla="*/ 1 w 7"/>
                    <a:gd name="T9" fmla="*/ 1 h 25"/>
                    <a:gd name="T10" fmla="*/ 1 w 7"/>
                    <a:gd name="T11" fmla="*/ 0 h 25"/>
                    <a:gd name="T12" fmla="*/ 3 w 7"/>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7" h="25">
                      <a:moveTo>
                        <a:pt x="3" y="1"/>
                      </a:moveTo>
                      <a:cubicBezTo>
                        <a:pt x="7" y="23"/>
                        <a:pt x="7" y="23"/>
                        <a:pt x="7" y="23"/>
                      </a:cubicBezTo>
                      <a:cubicBezTo>
                        <a:pt x="7" y="24"/>
                        <a:pt x="6" y="24"/>
                        <a:pt x="6" y="25"/>
                      </a:cubicBezTo>
                      <a:cubicBezTo>
                        <a:pt x="5" y="25"/>
                        <a:pt x="5" y="24"/>
                        <a:pt x="4" y="24"/>
                      </a:cubicBezTo>
                      <a:cubicBezTo>
                        <a:pt x="1" y="1"/>
                        <a:pt x="1" y="1"/>
                        <a:pt x="1" y="1"/>
                      </a:cubicBezTo>
                      <a:cubicBezTo>
                        <a:pt x="0" y="1"/>
                        <a:pt x="1" y="0"/>
                        <a:pt x="1" y="0"/>
                      </a:cubicBezTo>
                      <a:cubicBezTo>
                        <a:pt x="2" y="0"/>
                        <a:pt x="3" y="0"/>
                        <a:pt x="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2" name="Freeform 201"/>
                <p:cNvSpPr>
                  <a:spLocks/>
                </p:cNvSpPr>
                <p:nvPr/>
              </p:nvSpPr>
              <p:spPr bwMode="auto">
                <a:xfrm>
                  <a:off x="8315916" y="5932368"/>
                  <a:ext cx="52343" cy="62811"/>
                </a:xfrm>
                <a:custGeom>
                  <a:avLst/>
                  <a:gdLst>
                    <a:gd name="T0" fmla="*/ 17 w 17"/>
                    <a:gd name="T1" fmla="*/ 19 h 20"/>
                    <a:gd name="T2" fmla="*/ 16 w 17"/>
                    <a:gd name="T3" fmla="*/ 20 h 20"/>
                    <a:gd name="T4" fmla="*/ 15 w 17"/>
                    <a:gd name="T5" fmla="*/ 20 h 20"/>
                    <a:gd name="T6" fmla="*/ 0 w 17"/>
                    <a:gd name="T7" fmla="*/ 2 h 20"/>
                    <a:gd name="T8" fmla="*/ 0 w 17"/>
                    <a:gd name="T9" fmla="*/ 1 h 20"/>
                    <a:gd name="T10" fmla="*/ 2 w 17"/>
                    <a:gd name="T11" fmla="*/ 1 h 20"/>
                    <a:gd name="T12" fmla="*/ 16 w 17"/>
                    <a:gd name="T13" fmla="*/ 18 h 20"/>
                    <a:gd name="T14" fmla="*/ 17 w 17"/>
                    <a:gd name="T15" fmla="*/ 19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17" y="19"/>
                      </a:moveTo>
                      <a:cubicBezTo>
                        <a:pt x="17" y="19"/>
                        <a:pt x="17" y="19"/>
                        <a:pt x="16" y="20"/>
                      </a:cubicBezTo>
                      <a:cubicBezTo>
                        <a:pt x="16" y="20"/>
                        <a:pt x="15" y="20"/>
                        <a:pt x="15" y="20"/>
                      </a:cubicBezTo>
                      <a:cubicBezTo>
                        <a:pt x="0" y="2"/>
                        <a:pt x="0" y="2"/>
                        <a:pt x="0" y="2"/>
                      </a:cubicBezTo>
                      <a:cubicBezTo>
                        <a:pt x="0" y="2"/>
                        <a:pt x="0" y="1"/>
                        <a:pt x="0" y="1"/>
                      </a:cubicBezTo>
                      <a:cubicBezTo>
                        <a:pt x="1" y="0"/>
                        <a:pt x="2" y="0"/>
                        <a:pt x="2" y="1"/>
                      </a:cubicBezTo>
                      <a:cubicBezTo>
                        <a:pt x="16" y="18"/>
                        <a:pt x="16" y="18"/>
                        <a:pt x="16" y="18"/>
                      </a:cubicBezTo>
                      <a:cubicBezTo>
                        <a:pt x="17" y="18"/>
                        <a:pt x="17" y="18"/>
                        <a:pt x="17" y="19"/>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3" name="Freeform 202"/>
                <p:cNvSpPr>
                  <a:spLocks/>
                </p:cNvSpPr>
                <p:nvPr/>
              </p:nvSpPr>
              <p:spPr bwMode="auto">
                <a:xfrm>
                  <a:off x="8232168" y="6050139"/>
                  <a:ext cx="74589" cy="31406"/>
                </a:xfrm>
                <a:custGeom>
                  <a:avLst/>
                  <a:gdLst>
                    <a:gd name="T0" fmla="*/ 24 w 24"/>
                    <a:gd name="T1" fmla="*/ 9 h 10"/>
                    <a:gd name="T2" fmla="*/ 24 w 24"/>
                    <a:gd name="T3" fmla="*/ 9 h 10"/>
                    <a:gd name="T4" fmla="*/ 23 w 24"/>
                    <a:gd name="T5" fmla="*/ 10 h 10"/>
                    <a:gd name="T6" fmla="*/ 1 w 24"/>
                    <a:gd name="T7" fmla="*/ 2 h 10"/>
                    <a:gd name="T8" fmla="*/ 1 w 24"/>
                    <a:gd name="T9" fmla="*/ 1 h 10"/>
                    <a:gd name="T10" fmla="*/ 2 w 24"/>
                    <a:gd name="T11" fmla="*/ 0 h 10"/>
                    <a:gd name="T12" fmla="*/ 23 w 24"/>
                    <a:gd name="T13" fmla="*/ 8 h 10"/>
                    <a:gd name="T14" fmla="*/ 24 w 24"/>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0">
                      <a:moveTo>
                        <a:pt x="24" y="9"/>
                      </a:moveTo>
                      <a:cubicBezTo>
                        <a:pt x="24" y="9"/>
                        <a:pt x="24" y="9"/>
                        <a:pt x="24" y="9"/>
                      </a:cubicBezTo>
                      <a:cubicBezTo>
                        <a:pt x="24" y="10"/>
                        <a:pt x="23" y="10"/>
                        <a:pt x="23" y="10"/>
                      </a:cubicBezTo>
                      <a:cubicBezTo>
                        <a:pt x="1" y="2"/>
                        <a:pt x="1" y="2"/>
                        <a:pt x="1" y="2"/>
                      </a:cubicBezTo>
                      <a:cubicBezTo>
                        <a:pt x="1" y="2"/>
                        <a:pt x="0" y="1"/>
                        <a:pt x="1" y="1"/>
                      </a:cubicBezTo>
                      <a:cubicBezTo>
                        <a:pt x="1" y="0"/>
                        <a:pt x="2" y="0"/>
                        <a:pt x="2" y="0"/>
                      </a:cubicBezTo>
                      <a:cubicBezTo>
                        <a:pt x="23" y="8"/>
                        <a:pt x="23" y="8"/>
                        <a:pt x="23" y="8"/>
                      </a:cubicBezTo>
                      <a:cubicBezTo>
                        <a:pt x="24" y="8"/>
                        <a:pt x="24" y="8"/>
                        <a:pt x="24" y="9"/>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4" name="Freeform 203"/>
                <p:cNvSpPr>
                  <a:spLocks/>
                </p:cNvSpPr>
                <p:nvPr/>
              </p:nvSpPr>
              <p:spPr bwMode="auto">
                <a:xfrm>
                  <a:off x="8684932" y="6215018"/>
                  <a:ext cx="74589" cy="31406"/>
                </a:xfrm>
                <a:custGeom>
                  <a:avLst/>
                  <a:gdLst>
                    <a:gd name="T0" fmla="*/ 24 w 24"/>
                    <a:gd name="T1" fmla="*/ 9 h 10"/>
                    <a:gd name="T2" fmla="*/ 23 w 24"/>
                    <a:gd name="T3" fmla="*/ 9 h 10"/>
                    <a:gd name="T4" fmla="*/ 22 w 24"/>
                    <a:gd name="T5" fmla="*/ 10 h 10"/>
                    <a:gd name="T6" fmla="*/ 1 w 24"/>
                    <a:gd name="T7" fmla="*/ 2 h 10"/>
                    <a:gd name="T8" fmla="*/ 0 w 24"/>
                    <a:gd name="T9" fmla="*/ 1 h 10"/>
                    <a:gd name="T10" fmla="*/ 2 w 24"/>
                    <a:gd name="T11" fmla="*/ 0 h 10"/>
                    <a:gd name="T12" fmla="*/ 23 w 24"/>
                    <a:gd name="T13" fmla="*/ 8 h 10"/>
                    <a:gd name="T14" fmla="*/ 24 w 24"/>
                    <a:gd name="T15" fmla="*/ 9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0">
                      <a:moveTo>
                        <a:pt x="24" y="9"/>
                      </a:moveTo>
                      <a:cubicBezTo>
                        <a:pt x="24" y="9"/>
                        <a:pt x="24" y="9"/>
                        <a:pt x="23" y="9"/>
                      </a:cubicBezTo>
                      <a:cubicBezTo>
                        <a:pt x="23" y="10"/>
                        <a:pt x="23" y="10"/>
                        <a:pt x="22" y="10"/>
                      </a:cubicBezTo>
                      <a:cubicBezTo>
                        <a:pt x="1" y="2"/>
                        <a:pt x="1" y="2"/>
                        <a:pt x="1" y="2"/>
                      </a:cubicBezTo>
                      <a:cubicBezTo>
                        <a:pt x="0" y="2"/>
                        <a:pt x="0" y="1"/>
                        <a:pt x="0" y="1"/>
                      </a:cubicBezTo>
                      <a:cubicBezTo>
                        <a:pt x="0" y="0"/>
                        <a:pt x="1" y="0"/>
                        <a:pt x="2" y="0"/>
                      </a:cubicBezTo>
                      <a:cubicBezTo>
                        <a:pt x="23" y="8"/>
                        <a:pt x="23" y="8"/>
                        <a:pt x="23" y="8"/>
                      </a:cubicBezTo>
                      <a:cubicBezTo>
                        <a:pt x="23" y="8"/>
                        <a:pt x="23" y="8"/>
                        <a:pt x="24" y="9"/>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5" name="Freeform 204"/>
                <p:cNvSpPr>
                  <a:spLocks/>
                </p:cNvSpPr>
                <p:nvPr/>
              </p:nvSpPr>
              <p:spPr bwMode="auto">
                <a:xfrm>
                  <a:off x="8232168" y="6215018"/>
                  <a:ext cx="74589" cy="31406"/>
                </a:xfrm>
                <a:custGeom>
                  <a:avLst/>
                  <a:gdLst>
                    <a:gd name="T0" fmla="*/ 24 w 24"/>
                    <a:gd name="T1" fmla="*/ 1 h 10"/>
                    <a:gd name="T2" fmla="*/ 23 w 24"/>
                    <a:gd name="T3" fmla="*/ 2 h 10"/>
                    <a:gd name="T4" fmla="*/ 2 w 24"/>
                    <a:gd name="T5" fmla="*/ 10 h 10"/>
                    <a:gd name="T6" fmla="*/ 1 w 24"/>
                    <a:gd name="T7" fmla="*/ 9 h 10"/>
                    <a:gd name="T8" fmla="*/ 1 w 24"/>
                    <a:gd name="T9" fmla="*/ 8 h 10"/>
                    <a:gd name="T10" fmla="*/ 23 w 24"/>
                    <a:gd name="T11" fmla="*/ 0 h 10"/>
                    <a:gd name="T12" fmla="*/ 24 w 24"/>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4" y="1"/>
                      </a:moveTo>
                      <a:cubicBezTo>
                        <a:pt x="24" y="1"/>
                        <a:pt x="24" y="2"/>
                        <a:pt x="23" y="2"/>
                      </a:cubicBezTo>
                      <a:cubicBezTo>
                        <a:pt x="2" y="10"/>
                        <a:pt x="2" y="10"/>
                        <a:pt x="2" y="10"/>
                      </a:cubicBezTo>
                      <a:cubicBezTo>
                        <a:pt x="2" y="10"/>
                        <a:pt x="1" y="10"/>
                        <a:pt x="1" y="9"/>
                      </a:cubicBezTo>
                      <a:cubicBezTo>
                        <a:pt x="0" y="9"/>
                        <a:pt x="1" y="8"/>
                        <a:pt x="1" y="8"/>
                      </a:cubicBezTo>
                      <a:cubicBezTo>
                        <a:pt x="23" y="0"/>
                        <a:pt x="23" y="0"/>
                        <a:pt x="23" y="0"/>
                      </a:cubicBezTo>
                      <a:cubicBezTo>
                        <a:pt x="23" y="0"/>
                        <a:pt x="24" y="0"/>
                        <a:pt x="24"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6" name="Freeform 206"/>
                <p:cNvSpPr>
                  <a:spLocks/>
                </p:cNvSpPr>
                <p:nvPr/>
              </p:nvSpPr>
              <p:spPr bwMode="auto">
                <a:xfrm>
                  <a:off x="8684932" y="6050139"/>
                  <a:ext cx="74589" cy="31406"/>
                </a:xfrm>
                <a:custGeom>
                  <a:avLst/>
                  <a:gdLst>
                    <a:gd name="T0" fmla="*/ 23 w 24"/>
                    <a:gd name="T1" fmla="*/ 1 h 10"/>
                    <a:gd name="T2" fmla="*/ 23 w 24"/>
                    <a:gd name="T3" fmla="*/ 2 h 10"/>
                    <a:gd name="T4" fmla="*/ 2 w 24"/>
                    <a:gd name="T5" fmla="*/ 10 h 10"/>
                    <a:gd name="T6" fmla="*/ 0 w 24"/>
                    <a:gd name="T7" fmla="*/ 9 h 10"/>
                    <a:gd name="T8" fmla="*/ 1 w 24"/>
                    <a:gd name="T9" fmla="*/ 8 h 10"/>
                    <a:gd name="T10" fmla="*/ 22 w 24"/>
                    <a:gd name="T11" fmla="*/ 0 h 10"/>
                    <a:gd name="T12" fmla="*/ 23 w 24"/>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24" h="10">
                      <a:moveTo>
                        <a:pt x="23" y="1"/>
                      </a:moveTo>
                      <a:cubicBezTo>
                        <a:pt x="24" y="1"/>
                        <a:pt x="23" y="2"/>
                        <a:pt x="23" y="2"/>
                      </a:cubicBezTo>
                      <a:cubicBezTo>
                        <a:pt x="2" y="10"/>
                        <a:pt x="2" y="10"/>
                        <a:pt x="2" y="10"/>
                      </a:cubicBezTo>
                      <a:cubicBezTo>
                        <a:pt x="1" y="10"/>
                        <a:pt x="0" y="10"/>
                        <a:pt x="0" y="9"/>
                      </a:cubicBezTo>
                      <a:cubicBezTo>
                        <a:pt x="0" y="9"/>
                        <a:pt x="0" y="8"/>
                        <a:pt x="1" y="8"/>
                      </a:cubicBezTo>
                      <a:cubicBezTo>
                        <a:pt x="22" y="0"/>
                        <a:pt x="22" y="0"/>
                        <a:pt x="22" y="0"/>
                      </a:cubicBezTo>
                      <a:cubicBezTo>
                        <a:pt x="23" y="0"/>
                        <a:pt x="23" y="0"/>
                        <a:pt x="2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7" name="Freeform 207"/>
                <p:cNvSpPr>
                  <a:spLocks/>
                </p:cNvSpPr>
                <p:nvPr/>
              </p:nvSpPr>
              <p:spPr bwMode="auto">
                <a:xfrm>
                  <a:off x="8622121" y="5932368"/>
                  <a:ext cx="53652" cy="62811"/>
                </a:xfrm>
                <a:custGeom>
                  <a:avLst/>
                  <a:gdLst>
                    <a:gd name="T0" fmla="*/ 17 w 17"/>
                    <a:gd name="T1" fmla="*/ 1 h 20"/>
                    <a:gd name="T2" fmla="*/ 17 w 17"/>
                    <a:gd name="T3" fmla="*/ 2 h 20"/>
                    <a:gd name="T4" fmla="*/ 2 w 17"/>
                    <a:gd name="T5" fmla="*/ 20 h 20"/>
                    <a:gd name="T6" fmla="*/ 1 w 17"/>
                    <a:gd name="T7" fmla="*/ 20 h 20"/>
                    <a:gd name="T8" fmla="*/ 1 w 17"/>
                    <a:gd name="T9" fmla="*/ 18 h 20"/>
                    <a:gd name="T10" fmla="*/ 15 w 17"/>
                    <a:gd name="T11" fmla="*/ 1 h 20"/>
                    <a:gd name="T12" fmla="*/ 17 w 17"/>
                    <a:gd name="T13" fmla="*/ 1 h 20"/>
                    <a:gd name="T14" fmla="*/ 17 w 17"/>
                    <a:gd name="T15" fmla="*/ 1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0">
                      <a:moveTo>
                        <a:pt x="17" y="1"/>
                      </a:moveTo>
                      <a:cubicBezTo>
                        <a:pt x="17" y="2"/>
                        <a:pt x="17" y="2"/>
                        <a:pt x="17" y="2"/>
                      </a:cubicBezTo>
                      <a:cubicBezTo>
                        <a:pt x="2" y="20"/>
                        <a:pt x="2" y="20"/>
                        <a:pt x="2" y="20"/>
                      </a:cubicBezTo>
                      <a:cubicBezTo>
                        <a:pt x="2" y="20"/>
                        <a:pt x="1" y="20"/>
                        <a:pt x="1" y="20"/>
                      </a:cubicBezTo>
                      <a:cubicBezTo>
                        <a:pt x="0" y="19"/>
                        <a:pt x="0" y="19"/>
                        <a:pt x="1" y="18"/>
                      </a:cubicBezTo>
                      <a:cubicBezTo>
                        <a:pt x="15" y="1"/>
                        <a:pt x="15" y="1"/>
                        <a:pt x="15" y="1"/>
                      </a:cubicBezTo>
                      <a:cubicBezTo>
                        <a:pt x="16" y="0"/>
                        <a:pt x="16" y="0"/>
                        <a:pt x="17" y="1"/>
                      </a:cubicBezTo>
                      <a:cubicBezTo>
                        <a:pt x="17" y="1"/>
                        <a:pt x="17" y="1"/>
                        <a:pt x="17"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8" name="Freeform 208"/>
                <p:cNvSpPr>
                  <a:spLocks/>
                </p:cNvSpPr>
                <p:nvPr/>
              </p:nvSpPr>
              <p:spPr bwMode="auto">
                <a:xfrm>
                  <a:off x="8526595" y="5873483"/>
                  <a:ext cx="22246" cy="78514"/>
                </a:xfrm>
                <a:custGeom>
                  <a:avLst/>
                  <a:gdLst>
                    <a:gd name="T0" fmla="*/ 7 w 7"/>
                    <a:gd name="T1" fmla="*/ 1 h 25"/>
                    <a:gd name="T2" fmla="*/ 7 w 7"/>
                    <a:gd name="T3" fmla="*/ 1 h 25"/>
                    <a:gd name="T4" fmla="*/ 3 w 7"/>
                    <a:gd name="T5" fmla="*/ 24 h 25"/>
                    <a:gd name="T6" fmla="*/ 1 w 7"/>
                    <a:gd name="T7" fmla="*/ 25 h 25"/>
                    <a:gd name="T8" fmla="*/ 0 w 7"/>
                    <a:gd name="T9" fmla="*/ 23 h 25"/>
                    <a:gd name="T10" fmla="*/ 4 w 7"/>
                    <a:gd name="T11" fmla="*/ 1 h 25"/>
                    <a:gd name="T12" fmla="*/ 6 w 7"/>
                    <a:gd name="T13" fmla="*/ 0 h 25"/>
                    <a:gd name="T14" fmla="*/ 7 w 7"/>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25">
                      <a:moveTo>
                        <a:pt x="7" y="1"/>
                      </a:moveTo>
                      <a:cubicBezTo>
                        <a:pt x="7" y="1"/>
                        <a:pt x="7" y="1"/>
                        <a:pt x="7" y="1"/>
                      </a:cubicBezTo>
                      <a:cubicBezTo>
                        <a:pt x="3" y="24"/>
                        <a:pt x="3" y="24"/>
                        <a:pt x="3" y="24"/>
                      </a:cubicBezTo>
                      <a:cubicBezTo>
                        <a:pt x="3" y="24"/>
                        <a:pt x="2" y="25"/>
                        <a:pt x="1" y="25"/>
                      </a:cubicBezTo>
                      <a:cubicBezTo>
                        <a:pt x="1" y="24"/>
                        <a:pt x="0" y="24"/>
                        <a:pt x="0" y="23"/>
                      </a:cubicBezTo>
                      <a:cubicBezTo>
                        <a:pt x="4" y="1"/>
                        <a:pt x="4" y="1"/>
                        <a:pt x="4" y="1"/>
                      </a:cubicBezTo>
                      <a:cubicBezTo>
                        <a:pt x="4" y="0"/>
                        <a:pt x="5" y="0"/>
                        <a:pt x="6" y="0"/>
                      </a:cubicBezTo>
                      <a:cubicBezTo>
                        <a:pt x="6" y="0"/>
                        <a:pt x="6" y="0"/>
                        <a:pt x="7"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79" name="Freeform 209"/>
                <p:cNvSpPr>
                  <a:spLocks/>
                </p:cNvSpPr>
                <p:nvPr/>
              </p:nvSpPr>
              <p:spPr bwMode="auto">
                <a:xfrm>
                  <a:off x="8397048" y="5886568"/>
                  <a:ext cx="34023" cy="74589"/>
                </a:xfrm>
                <a:custGeom>
                  <a:avLst/>
                  <a:gdLst>
                    <a:gd name="T0" fmla="*/ 3 w 11"/>
                    <a:gd name="T1" fmla="*/ 1 h 24"/>
                    <a:gd name="T2" fmla="*/ 11 w 11"/>
                    <a:gd name="T3" fmla="*/ 22 h 24"/>
                    <a:gd name="T4" fmla="*/ 10 w 11"/>
                    <a:gd name="T5" fmla="*/ 23 h 24"/>
                    <a:gd name="T6" fmla="*/ 8 w 11"/>
                    <a:gd name="T7" fmla="*/ 23 h 24"/>
                    <a:gd name="T8" fmla="*/ 1 w 11"/>
                    <a:gd name="T9" fmla="*/ 2 h 24"/>
                    <a:gd name="T10" fmla="*/ 1 w 11"/>
                    <a:gd name="T11" fmla="*/ 0 h 24"/>
                    <a:gd name="T12" fmla="*/ 3 w 11"/>
                    <a:gd name="T13" fmla="*/ 1 h 24"/>
                  </a:gdLst>
                  <a:ahLst/>
                  <a:cxnLst>
                    <a:cxn ang="0">
                      <a:pos x="T0" y="T1"/>
                    </a:cxn>
                    <a:cxn ang="0">
                      <a:pos x="T2" y="T3"/>
                    </a:cxn>
                    <a:cxn ang="0">
                      <a:pos x="T4" y="T5"/>
                    </a:cxn>
                    <a:cxn ang="0">
                      <a:pos x="T6" y="T7"/>
                    </a:cxn>
                    <a:cxn ang="0">
                      <a:pos x="T8" y="T9"/>
                    </a:cxn>
                    <a:cxn ang="0">
                      <a:pos x="T10" y="T11"/>
                    </a:cxn>
                    <a:cxn ang="0">
                      <a:pos x="T12" y="T13"/>
                    </a:cxn>
                  </a:cxnLst>
                  <a:rect l="0" t="0" r="r" b="b"/>
                  <a:pathLst>
                    <a:path w="11" h="24">
                      <a:moveTo>
                        <a:pt x="3" y="1"/>
                      </a:moveTo>
                      <a:cubicBezTo>
                        <a:pt x="11" y="22"/>
                        <a:pt x="11" y="22"/>
                        <a:pt x="11" y="22"/>
                      </a:cubicBezTo>
                      <a:cubicBezTo>
                        <a:pt x="11" y="23"/>
                        <a:pt x="10" y="23"/>
                        <a:pt x="10" y="23"/>
                      </a:cubicBezTo>
                      <a:cubicBezTo>
                        <a:pt x="9" y="24"/>
                        <a:pt x="9" y="23"/>
                        <a:pt x="8" y="23"/>
                      </a:cubicBezTo>
                      <a:cubicBezTo>
                        <a:pt x="1" y="2"/>
                        <a:pt x="1" y="2"/>
                        <a:pt x="1" y="2"/>
                      </a:cubicBezTo>
                      <a:cubicBezTo>
                        <a:pt x="0" y="1"/>
                        <a:pt x="1" y="0"/>
                        <a:pt x="1" y="0"/>
                      </a:cubicBezTo>
                      <a:cubicBezTo>
                        <a:pt x="2" y="0"/>
                        <a:pt x="3" y="0"/>
                        <a:pt x="3" y="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0" name="Freeform 210"/>
                <p:cNvSpPr>
                  <a:spLocks/>
                </p:cNvSpPr>
                <p:nvPr/>
              </p:nvSpPr>
              <p:spPr bwMode="auto">
                <a:xfrm>
                  <a:off x="8281894" y="5966391"/>
                  <a:ext cx="61503" cy="53652"/>
                </a:xfrm>
                <a:custGeom>
                  <a:avLst/>
                  <a:gdLst>
                    <a:gd name="T0" fmla="*/ 20 w 20"/>
                    <a:gd name="T1" fmla="*/ 16 h 17"/>
                    <a:gd name="T2" fmla="*/ 19 w 20"/>
                    <a:gd name="T3" fmla="*/ 17 h 17"/>
                    <a:gd name="T4" fmla="*/ 18 w 20"/>
                    <a:gd name="T5" fmla="*/ 17 h 17"/>
                    <a:gd name="T6" fmla="*/ 0 w 20"/>
                    <a:gd name="T7" fmla="*/ 2 h 17"/>
                    <a:gd name="T8" fmla="*/ 0 w 20"/>
                    <a:gd name="T9" fmla="*/ 1 h 17"/>
                    <a:gd name="T10" fmla="*/ 2 w 20"/>
                    <a:gd name="T11" fmla="*/ 1 h 17"/>
                    <a:gd name="T12" fmla="*/ 19 w 20"/>
                    <a:gd name="T13" fmla="*/ 15 h 17"/>
                    <a:gd name="T14" fmla="*/ 20 w 20"/>
                    <a:gd name="T15" fmla="*/ 1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7">
                      <a:moveTo>
                        <a:pt x="20" y="16"/>
                      </a:moveTo>
                      <a:cubicBezTo>
                        <a:pt x="20" y="16"/>
                        <a:pt x="20" y="16"/>
                        <a:pt x="19" y="17"/>
                      </a:cubicBezTo>
                      <a:cubicBezTo>
                        <a:pt x="19" y="17"/>
                        <a:pt x="18" y="17"/>
                        <a:pt x="18" y="17"/>
                      </a:cubicBezTo>
                      <a:cubicBezTo>
                        <a:pt x="0" y="2"/>
                        <a:pt x="0" y="2"/>
                        <a:pt x="0" y="2"/>
                      </a:cubicBezTo>
                      <a:cubicBezTo>
                        <a:pt x="0" y="2"/>
                        <a:pt x="0" y="1"/>
                        <a:pt x="0" y="1"/>
                      </a:cubicBezTo>
                      <a:cubicBezTo>
                        <a:pt x="1" y="0"/>
                        <a:pt x="1" y="0"/>
                        <a:pt x="2" y="1"/>
                      </a:cubicBezTo>
                      <a:cubicBezTo>
                        <a:pt x="19" y="15"/>
                        <a:pt x="19" y="15"/>
                        <a:pt x="19" y="15"/>
                      </a:cubicBezTo>
                      <a:cubicBezTo>
                        <a:pt x="19" y="15"/>
                        <a:pt x="19" y="15"/>
                        <a:pt x="20" y="16"/>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1" name="Freeform 211"/>
                <p:cNvSpPr>
                  <a:spLocks/>
                </p:cNvSpPr>
                <p:nvPr/>
              </p:nvSpPr>
              <p:spPr bwMode="auto">
                <a:xfrm>
                  <a:off x="8220391" y="6097247"/>
                  <a:ext cx="77206" cy="18320"/>
                </a:xfrm>
                <a:custGeom>
                  <a:avLst/>
                  <a:gdLst>
                    <a:gd name="T0" fmla="*/ 25 w 25"/>
                    <a:gd name="T1" fmla="*/ 5 h 6"/>
                    <a:gd name="T2" fmla="*/ 25 w 25"/>
                    <a:gd name="T3" fmla="*/ 5 h 6"/>
                    <a:gd name="T4" fmla="*/ 24 w 25"/>
                    <a:gd name="T5" fmla="*/ 6 h 6"/>
                    <a:gd name="T6" fmla="*/ 2 w 25"/>
                    <a:gd name="T7" fmla="*/ 2 h 6"/>
                    <a:gd name="T8" fmla="*/ 1 w 25"/>
                    <a:gd name="T9" fmla="*/ 1 h 6"/>
                    <a:gd name="T10" fmla="*/ 2 w 25"/>
                    <a:gd name="T11" fmla="*/ 0 h 6"/>
                    <a:gd name="T12" fmla="*/ 24 w 25"/>
                    <a:gd name="T13" fmla="*/ 4 h 6"/>
                    <a:gd name="T14" fmla="*/ 25 w 25"/>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
                      <a:moveTo>
                        <a:pt x="25" y="5"/>
                      </a:moveTo>
                      <a:cubicBezTo>
                        <a:pt x="25" y="5"/>
                        <a:pt x="25" y="5"/>
                        <a:pt x="25" y="5"/>
                      </a:cubicBezTo>
                      <a:cubicBezTo>
                        <a:pt x="25" y="6"/>
                        <a:pt x="24" y="6"/>
                        <a:pt x="24" y="6"/>
                      </a:cubicBezTo>
                      <a:cubicBezTo>
                        <a:pt x="2" y="2"/>
                        <a:pt x="2" y="2"/>
                        <a:pt x="2" y="2"/>
                      </a:cubicBezTo>
                      <a:cubicBezTo>
                        <a:pt x="1" y="2"/>
                        <a:pt x="0" y="2"/>
                        <a:pt x="1" y="1"/>
                      </a:cubicBezTo>
                      <a:cubicBezTo>
                        <a:pt x="1" y="0"/>
                        <a:pt x="1" y="0"/>
                        <a:pt x="2" y="0"/>
                      </a:cubicBezTo>
                      <a:cubicBezTo>
                        <a:pt x="24" y="4"/>
                        <a:pt x="24" y="4"/>
                        <a:pt x="24" y="4"/>
                      </a:cubicBezTo>
                      <a:cubicBezTo>
                        <a:pt x="25" y="4"/>
                        <a:pt x="25" y="4"/>
                        <a:pt x="25" y="5"/>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2" name="Freeform 212"/>
                <p:cNvSpPr>
                  <a:spLocks/>
                </p:cNvSpPr>
                <p:nvPr/>
              </p:nvSpPr>
              <p:spPr bwMode="auto">
                <a:xfrm>
                  <a:off x="8694092" y="6180996"/>
                  <a:ext cx="77206" cy="18320"/>
                </a:xfrm>
                <a:custGeom>
                  <a:avLst/>
                  <a:gdLst>
                    <a:gd name="T0" fmla="*/ 24 w 25"/>
                    <a:gd name="T1" fmla="*/ 4 h 6"/>
                    <a:gd name="T2" fmla="*/ 25 w 25"/>
                    <a:gd name="T3" fmla="*/ 5 h 6"/>
                    <a:gd name="T4" fmla="*/ 23 w 25"/>
                    <a:gd name="T5" fmla="*/ 6 h 6"/>
                    <a:gd name="T6" fmla="*/ 1 w 25"/>
                    <a:gd name="T7" fmla="*/ 2 h 6"/>
                    <a:gd name="T8" fmla="*/ 0 w 25"/>
                    <a:gd name="T9" fmla="*/ 1 h 6"/>
                    <a:gd name="T10" fmla="*/ 1 w 25"/>
                    <a:gd name="T11" fmla="*/ 0 h 6"/>
                    <a:gd name="T12" fmla="*/ 24 w 25"/>
                    <a:gd name="T13" fmla="*/ 4 h 6"/>
                    <a:gd name="T14" fmla="*/ 24 w 25"/>
                    <a:gd name="T15" fmla="*/ 4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
                      <a:moveTo>
                        <a:pt x="24" y="4"/>
                      </a:moveTo>
                      <a:cubicBezTo>
                        <a:pt x="25" y="5"/>
                        <a:pt x="25" y="5"/>
                        <a:pt x="25" y="5"/>
                      </a:cubicBezTo>
                      <a:cubicBezTo>
                        <a:pt x="24" y="6"/>
                        <a:pt x="24" y="6"/>
                        <a:pt x="23" y="6"/>
                      </a:cubicBezTo>
                      <a:cubicBezTo>
                        <a:pt x="1" y="2"/>
                        <a:pt x="1" y="2"/>
                        <a:pt x="1" y="2"/>
                      </a:cubicBezTo>
                      <a:cubicBezTo>
                        <a:pt x="0" y="2"/>
                        <a:pt x="0" y="1"/>
                        <a:pt x="0" y="1"/>
                      </a:cubicBezTo>
                      <a:cubicBezTo>
                        <a:pt x="0" y="0"/>
                        <a:pt x="1" y="0"/>
                        <a:pt x="1" y="0"/>
                      </a:cubicBezTo>
                      <a:cubicBezTo>
                        <a:pt x="24" y="4"/>
                        <a:pt x="24" y="4"/>
                        <a:pt x="24" y="4"/>
                      </a:cubicBezTo>
                      <a:cubicBezTo>
                        <a:pt x="24" y="4"/>
                        <a:pt x="24" y="4"/>
                        <a:pt x="24" y="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83" name="Freeform 213"/>
                <p:cNvSpPr>
                  <a:spLocks/>
                </p:cNvSpPr>
                <p:nvPr/>
              </p:nvSpPr>
              <p:spPr bwMode="auto">
                <a:xfrm>
                  <a:off x="8374802" y="5836843"/>
                  <a:ext cx="174040" cy="369016"/>
                </a:xfrm>
                <a:custGeom>
                  <a:avLst/>
                  <a:gdLst>
                    <a:gd name="T0" fmla="*/ 41 w 56"/>
                    <a:gd name="T1" fmla="*/ 87 h 119"/>
                    <a:gd name="T2" fmla="*/ 5 w 56"/>
                    <a:gd name="T3" fmla="*/ 0 h 119"/>
                    <a:gd name="T4" fmla="*/ 0 w 56"/>
                    <a:gd name="T5" fmla="*/ 1 h 119"/>
                    <a:gd name="T6" fmla="*/ 28 w 56"/>
                    <a:gd name="T7" fmla="*/ 92 h 119"/>
                    <a:gd name="T8" fmla="*/ 25 w 56"/>
                    <a:gd name="T9" fmla="*/ 107 h 119"/>
                    <a:gd name="T10" fmla="*/ 44 w 56"/>
                    <a:gd name="T11" fmla="*/ 116 h 119"/>
                    <a:gd name="T12" fmla="*/ 53 w 56"/>
                    <a:gd name="T13" fmla="*/ 97 h 119"/>
                    <a:gd name="T14" fmla="*/ 41 w 56"/>
                    <a:gd name="T15" fmla="*/ 87 h 1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119">
                      <a:moveTo>
                        <a:pt x="41" y="87"/>
                      </a:moveTo>
                      <a:cubicBezTo>
                        <a:pt x="5" y="0"/>
                        <a:pt x="5" y="0"/>
                        <a:pt x="5" y="0"/>
                      </a:cubicBezTo>
                      <a:cubicBezTo>
                        <a:pt x="0" y="1"/>
                        <a:pt x="0" y="1"/>
                        <a:pt x="0" y="1"/>
                      </a:cubicBezTo>
                      <a:cubicBezTo>
                        <a:pt x="28" y="92"/>
                        <a:pt x="28" y="92"/>
                        <a:pt x="28" y="92"/>
                      </a:cubicBezTo>
                      <a:cubicBezTo>
                        <a:pt x="24" y="96"/>
                        <a:pt x="23" y="102"/>
                        <a:pt x="25" y="107"/>
                      </a:cubicBezTo>
                      <a:cubicBezTo>
                        <a:pt x="28" y="115"/>
                        <a:pt x="36" y="119"/>
                        <a:pt x="44" y="116"/>
                      </a:cubicBezTo>
                      <a:cubicBezTo>
                        <a:pt x="52" y="113"/>
                        <a:pt x="56" y="105"/>
                        <a:pt x="53" y="97"/>
                      </a:cubicBezTo>
                      <a:cubicBezTo>
                        <a:pt x="51" y="92"/>
                        <a:pt x="46" y="88"/>
                        <a:pt x="41" y="87"/>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pPr marL="0" marR="0" lvl="0" indent="0" defTabSz="9326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sp>
          <p:nvSpPr>
            <p:cNvPr id="300" name="Oval 121"/>
            <p:cNvSpPr>
              <a:spLocks noChangeArrowheads="1"/>
            </p:cNvSpPr>
            <p:nvPr/>
          </p:nvSpPr>
          <p:spPr bwMode="auto">
            <a:xfrm>
              <a:off x="-3971128" y="2053588"/>
              <a:ext cx="2688307" cy="2682563"/>
            </a:xfrm>
            <a:prstGeom prst="ellipse">
              <a:avLst/>
            </a:prstGeom>
            <a:solidFill>
              <a:srgbClr val="81818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sp>
          <p:nvSpPr>
            <p:cNvPr id="301" name="Oval 122"/>
            <p:cNvSpPr>
              <a:spLocks noChangeArrowheads="1"/>
            </p:cNvSpPr>
            <p:nvPr/>
          </p:nvSpPr>
          <p:spPr bwMode="auto">
            <a:xfrm>
              <a:off x="-3833266" y="2191449"/>
              <a:ext cx="2412583" cy="2406840"/>
            </a:xfrm>
            <a:prstGeom prst="ellipse">
              <a:avLst/>
            </a:prstGeom>
            <a:solidFill>
              <a:srgbClr val="F5F6F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sp>
          <p:nvSpPr>
            <p:cNvPr id="302" name="Block Arc 301"/>
            <p:cNvSpPr/>
            <p:nvPr/>
          </p:nvSpPr>
          <p:spPr bwMode="auto">
            <a:xfrm rot="5400000">
              <a:off x="-3833110" y="2186289"/>
              <a:ext cx="2410622" cy="2421924"/>
            </a:xfrm>
            <a:prstGeom prst="blockArc">
              <a:avLst>
                <a:gd name="adj1" fmla="val 10800000"/>
                <a:gd name="adj2" fmla="val 6103029"/>
                <a:gd name="adj3" fmla="val 37432"/>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3" name="Freeform 115"/>
            <p:cNvSpPr>
              <a:spLocks/>
            </p:cNvSpPr>
            <p:nvPr/>
          </p:nvSpPr>
          <p:spPr bwMode="auto">
            <a:xfrm>
              <a:off x="-1799804" y="2191449"/>
              <a:ext cx="367632" cy="356142"/>
            </a:xfrm>
            <a:custGeom>
              <a:avLst/>
              <a:gdLst>
                <a:gd name="T0" fmla="*/ 64 w 64"/>
                <a:gd name="T1" fmla="*/ 24 h 62"/>
                <a:gd name="T2" fmla="*/ 40 w 64"/>
                <a:gd name="T3" fmla="*/ 0 h 62"/>
                <a:gd name="T4" fmla="*/ 0 w 64"/>
                <a:gd name="T5" fmla="*/ 38 h 62"/>
                <a:gd name="T6" fmla="*/ 23 w 64"/>
                <a:gd name="T7" fmla="*/ 62 h 62"/>
                <a:gd name="T8" fmla="*/ 64 w 64"/>
                <a:gd name="T9" fmla="*/ 24 h 62"/>
              </a:gdLst>
              <a:ahLst/>
              <a:cxnLst>
                <a:cxn ang="0">
                  <a:pos x="T0" y="T1"/>
                </a:cxn>
                <a:cxn ang="0">
                  <a:pos x="T2" y="T3"/>
                </a:cxn>
                <a:cxn ang="0">
                  <a:pos x="T4" y="T5"/>
                </a:cxn>
                <a:cxn ang="0">
                  <a:pos x="T6" y="T7"/>
                </a:cxn>
                <a:cxn ang="0">
                  <a:pos x="T8" y="T9"/>
                </a:cxn>
              </a:cxnLst>
              <a:rect l="0" t="0" r="r" b="b"/>
              <a:pathLst>
                <a:path w="64" h="62">
                  <a:moveTo>
                    <a:pt x="64" y="24"/>
                  </a:moveTo>
                  <a:lnTo>
                    <a:pt x="40" y="0"/>
                  </a:lnTo>
                  <a:lnTo>
                    <a:pt x="0" y="38"/>
                  </a:lnTo>
                  <a:lnTo>
                    <a:pt x="23" y="62"/>
                  </a:lnTo>
                  <a:lnTo>
                    <a:pt x="64" y="24"/>
                  </a:lnTo>
                  <a:close/>
                </a:path>
              </a:pathLst>
            </a:custGeom>
            <a:solidFill>
              <a:srgbClr val="67676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sp>
          <p:nvSpPr>
            <p:cNvPr id="304" name="Freeform 116"/>
            <p:cNvSpPr>
              <a:spLocks/>
            </p:cNvSpPr>
            <p:nvPr/>
          </p:nvSpPr>
          <p:spPr bwMode="auto">
            <a:xfrm>
              <a:off x="-1650454" y="1973167"/>
              <a:ext cx="436563" cy="436563"/>
            </a:xfrm>
            <a:custGeom>
              <a:avLst/>
              <a:gdLst>
                <a:gd name="T0" fmla="*/ 76 w 76"/>
                <a:gd name="T1" fmla="*/ 50 h 76"/>
                <a:gd name="T2" fmla="*/ 26 w 76"/>
                <a:gd name="T3" fmla="*/ 0 h 76"/>
                <a:gd name="T4" fmla="*/ 0 w 76"/>
                <a:gd name="T5" fmla="*/ 24 h 76"/>
                <a:gd name="T6" fmla="*/ 52 w 76"/>
                <a:gd name="T7" fmla="*/ 76 h 76"/>
                <a:gd name="T8" fmla="*/ 76 w 76"/>
                <a:gd name="T9" fmla="*/ 50 h 76"/>
              </a:gdLst>
              <a:ahLst/>
              <a:cxnLst>
                <a:cxn ang="0">
                  <a:pos x="T0" y="T1"/>
                </a:cxn>
                <a:cxn ang="0">
                  <a:pos x="T2" y="T3"/>
                </a:cxn>
                <a:cxn ang="0">
                  <a:pos x="T4" y="T5"/>
                </a:cxn>
                <a:cxn ang="0">
                  <a:pos x="T6" y="T7"/>
                </a:cxn>
                <a:cxn ang="0">
                  <a:pos x="T8" y="T9"/>
                </a:cxn>
              </a:cxnLst>
              <a:rect l="0" t="0" r="r" b="b"/>
              <a:pathLst>
                <a:path w="76" h="76">
                  <a:moveTo>
                    <a:pt x="76" y="50"/>
                  </a:moveTo>
                  <a:lnTo>
                    <a:pt x="26" y="0"/>
                  </a:lnTo>
                  <a:lnTo>
                    <a:pt x="0" y="24"/>
                  </a:lnTo>
                  <a:lnTo>
                    <a:pt x="52" y="76"/>
                  </a:lnTo>
                  <a:lnTo>
                    <a:pt x="76" y="50"/>
                  </a:lnTo>
                  <a:close/>
                </a:path>
              </a:pathLst>
            </a:custGeom>
            <a:solidFill>
              <a:srgbClr val="67676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sp>
          <p:nvSpPr>
            <p:cNvPr id="305" name="Freeform 117"/>
            <p:cNvSpPr>
              <a:spLocks/>
            </p:cNvSpPr>
            <p:nvPr/>
          </p:nvSpPr>
          <p:spPr bwMode="auto">
            <a:xfrm>
              <a:off x="-1570033" y="2042099"/>
              <a:ext cx="356142" cy="367632"/>
            </a:xfrm>
            <a:custGeom>
              <a:avLst/>
              <a:gdLst>
                <a:gd name="T0" fmla="*/ 62 w 62"/>
                <a:gd name="T1" fmla="*/ 38 h 64"/>
                <a:gd name="T2" fmla="*/ 24 w 62"/>
                <a:gd name="T3" fmla="*/ 0 h 64"/>
                <a:gd name="T4" fmla="*/ 0 w 62"/>
                <a:gd name="T5" fmla="*/ 26 h 64"/>
                <a:gd name="T6" fmla="*/ 38 w 62"/>
                <a:gd name="T7" fmla="*/ 64 h 64"/>
                <a:gd name="T8" fmla="*/ 62 w 62"/>
                <a:gd name="T9" fmla="*/ 38 h 64"/>
              </a:gdLst>
              <a:ahLst/>
              <a:cxnLst>
                <a:cxn ang="0">
                  <a:pos x="T0" y="T1"/>
                </a:cxn>
                <a:cxn ang="0">
                  <a:pos x="T2" y="T3"/>
                </a:cxn>
                <a:cxn ang="0">
                  <a:pos x="T4" y="T5"/>
                </a:cxn>
                <a:cxn ang="0">
                  <a:pos x="T6" y="T7"/>
                </a:cxn>
                <a:cxn ang="0">
                  <a:pos x="T8" y="T9"/>
                </a:cxn>
              </a:cxnLst>
              <a:rect l="0" t="0" r="r" b="b"/>
              <a:pathLst>
                <a:path w="62" h="64">
                  <a:moveTo>
                    <a:pt x="62" y="38"/>
                  </a:moveTo>
                  <a:lnTo>
                    <a:pt x="24" y="0"/>
                  </a:lnTo>
                  <a:lnTo>
                    <a:pt x="0" y="26"/>
                  </a:lnTo>
                  <a:lnTo>
                    <a:pt x="38" y="64"/>
                  </a:lnTo>
                  <a:lnTo>
                    <a:pt x="62" y="38"/>
                  </a:lnTo>
                  <a:close/>
                </a:path>
              </a:pathLst>
            </a:custGeom>
            <a:solidFill>
              <a:srgbClr val="98989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sp>
          <p:nvSpPr>
            <p:cNvPr id="306" name="Rectangle 118"/>
            <p:cNvSpPr>
              <a:spLocks noChangeArrowheads="1"/>
            </p:cNvSpPr>
            <p:nvPr/>
          </p:nvSpPr>
          <p:spPr bwMode="auto">
            <a:xfrm>
              <a:off x="-2782072" y="1921472"/>
              <a:ext cx="310190" cy="172327"/>
            </a:xfrm>
            <a:prstGeom prst="rect">
              <a:avLst/>
            </a:prstGeom>
            <a:solidFill>
              <a:srgbClr val="67676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sp>
          <p:nvSpPr>
            <p:cNvPr id="307" name="Rectangle 119"/>
            <p:cNvSpPr>
              <a:spLocks noChangeArrowheads="1"/>
            </p:cNvSpPr>
            <p:nvPr/>
          </p:nvSpPr>
          <p:spPr bwMode="auto">
            <a:xfrm>
              <a:off x="-2948652" y="1617025"/>
              <a:ext cx="643356" cy="304447"/>
            </a:xfrm>
            <a:prstGeom prst="rect">
              <a:avLst/>
            </a:prstGeom>
            <a:solidFill>
              <a:srgbClr val="676767"/>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sp>
          <p:nvSpPr>
            <p:cNvPr id="308" name="Rectangle 120"/>
            <p:cNvSpPr>
              <a:spLocks noChangeArrowheads="1"/>
            </p:cNvSpPr>
            <p:nvPr/>
          </p:nvSpPr>
          <p:spPr bwMode="auto">
            <a:xfrm>
              <a:off x="-2782072" y="1617025"/>
              <a:ext cx="476774" cy="304447"/>
            </a:xfrm>
            <a:prstGeom prst="rect">
              <a:avLst/>
            </a:prstGeom>
            <a:solidFill>
              <a:srgbClr val="98989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sp>
          <p:nvSpPr>
            <p:cNvPr id="309" name="Oval 124"/>
            <p:cNvSpPr>
              <a:spLocks noChangeArrowheads="1"/>
            </p:cNvSpPr>
            <p:nvPr/>
          </p:nvSpPr>
          <p:spPr bwMode="auto">
            <a:xfrm>
              <a:off x="-2937164" y="3087552"/>
              <a:ext cx="603147" cy="614635"/>
            </a:xfrm>
            <a:prstGeom prst="ellipse">
              <a:avLst/>
            </a:prstGeom>
            <a:solidFill>
              <a:srgbClr val="D2D3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grpSp>
          <p:nvGrpSpPr>
            <p:cNvPr id="310" name="Group 309"/>
            <p:cNvGrpSpPr/>
            <p:nvPr/>
          </p:nvGrpSpPr>
          <p:grpSpPr>
            <a:xfrm>
              <a:off x="-2636002" y="2337541"/>
              <a:ext cx="0" cy="2116212"/>
              <a:chOff x="10936285" y="2901704"/>
              <a:chExt cx="0" cy="1426874"/>
            </a:xfrm>
          </p:grpSpPr>
          <p:cxnSp>
            <p:nvCxnSpPr>
              <p:cNvPr id="329" name="Straight Connector 328"/>
              <p:cNvCxnSpPr/>
              <p:nvPr/>
            </p:nvCxnSpPr>
            <p:spPr>
              <a:xfrm>
                <a:off x="10936285" y="2901704"/>
                <a:ext cx="0" cy="270614"/>
              </a:xfrm>
              <a:prstGeom prst="line">
                <a:avLst/>
              </a:prstGeom>
              <a:noFill/>
              <a:ln w="22225" cap="flat" cmpd="sng" algn="ctr">
                <a:solidFill>
                  <a:srgbClr val="D2D2D2">
                    <a:lumMod val="90000"/>
                  </a:srgbClr>
                </a:solidFill>
                <a:prstDash val="solid"/>
                <a:headEnd type="none"/>
                <a:tailEnd type="none"/>
              </a:ln>
              <a:effectLst/>
            </p:spPr>
          </p:cxnSp>
          <p:cxnSp>
            <p:nvCxnSpPr>
              <p:cNvPr id="330" name="Straight Connector 329"/>
              <p:cNvCxnSpPr/>
              <p:nvPr/>
            </p:nvCxnSpPr>
            <p:spPr>
              <a:xfrm>
                <a:off x="10936285" y="4057964"/>
                <a:ext cx="0" cy="270614"/>
              </a:xfrm>
              <a:prstGeom prst="line">
                <a:avLst/>
              </a:prstGeom>
              <a:noFill/>
              <a:ln w="22225" cap="flat" cmpd="sng" algn="ctr">
                <a:solidFill>
                  <a:srgbClr val="D2D2D2">
                    <a:lumMod val="90000"/>
                  </a:srgbClr>
                </a:solidFill>
                <a:prstDash val="solid"/>
                <a:headEnd type="none"/>
                <a:tailEnd type="none"/>
              </a:ln>
              <a:effectLst/>
            </p:spPr>
          </p:cxnSp>
        </p:grpSp>
        <p:grpSp>
          <p:nvGrpSpPr>
            <p:cNvPr id="311" name="Group 310"/>
            <p:cNvGrpSpPr/>
            <p:nvPr/>
          </p:nvGrpSpPr>
          <p:grpSpPr>
            <a:xfrm rot="1800000">
              <a:off x="-2626589" y="2337541"/>
              <a:ext cx="0" cy="2116212"/>
              <a:chOff x="10936285" y="2901704"/>
              <a:chExt cx="0" cy="1426874"/>
            </a:xfrm>
          </p:grpSpPr>
          <p:cxnSp>
            <p:nvCxnSpPr>
              <p:cNvPr id="327" name="Straight Connector 326"/>
              <p:cNvCxnSpPr/>
              <p:nvPr/>
            </p:nvCxnSpPr>
            <p:spPr>
              <a:xfrm>
                <a:off x="10936285" y="2901704"/>
                <a:ext cx="0" cy="270614"/>
              </a:xfrm>
              <a:prstGeom prst="line">
                <a:avLst/>
              </a:prstGeom>
              <a:noFill/>
              <a:ln w="22225" cap="flat" cmpd="sng" algn="ctr">
                <a:solidFill>
                  <a:srgbClr val="D2D2D2">
                    <a:lumMod val="90000"/>
                  </a:srgbClr>
                </a:solidFill>
                <a:prstDash val="solid"/>
                <a:headEnd type="none"/>
                <a:tailEnd type="none"/>
              </a:ln>
              <a:effectLst/>
            </p:spPr>
          </p:cxnSp>
          <p:cxnSp>
            <p:nvCxnSpPr>
              <p:cNvPr id="328" name="Straight Connector 327"/>
              <p:cNvCxnSpPr/>
              <p:nvPr/>
            </p:nvCxnSpPr>
            <p:spPr>
              <a:xfrm>
                <a:off x="10936285" y="4057964"/>
                <a:ext cx="0" cy="270614"/>
              </a:xfrm>
              <a:prstGeom prst="line">
                <a:avLst/>
              </a:prstGeom>
              <a:noFill/>
              <a:ln w="22225" cap="flat" cmpd="sng" algn="ctr">
                <a:solidFill>
                  <a:srgbClr val="D2D2D2">
                    <a:lumMod val="90000"/>
                  </a:srgbClr>
                </a:solidFill>
                <a:prstDash val="solid"/>
                <a:headEnd type="none"/>
                <a:tailEnd type="none"/>
              </a:ln>
              <a:effectLst/>
            </p:spPr>
          </p:cxnSp>
        </p:grpSp>
        <p:grpSp>
          <p:nvGrpSpPr>
            <p:cNvPr id="312" name="Group 311"/>
            <p:cNvGrpSpPr/>
            <p:nvPr/>
          </p:nvGrpSpPr>
          <p:grpSpPr>
            <a:xfrm rot="3600000">
              <a:off x="-2626587" y="2337539"/>
              <a:ext cx="0" cy="2116213"/>
              <a:chOff x="10936285" y="2901704"/>
              <a:chExt cx="0" cy="1426874"/>
            </a:xfrm>
          </p:grpSpPr>
          <p:cxnSp>
            <p:nvCxnSpPr>
              <p:cNvPr id="325" name="Straight Connector 324"/>
              <p:cNvCxnSpPr/>
              <p:nvPr/>
            </p:nvCxnSpPr>
            <p:spPr>
              <a:xfrm>
                <a:off x="10936285" y="2901704"/>
                <a:ext cx="0" cy="270614"/>
              </a:xfrm>
              <a:prstGeom prst="line">
                <a:avLst/>
              </a:prstGeom>
              <a:noFill/>
              <a:ln w="22225" cap="flat" cmpd="sng" algn="ctr">
                <a:solidFill>
                  <a:srgbClr val="D2D2D2">
                    <a:lumMod val="90000"/>
                  </a:srgbClr>
                </a:solidFill>
                <a:prstDash val="solid"/>
                <a:headEnd type="none"/>
                <a:tailEnd type="none"/>
              </a:ln>
              <a:effectLst/>
            </p:spPr>
          </p:cxnSp>
          <p:cxnSp>
            <p:nvCxnSpPr>
              <p:cNvPr id="326" name="Straight Connector 325"/>
              <p:cNvCxnSpPr/>
              <p:nvPr/>
            </p:nvCxnSpPr>
            <p:spPr>
              <a:xfrm>
                <a:off x="10936285" y="4057964"/>
                <a:ext cx="0" cy="270614"/>
              </a:xfrm>
              <a:prstGeom prst="line">
                <a:avLst/>
              </a:prstGeom>
              <a:noFill/>
              <a:ln w="22225" cap="flat" cmpd="sng" algn="ctr">
                <a:solidFill>
                  <a:srgbClr val="D2D2D2">
                    <a:lumMod val="90000"/>
                  </a:srgbClr>
                </a:solidFill>
                <a:prstDash val="solid"/>
                <a:headEnd type="none"/>
                <a:tailEnd type="none"/>
              </a:ln>
              <a:effectLst/>
            </p:spPr>
          </p:cxnSp>
        </p:grpSp>
        <p:grpSp>
          <p:nvGrpSpPr>
            <p:cNvPr id="313" name="Group 312"/>
            <p:cNvGrpSpPr/>
            <p:nvPr/>
          </p:nvGrpSpPr>
          <p:grpSpPr>
            <a:xfrm rot="5400000">
              <a:off x="-2626586" y="2337541"/>
              <a:ext cx="0" cy="2116213"/>
              <a:chOff x="10936285" y="2901704"/>
              <a:chExt cx="0" cy="1426874"/>
            </a:xfrm>
          </p:grpSpPr>
          <p:cxnSp>
            <p:nvCxnSpPr>
              <p:cNvPr id="323" name="Straight Connector 322"/>
              <p:cNvCxnSpPr/>
              <p:nvPr/>
            </p:nvCxnSpPr>
            <p:spPr>
              <a:xfrm>
                <a:off x="10936285" y="2901704"/>
                <a:ext cx="0" cy="270614"/>
              </a:xfrm>
              <a:prstGeom prst="line">
                <a:avLst/>
              </a:prstGeom>
              <a:noFill/>
              <a:ln w="22225" cap="flat" cmpd="sng" algn="ctr">
                <a:solidFill>
                  <a:srgbClr val="D2D2D2">
                    <a:lumMod val="90000"/>
                  </a:srgbClr>
                </a:solidFill>
                <a:prstDash val="solid"/>
                <a:headEnd type="none"/>
                <a:tailEnd type="none"/>
              </a:ln>
              <a:effectLst/>
            </p:spPr>
          </p:cxnSp>
          <p:cxnSp>
            <p:nvCxnSpPr>
              <p:cNvPr id="324" name="Straight Connector 323"/>
              <p:cNvCxnSpPr/>
              <p:nvPr/>
            </p:nvCxnSpPr>
            <p:spPr>
              <a:xfrm>
                <a:off x="10936285" y="4057964"/>
                <a:ext cx="0" cy="270614"/>
              </a:xfrm>
              <a:prstGeom prst="line">
                <a:avLst/>
              </a:prstGeom>
              <a:noFill/>
              <a:ln w="22225" cap="flat" cmpd="sng" algn="ctr">
                <a:solidFill>
                  <a:srgbClr val="D2D2D2">
                    <a:lumMod val="90000"/>
                  </a:srgbClr>
                </a:solidFill>
                <a:prstDash val="solid"/>
                <a:headEnd type="none"/>
                <a:tailEnd type="none"/>
              </a:ln>
              <a:effectLst/>
            </p:spPr>
          </p:cxnSp>
        </p:grpSp>
        <p:grpSp>
          <p:nvGrpSpPr>
            <p:cNvPr id="314" name="Group 313"/>
            <p:cNvGrpSpPr/>
            <p:nvPr/>
          </p:nvGrpSpPr>
          <p:grpSpPr>
            <a:xfrm rot="7200000">
              <a:off x="-2624732" y="2337541"/>
              <a:ext cx="0" cy="2116213"/>
              <a:chOff x="10936285" y="2901704"/>
              <a:chExt cx="0" cy="1426874"/>
            </a:xfrm>
          </p:grpSpPr>
          <p:cxnSp>
            <p:nvCxnSpPr>
              <p:cNvPr id="321" name="Straight Connector 320"/>
              <p:cNvCxnSpPr/>
              <p:nvPr/>
            </p:nvCxnSpPr>
            <p:spPr>
              <a:xfrm>
                <a:off x="10936285" y="2901704"/>
                <a:ext cx="0" cy="270614"/>
              </a:xfrm>
              <a:prstGeom prst="line">
                <a:avLst/>
              </a:prstGeom>
              <a:noFill/>
              <a:ln w="22225" cap="flat" cmpd="sng" algn="ctr">
                <a:solidFill>
                  <a:srgbClr val="D2D2D2">
                    <a:lumMod val="90000"/>
                  </a:srgbClr>
                </a:solidFill>
                <a:prstDash val="solid"/>
                <a:headEnd type="none"/>
                <a:tailEnd type="none"/>
              </a:ln>
              <a:effectLst/>
            </p:spPr>
          </p:cxnSp>
          <p:cxnSp>
            <p:nvCxnSpPr>
              <p:cNvPr id="322" name="Straight Connector 321"/>
              <p:cNvCxnSpPr/>
              <p:nvPr/>
            </p:nvCxnSpPr>
            <p:spPr>
              <a:xfrm>
                <a:off x="10936285" y="4057964"/>
                <a:ext cx="0" cy="270614"/>
              </a:xfrm>
              <a:prstGeom prst="line">
                <a:avLst/>
              </a:prstGeom>
              <a:noFill/>
              <a:ln w="22225" cap="flat" cmpd="sng" algn="ctr">
                <a:solidFill>
                  <a:srgbClr val="D2D2D2">
                    <a:lumMod val="90000"/>
                  </a:srgbClr>
                </a:solidFill>
                <a:prstDash val="solid"/>
                <a:headEnd type="none"/>
                <a:tailEnd type="none"/>
              </a:ln>
              <a:effectLst/>
            </p:spPr>
          </p:cxnSp>
        </p:grpSp>
        <p:grpSp>
          <p:nvGrpSpPr>
            <p:cNvPr id="315" name="Group 314"/>
            <p:cNvGrpSpPr/>
            <p:nvPr/>
          </p:nvGrpSpPr>
          <p:grpSpPr>
            <a:xfrm rot="9000000">
              <a:off x="-2624664" y="2337543"/>
              <a:ext cx="0" cy="2116212"/>
              <a:chOff x="10936285" y="2901704"/>
              <a:chExt cx="0" cy="1426874"/>
            </a:xfrm>
          </p:grpSpPr>
          <p:cxnSp>
            <p:nvCxnSpPr>
              <p:cNvPr id="319" name="Straight Connector 318"/>
              <p:cNvCxnSpPr/>
              <p:nvPr/>
            </p:nvCxnSpPr>
            <p:spPr>
              <a:xfrm>
                <a:off x="10936285" y="2901704"/>
                <a:ext cx="0" cy="270614"/>
              </a:xfrm>
              <a:prstGeom prst="line">
                <a:avLst/>
              </a:prstGeom>
              <a:noFill/>
              <a:ln w="22225" cap="flat" cmpd="sng" algn="ctr">
                <a:solidFill>
                  <a:srgbClr val="D2D2D2">
                    <a:lumMod val="90000"/>
                  </a:srgbClr>
                </a:solidFill>
                <a:prstDash val="solid"/>
                <a:headEnd type="none"/>
                <a:tailEnd type="none"/>
              </a:ln>
              <a:effectLst/>
            </p:spPr>
          </p:cxnSp>
          <p:cxnSp>
            <p:nvCxnSpPr>
              <p:cNvPr id="320" name="Straight Connector 319"/>
              <p:cNvCxnSpPr/>
              <p:nvPr/>
            </p:nvCxnSpPr>
            <p:spPr>
              <a:xfrm>
                <a:off x="10936285" y="4057964"/>
                <a:ext cx="0" cy="270614"/>
              </a:xfrm>
              <a:prstGeom prst="line">
                <a:avLst/>
              </a:prstGeom>
              <a:noFill/>
              <a:ln w="22225" cap="flat" cmpd="sng" algn="ctr">
                <a:solidFill>
                  <a:srgbClr val="D2D2D2">
                    <a:lumMod val="90000"/>
                  </a:srgbClr>
                </a:solidFill>
                <a:prstDash val="solid"/>
                <a:headEnd type="none"/>
                <a:tailEnd type="none"/>
              </a:ln>
              <a:effectLst/>
            </p:spPr>
          </p:cxnSp>
        </p:grpSp>
        <p:grpSp>
          <p:nvGrpSpPr>
            <p:cNvPr id="316" name="Group 315"/>
            <p:cNvGrpSpPr/>
            <p:nvPr/>
          </p:nvGrpSpPr>
          <p:grpSpPr>
            <a:xfrm rot="16920000">
              <a:off x="-2793312" y="2232981"/>
              <a:ext cx="341394" cy="2339912"/>
              <a:chOff x="12869863" y="2992438"/>
              <a:chExt cx="230188" cy="1577705"/>
            </a:xfrm>
          </p:grpSpPr>
          <p:sp>
            <p:nvSpPr>
              <p:cNvPr id="317" name="Freeform 5"/>
              <p:cNvSpPr>
                <a:spLocks/>
              </p:cNvSpPr>
              <p:nvPr/>
            </p:nvSpPr>
            <p:spPr bwMode="auto">
              <a:xfrm>
                <a:off x="12869863" y="2992438"/>
                <a:ext cx="230188" cy="892175"/>
              </a:xfrm>
              <a:custGeom>
                <a:avLst/>
                <a:gdLst>
                  <a:gd name="T0" fmla="*/ 43 w 58"/>
                  <a:gd name="T1" fmla="*/ 182 h 236"/>
                  <a:gd name="T2" fmla="*/ 35 w 58"/>
                  <a:gd name="T3" fmla="*/ 0 h 236"/>
                  <a:gd name="T4" fmla="*/ 26 w 58"/>
                  <a:gd name="T5" fmla="*/ 0 h 236"/>
                  <a:gd name="T6" fmla="*/ 16 w 58"/>
                  <a:gd name="T7" fmla="*/ 182 h 236"/>
                  <a:gd name="T8" fmla="*/ 0 w 58"/>
                  <a:gd name="T9" fmla="*/ 207 h 236"/>
                  <a:gd name="T10" fmla="*/ 29 w 58"/>
                  <a:gd name="T11" fmla="*/ 236 h 236"/>
                  <a:gd name="T12" fmla="*/ 58 w 58"/>
                  <a:gd name="T13" fmla="*/ 207 h 236"/>
                  <a:gd name="T14" fmla="*/ 43 w 58"/>
                  <a:gd name="T15" fmla="*/ 182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36">
                    <a:moveTo>
                      <a:pt x="43" y="182"/>
                    </a:moveTo>
                    <a:cubicBezTo>
                      <a:pt x="35" y="0"/>
                      <a:pt x="35" y="0"/>
                      <a:pt x="35" y="0"/>
                    </a:cubicBezTo>
                    <a:cubicBezTo>
                      <a:pt x="26" y="0"/>
                      <a:pt x="26" y="0"/>
                      <a:pt x="26" y="0"/>
                    </a:cubicBezTo>
                    <a:cubicBezTo>
                      <a:pt x="16" y="182"/>
                      <a:pt x="16" y="182"/>
                      <a:pt x="16" y="182"/>
                    </a:cubicBezTo>
                    <a:cubicBezTo>
                      <a:pt x="7" y="186"/>
                      <a:pt x="0" y="196"/>
                      <a:pt x="0" y="207"/>
                    </a:cubicBezTo>
                    <a:cubicBezTo>
                      <a:pt x="0" y="223"/>
                      <a:pt x="13" y="235"/>
                      <a:pt x="29" y="236"/>
                    </a:cubicBezTo>
                    <a:cubicBezTo>
                      <a:pt x="45" y="236"/>
                      <a:pt x="57" y="223"/>
                      <a:pt x="58" y="207"/>
                    </a:cubicBezTo>
                    <a:cubicBezTo>
                      <a:pt x="58" y="196"/>
                      <a:pt x="52" y="187"/>
                      <a:pt x="43" y="182"/>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sp>
            <p:nvSpPr>
              <p:cNvPr id="318" name="Freeform 5"/>
              <p:cNvSpPr>
                <a:spLocks/>
              </p:cNvSpPr>
              <p:nvPr/>
            </p:nvSpPr>
            <p:spPr bwMode="auto">
              <a:xfrm rot="10800000">
                <a:off x="12869863" y="3677968"/>
                <a:ext cx="230188" cy="892175"/>
              </a:xfrm>
              <a:custGeom>
                <a:avLst/>
                <a:gdLst>
                  <a:gd name="T0" fmla="*/ 43 w 58"/>
                  <a:gd name="T1" fmla="*/ 182 h 236"/>
                  <a:gd name="T2" fmla="*/ 35 w 58"/>
                  <a:gd name="T3" fmla="*/ 0 h 236"/>
                  <a:gd name="T4" fmla="*/ 26 w 58"/>
                  <a:gd name="T5" fmla="*/ 0 h 236"/>
                  <a:gd name="T6" fmla="*/ 16 w 58"/>
                  <a:gd name="T7" fmla="*/ 182 h 236"/>
                  <a:gd name="T8" fmla="*/ 0 w 58"/>
                  <a:gd name="T9" fmla="*/ 207 h 236"/>
                  <a:gd name="T10" fmla="*/ 29 w 58"/>
                  <a:gd name="T11" fmla="*/ 236 h 236"/>
                  <a:gd name="T12" fmla="*/ 58 w 58"/>
                  <a:gd name="T13" fmla="*/ 207 h 236"/>
                  <a:gd name="T14" fmla="*/ 43 w 58"/>
                  <a:gd name="T15" fmla="*/ 182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236">
                    <a:moveTo>
                      <a:pt x="43" y="182"/>
                    </a:moveTo>
                    <a:cubicBezTo>
                      <a:pt x="35" y="0"/>
                      <a:pt x="35" y="0"/>
                      <a:pt x="35" y="0"/>
                    </a:cubicBezTo>
                    <a:cubicBezTo>
                      <a:pt x="26" y="0"/>
                      <a:pt x="26" y="0"/>
                      <a:pt x="26" y="0"/>
                    </a:cubicBezTo>
                    <a:cubicBezTo>
                      <a:pt x="16" y="182"/>
                      <a:pt x="16" y="182"/>
                      <a:pt x="16" y="182"/>
                    </a:cubicBezTo>
                    <a:cubicBezTo>
                      <a:pt x="7" y="186"/>
                      <a:pt x="0" y="196"/>
                      <a:pt x="0" y="207"/>
                    </a:cubicBezTo>
                    <a:cubicBezTo>
                      <a:pt x="0" y="223"/>
                      <a:pt x="13" y="235"/>
                      <a:pt x="29" y="236"/>
                    </a:cubicBezTo>
                    <a:cubicBezTo>
                      <a:pt x="45" y="236"/>
                      <a:pt x="57" y="223"/>
                      <a:pt x="58" y="207"/>
                    </a:cubicBezTo>
                    <a:cubicBezTo>
                      <a:pt x="58" y="196"/>
                      <a:pt x="52" y="187"/>
                      <a:pt x="43" y="182"/>
                    </a:cubicBezTo>
                    <a:close/>
                  </a:path>
                </a:pathLst>
              </a:custGeom>
              <a:noFill/>
              <a:ln>
                <a:noFill/>
              </a:ln>
            </p:spPr>
            <p:txBody>
              <a:bodyPr vert="horz" wrap="square" lIns="91440" tIns="45720" rIns="91440" bIns="45720" numCol="1" anchor="t" anchorCtr="0" compatLnSpc="1">
                <a:prstTxWarp prst="textNoShape">
                  <a:avLst/>
                </a:prstTxWarp>
              </a:bodyPr>
              <a:lstStyle/>
              <a:p>
                <a:pPr defTabSz="932674"/>
                <a:endParaRPr lang="en-US">
                  <a:solidFill>
                    <a:srgbClr val="505050"/>
                  </a:solidFill>
                  <a:latin typeface="Segoe UI"/>
                </a:endParaRPr>
              </a:p>
            </p:txBody>
          </p:sp>
        </p:grpSp>
      </p:grpSp>
    </p:spTree>
    <p:extLst>
      <p:ext uri="{BB962C8B-B14F-4D97-AF65-F5344CB8AC3E}">
        <p14:creationId xmlns:p14="http://schemas.microsoft.com/office/powerpoint/2010/main" val="320320816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dirty="0"/>
              <a:t>Solution:</a:t>
            </a:r>
            <a:br>
              <a:rPr lang="de-DE" dirty="0"/>
            </a:br>
            <a:r>
              <a:rPr lang="de-DE" dirty="0"/>
              <a:t>Continuous delivery</a:t>
            </a:r>
          </a:p>
        </p:txBody>
      </p:sp>
      <p:sp>
        <p:nvSpPr>
          <p:cNvPr id="5" name="Text Placeholder 4"/>
          <p:cNvSpPr>
            <a:spLocks noGrp="1"/>
          </p:cNvSpPr>
          <p:nvPr>
            <p:ph type="body" sz="quarter" idx="11"/>
          </p:nvPr>
        </p:nvSpPr>
        <p:spPr>
          <a:xfrm>
            <a:off x="274642" y="1816894"/>
            <a:ext cx="5486399" cy="5047536"/>
          </a:xfrm>
        </p:spPr>
        <p:txBody>
          <a:bodyPr/>
          <a:lstStyle/>
          <a:p>
            <a:pPr lvl="0" defTabSz="914400">
              <a:spcBef>
                <a:spcPct val="0"/>
              </a:spcBef>
              <a:buClrTx/>
              <a:buSzTx/>
              <a:defRPr/>
            </a:pPr>
            <a:r>
              <a:rPr lang="en-US" sz="3200" dirty="0">
                <a:solidFill>
                  <a:srgbClr val="00B0F0"/>
                </a:solidFill>
              </a:rPr>
              <a:t>Continuous Integration</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Mobile-era velocity requires build processes that </a:t>
            </a:r>
            <a:r>
              <a:rPr lang="en-US" sz="2000" kern="0" spc="-20" dirty="0">
                <a:solidFill>
                  <a:srgbClr val="FFFFFF"/>
                </a:solidFill>
                <a:latin typeface="Segoe UI Light" panose="020B0502040204020203" pitchFamily="34" charset="0"/>
              </a:rPr>
              <a:t>automatically compile and test your application in</a:t>
            </a:r>
            <a:r>
              <a:rPr lang="en-US" sz="2000" kern="0" dirty="0">
                <a:solidFill>
                  <a:srgbClr val="FFFFFF"/>
                </a:solidFill>
                <a:latin typeface="Segoe UI Light" panose="020B0502040204020203" pitchFamily="34" charset="0"/>
              </a:rPr>
              <a:t> </a:t>
            </a:r>
            <a:r>
              <a:rPr lang="en-US" sz="2000" kern="0" spc="-20" dirty="0">
                <a:solidFill>
                  <a:srgbClr val="FFFFFF"/>
                </a:solidFill>
                <a:latin typeface="Segoe UI Light" panose="020B0502040204020203" pitchFamily="34" charset="0"/>
              </a:rPr>
              <a:t>the cloud or on premises, either on demand or as</a:t>
            </a:r>
            <a:r>
              <a:rPr lang="en-US" sz="2000" kern="0" spc="-30" dirty="0">
                <a:solidFill>
                  <a:srgbClr val="FFFFFF"/>
                </a:solidFill>
                <a:latin typeface="Segoe UI Light" panose="020B0502040204020203" pitchFamily="34" charset="0"/>
              </a:rPr>
              <a:t> part of a continuous integration strategy</a:t>
            </a:r>
            <a:r>
              <a:rPr lang="en-US" sz="2000" kern="0" dirty="0">
                <a:solidFill>
                  <a:srgbClr val="FFFFFF"/>
                </a:solidFill>
                <a:latin typeface="Segoe UI Light" panose="020B0502040204020203" pitchFamily="34" charset="0"/>
              </a:rPr>
              <a:t>.</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14400">
              <a:spcBef>
                <a:spcPct val="0"/>
              </a:spcBef>
              <a:buClrTx/>
              <a:buSzTx/>
              <a:defRPr/>
            </a:pPr>
            <a:r>
              <a:rPr lang="en-US" sz="3200" dirty="0">
                <a:solidFill>
                  <a:srgbClr val="00B0F0"/>
                </a:solidFill>
              </a:rPr>
              <a:t>Continuous Delivery</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The next step is to fully automate deployment in </a:t>
            </a:r>
            <a:r>
              <a:rPr lang="en-US" sz="2000" kern="0" spc="-70" dirty="0">
                <a:solidFill>
                  <a:srgbClr val="FFFFFF"/>
                </a:solidFill>
                <a:latin typeface="Segoe UI Light" panose="020B0502040204020203" pitchFamily="34" charset="0"/>
              </a:rPr>
              <a:t>repeatable, reliable ways while tracking simultaneous</a:t>
            </a:r>
            <a:r>
              <a:rPr lang="en-US" sz="2000" kern="0" dirty="0">
                <a:solidFill>
                  <a:srgbClr val="FFFFFF"/>
                </a:solidFill>
                <a:latin typeface="Segoe UI Light" panose="020B0502040204020203" pitchFamily="34" charset="0"/>
              </a:rPr>
              <a:t> in-flight releases all the way to production.</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14400">
              <a:spcBef>
                <a:spcPct val="0"/>
              </a:spcBef>
              <a:buClrTx/>
              <a:buSzTx/>
              <a:defRPr/>
            </a:pPr>
            <a:r>
              <a:rPr lang="en-US" sz="3200" dirty="0">
                <a:solidFill>
                  <a:srgbClr val="00B0F0"/>
                </a:solidFill>
              </a:rPr>
              <a:t>Continuous Quality</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Test changes continuously in a fast, scalable, and </a:t>
            </a:r>
            <a:r>
              <a:rPr lang="en-US" sz="2000" kern="0" spc="-60" dirty="0">
                <a:solidFill>
                  <a:srgbClr val="FFFFFF"/>
                </a:solidFill>
                <a:latin typeface="Segoe UI Light" panose="020B0502040204020203" pitchFamily="34" charset="0"/>
              </a:rPr>
              <a:t>efficient manner and automate as much as possible.</a:t>
            </a:r>
          </a:p>
        </p:txBody>
      </p:sp>
      <p:pic>
        <p:nvPicPr>
          <p:cNvPr id="4" name="Picture 3"/>
          <p:cNvPicPr>
            <a:picLocks noChangeAspect="1"/>
          </p:cNvPicPr>
          <p:nvPr/>
        </p:nvPicPr>
        <p:blipFill>
          <a:blip r:embed="rId2"/>
          <a:stretch>
            <a:fillRect/>
          </a:stretch>
        </p:blipFill>
        <p:spPr>
          <a:xfrm>
            <a:off x="6218016" y="978694"/>
            <a:ext cx="6218459" cy="5328366"/>
          </a:xfrm>
          <a:prstGeom prst="rect">
            <a:avLst/>
          </a:prstGeom>
        </p:spPr>
      </p:pic>
    </p:spTree>
    <p:extLst>
      <p:ext uri="{BB962C8B-B14F-4D97-AF65-F5344CB8AC3E}">
        <p14:creationId xmlns:p14="http://schemas.microsoft.com/office/powerpoint/2010/main" val="218137678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1" y="0"/>
            <a:ext cx="12436475"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dirty="0"/>
              <a:t>Challenge:</a:t>
            </a:r>
            <a:br>
              <a:rPr lang="de-DE" dirty="0"/>
            </a:br>
            <a:r>
              <a:rPr lang="de-DE" spc="-140" dirty="0"/>
              <a:t>Mobile app testing &amp; QA</a:t>
            </a:r>
          </a:p>
        </p:txBody>
      </p:sp>
      <p:sp>
        <p:nvSpPr>
          <p:cNvPr id="5" name="Text Placeholder 4"/>
          <p:cNvSpPr>
            <a:spLocks noGrp="1"/>
          </p:cNvSpPr>
          <p:nvPr>
            <p:ph type="body" sz="quarter" idx="11"/>
          </p:nvPr>
        </p:nvSpPr>
        <p:spPr>
          <a:xfrm>
            <a:off x="274642" y="1816894"/>
            <a:ext cx="5486399" cy="4924425"/>
          </a:xfrm>
        </p:spPr>
        <p:txBody>
          <a:bodyPr/>
          <a:lstStyle/>
          <a:p>
            <a:pPr lvl="0" defTabSz="914400">
              <a:spcBef>
                <a:spcPct val="0"/>
              </a:spcBef>
              <a:buClrTx/>
              <a:buSzTx/>
              <a:defRPr/>
            </a:pPr>
            <a:r>
              <a:rPr lang="en-US" sz="3200" dirty="0">
                <a:solidFill>
                  <a:srgbClr val="00B0F0"/>
                </a:solidFill>
              </a:rPr>
              <a:t>Business objective #3: </a:t>
            </a:r>
            <a:br>
              <a:rPr lang="en-US" sz="3200" dirty="0">
                <a:solidFill>
                  <a:srgbClr val="00B0F0"/>
                </a:solidFill>
              </a:rPr>
            </a:br>
            <a:r>
              <a:rPr lang="en-US" sz="3200" spc="-20" dirty="0">
                <a:solidFill>
                  <a:srgbClr val="00B0F0"/>
                </a:solidFill>
              </a:rPr>
              <a:t>Reaching users across a broad range of devices and platforms</a:t>
            </a: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30" dirty="0">
                <a:solidFill>
                  <a:srgbClr val="FFFFFF"/>
                </a:solidFill>
                <a:latin typeface="Segoe UI Light" panose="020B0502040204020203" pitchFamily="34" charset="0"/>
              </a:rPr>
              <a:t>The mobile market is fragmented – many different</a:t>
            </a:r>
            <a:r>
              <a:rPr lang="en-US" sz="2000" kern="0" dirty="0">
                <a:solidFill>
                  <a:srgbClr val="FFFFFF"/>
                </a:solidFill>
                <a:latin typeface="Segoe UI Light" panose="020B0502040204020203" pitchFamily="34" charset="0"/>
              </a:rPr>
              <a:t> screen sizes, form factors and OS versions make </a:t>
            </a:r>
            <a:r>
              <a:rPr lang="en-US" sz="2000" kern="0" spc="-40" dirty="0">
                <a:solidFill>
                  <a:srgbClr val="FFFFFF"/>
                </a:solidFill>
                <a:latin typeface="Segoe UI Light" panose="020B0502040204020203" pitchFamily="34" charset="0"/>
              </a:rPr>
              <a:t>it difficult to create great app experiences for every</a:t>
            </a:r>
            <a:r>
              <a:rPr lang="en-US" sz="2000" kern="0" dirty="0">
                <a:solidFill>
                  <a:srgbClr val="FFFFFF"/>
                </a:solidFill>
                <a:latin typeface="Segoe UI Light" panose="020B0502040204020203" pitchFamily="34" charset="0"/>
              </a:rPr>
              <a:t> user on every device.</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14400">
              <a:spcBef>
                <a:spcPct val="0"/>
              </a:spcBef>
              <a:buClrTx/>
              <a:buSzTx/>
              <a:defRPr/>
            </a:pPr>
            <a:r>
              <a:rPr lang="en-US" sz="3200" dirty="0">
                <a:solidFill>
                  <a:srgbClr val="00B0F0"/>
                </a:solidFill>
              </a:rPr>
              <a:t>Business objective #4:</a:t>
            </a:r>
            <a:br>
              <a:rPr lang="en-US" sz="3200" dirty="0">
                <a:solidFill>
                  <a:srgbClr val="00B0F0"/>
                </a:solidFill>
              </a:rPr>
            </a:br>
            <a:r>
              <a:rPr lang="en-US" sz="3200" spc="-80" dirty="0">
                <a:solidFill>
                  <a:srgbClr val="00B0F0"/>
                </a:solidFill>
              </a:rPr>
              <a:t>Make a great impression, always</a:t>
            </a:r>
            <a:endParaRPr lang="en-US" sz="800" kern="0" spc="-80" dirty="0">
              <a:solidFill>
                <a:srgbClr val="FFFFFF"/>
              </a:solidFill>
              <a:latin typeface="Segoe UI Light" panose="020B0502040204020203" pitchFamily="34" charset="0"/>
            </a:endParaRP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10" dirty="0">
                <a:solidFill>
                  <a:srgbClr val="FFFFFF"/>
                </a:solidFill>
                <a:latin typeface="Segoe UI Light" panose="020B0502040204020203" pitchFamily="34" charset="0"/>
              </a:rPr>
              <a:t>Buggy</a:t>
            </a:r>
            <a:r>
              <a:rPr lang="en-US" sz="2000" kern="0" dirty="0">
                <a:solidFill>
                  <a:srgbClr val="FFFFFF"/>
                </a:solidFill>
                <a:latin typeface="Segoe UI Light" panose="020B0502040204020203" pitchFamily="34" charset="0"/>
              </a:rPr>
              <a:t> apps don’t survive in crowded app stores, </a:t>
            </a:r>
            <a:r>
              <a:rPr lang="en-US" sz="2000" kern="0" spc="-20" dirty="0">
                <a:solidFill>
                  <a:srgbClr val="FFFFFF"/>
                </a:solidFill>
                <a:latin typeface="Segoe UI Light" panose="020B0502040204020203" pitchFamily="34" charset="0"/>
              </a:rPr>
              <a:t>where reviews matter and your competitors’ apps</a:t>
            </a:r>
            <a:r>
              <a:rPr lang="en-US" sz="2000" kern="0" spc="30" dirty="0">
                <a:solidFill>
                  <a:srgbClr val="FFFFFF"/>
                </a:solidFill>
                <a:latin typeface="Segoe UI Light" panose="020B0502040204020203" pitchFamily="34" charset="0"/>
              </a:rPr>
              <a:t> are</a:t>
            </a:r>
            <a:r>
              <a:rPr lang="en-US" sz="2000" kern="0" dirty="0">
                <a:solidFill>
                  <a:srgbClr val="FFFFFF"/>
                </a:solidFill>
                <a:latin typeface="Segoe UI Light" panose="020B0502040204020203" pitchFamily="34" charset="0"/>
              </a:rPr>
              <a:t> just a swipe away.</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578" r="4143" b="5989"/>
          <a:stretch/>
        </p:blipFill>
        <p:spPr>
          <a:xfrm>
            <a:off x="6364103" y="-3968"/>
            <a:ext cx="6072372" cy="6994525"/>
          </a:xfrm>
          <a:prstGeom prst="rect">
            <a:avLst/>
          </a:prstGeom>
        </p:spPr>
      </p:pic>
    </p:spTree>
    <p:extLst>
      <p:ext uri="{BB962C8B-B14F-4D97-AF65-F5344CB8AC3E}">
        <p14:creationId xmlns:p14="http://schemas.microsoft.com/office/powerpoint/2010/main" val="14289958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874" y="0"/>
            <a:ext cx="12420601" cy="6986588"/>
          </a:xfrm>
          <a:prstGeom prst="rect">
            <a:avLst/>
          </a:prstGeom>
        </p:spPr>
      </p:pic>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
          <p:cNvSpPr>
            <a:spLocks noGrp="1"/>
          </p:cNvSpPr>
          <p:nvPr>
            <p:ph type="body" sz="quarter" idx="4294967295"/>
          </p:nvPr>
        </p:nvSpPr>
        <p:spPr>
          <a:xfrm>
            <a:off x="443823" y="4657317"/>
            <a:ext cx="5486399" cy="800219"/>
          </a:xfrm>
          <a:prstGeom prst="rect">
            <a:avLst/>
          </a:prstGeom>
        </p:spPr>
        <p:txBody>
          <a:bodyPr/>
          <a:lstStyle/>
          <a:p>
            <a:pPr>
              <a:lnSpc>
                <a:spcPct val="100000"/>
              </a:lnSpc>
            </a:pPr>
            <a:r>
              <a:rPr lang="en-US" sz="2000" dirty="0">
                <a:solidFill>
                  <a:schemeClr val="tx2"/>
                </a:solidFill>
              </a:rPr>
              <a:t>Mobile represents the single largest</a:t>
            </a:r>
            <a:br>
              <a:rPr lang="en-US" sz="2000" dirty="0">
                <a:solidFill>
                  <a:schemeClr val="tx2"/>
                </a:solidFill>
              </a:rPr>
            </a:br>
            <a:r>
              <a:rPr lang="en-US" sz="2000" dirty="0">
                <a:solidFill>
                  <a:schemeClr val="tx2"/>
                </a:solidFill>
              </a:rPr>
              <a:t>technology innovation of all time.</a:t>
            </a:r>
          </a:p>
        </p:txBody>
      </p:sp>
      <p:sp>
        <p:nvSpPr>
          <p:cNvPr id="10" name="Title 3"/>
          <p:cNvSpPr>
            <a:spLocks noGrp="1"/>
          </p:cNvSpPr>
          <p:nvPr>
            <p:ph type="title"/>
          </p:nvPr>
        </p:nvSpPr>
        <p:spPr>
          <a:xfrm>
            <a:off x="361158" y="1624993"/>
            <a:ext cx="5486401" cy="1902952"/>
          </a:xfrm>
        </p:spPr>
        <p:txBody>
          <a:bodyPr/>
          <a:lstStyle/>
          <a:p>
            <a:r>
              <a:rPr lang="en-US" b="1" dirty="0">
                <a:solidFill>
                  <a:schemeClr val="tx1"/>
                </a:solidFill>
                <a:latin typeface="+mn-lt"/>
              </a:rPr>
              <a:t>Mobile</a:t>
            </a:r>
            <a:r>
              <a:rPr lang="en-US" dirty="0">
                <a:solidFill>
                  <a:schemeClr val="tx1"/>
                </a:solidFill>
              </a:rPr>
              <a:t> is</a:t>
            </a:r>
            <a:br>
              <a:rPr lang="en-US" dirty="0">
                <a:solidFill>
                  <a:schemeClr val="tx1"/>
                </a:solidFill>
              </a:rPr>
            </a:br>
            <a:r>
              <a:rPr lang="en-US" spc="0" dirty="0">
                <a:solidFill>
                  <a:schemeClr val="tx1"/>
                </a:solidFill>
              </a:rPr>
              <a:t>transforming how</a:t>
            </a:r>
            <a:r>
              <a:rPr lang="en-US" dirty="0">
                <a:solidFill>
                  <a:schemeClr val="tx1"/>
                </a:solidFill>
              </a:rPr>
              <a:t/>
            </a:r>
            <a:br>
              <a:rPr lang="en-US" dirty="0">
                <a:solidFill>
                  <a:schemeClr val="tx1"/>
                </a:solidFill>
              </a:rPr>
            </a:br>
            <a:r>
              <a:rPr lang="en-US" spc="-120" dirty="0">
                <a:solidFill>
                  <a:schemeClr val="tx1"/>
                </a:solidFill>
              </a:rPr>
              <a:t>we live and work …</a:t>
            </a:r>
            <a:endParaRPr lang="de-DE" spc="-120" dirty="0">
              <a:solidFill>
                <a:schemeClr val="tx1"/>
              </a:solidFill>
            </a:endParaRPr>
          </a:p>
        </p:txBody>
      </p:sp>
    </p:spTree>
    <p:extLst>
      <p:ext uri="{BB962C8B-B14F-4D97-AF65-F5344CB8AC3E}">
        <p14:creationId xmlns:p14="http://schemas.microsoft.com/office/powerpoint/2010/main" val="93119027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Mobile platform fragmentation</a:t>
            </a:r>
          </a:p>
        </p:txBody>
      </p:sp>
      <p:sp>
        <p:nvSpPr>
          <p:cNvPr id="6" name="Title 2"/>
          <p:cNvSpPr txBox="1">
            <a:spLocks/>
          </p:cNvSpPr>
          <p:nvPr/>
        </p:nvSpPr>
        <p:spPr>
          <a:xfrm>
            <a:off x="6767621" y="2123874"/>
            <a:ext cx="977519" cy="3233337"/>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mn-lt"/>
                <a:ea typeface="+mj-ea"/>
                <a:cs typeface="Helvetica" panose="020B0604020202020204" pitchFamily="34" charset="0"/>
              </a:rPr>
              <a:t>10</a:t>
            </a: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mn-lt"/>
                <a:ea typeface="+mj-ea"/>
                <a:cs typeface="Helvetica" panose="020B0604020202020204" pitchFamily="34" charset="0"/>
              </a:rPr>
              <a:t>24K+</a:t>
            </a: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mn-lt"/>
                <a:ea typeface="+mj-ea"/>
                <a:cs typeface="Helvetica" panose="020B0604020202020204" pitchFamily="34" charset="0"/>
              </a:rPr>
              <a:t>39</a:t>
            </a: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mn-lt"/>
                <a:ea typeface="+mj-ea"/>
                <a:cs typeface="Helvetica" panose="020B0604020202020204" pitchFamily="34" charset="0"/>
              </a:rPr>
              <a:t>57</a:t>
            </a: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mn-lt"/>
                <a:ea typeface="+mj-ea"/>
                <a:cs typeface="Helvetica" panose="020B0604020202020204" pitchFamily="34" charset="0"/>
              </a:rPr>
              <a:t>27</a:t>
            </a: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mn-lt"/>
                <a:ea typeface="+mj-ea"/>
                <a:cs typeface="Helvetica" panose="020B0604020202020204" pitchFamily="34" charset="0"/>
              </a:rPr>
              <a:t>15</a:t>
            </a: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mn-lt"/>
                <a:ea typeface="+mj-ea"/>
                <a:cs typeface="Helvetica" panose="020B0604020202020204" pitchFamily="34" charset="0"/>
              </a:rPr>
              <a:t>6</a:t>
            </a:r>
          </a:p>
        </p:txBody>
      </p:sp>
      <p:sp>
        <p:nvSpPr>
          <p:cNvPr id="7" name="Title 2"/>
          <p:cNvSpPr txBox="1">
            <a:spLocks/>
          </p:cNvSpPr>
          <p:nvPr/>
        </p:nvSpPr>
        <p:spPr>
          <a:xfrm>
            <a:off x="7696355" y="2123874"/>
            <a:ext cx="3876669" cy="3322909"/>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OS versions</a:t>
            </a: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Distinct devices</a:t>
            </a:r>
          </a:p>
          <a:p>
            <a:pPr marL="0" marR="0" lvl="0" indent="0" algn="l" defTabSz="457200" rtl="0" eaLnBrk="1" fontAlgn="base" latinLnBrk="0" hangingPunct="1">
              <a:lnSpc>
                <a:spcPct val="120000"/>
              </a:lnSpc>
              <a:spcBef>
                <a:spcPct val="0"/>
              </a:spcBef>
              <a:spcAft>
                <a:spcPct val="0"/>
              </a:spcAft>
              <a:buClrTx/>
              <a:buSzTx/>
              <a:buFontTx/>
              <a:buNone/>
              <a:tabLst/>
              <a:defRPr/>
            </a:pPr>
            <a:endPar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endParaRP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Languages</a:t>
            </a: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Locales</a:t>
            </a: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Screen sizes</a:t>
            </a: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Manufacturers</a:t>
            </a: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Screen configurations</a:t>
            </a:r>
          </a:p>
        </p:txBody>
      </p:sp>
      <p:sp>
        <p:nvSpPr>
          <p:cNvPr id="8" name="Left Brace 7"/>
          <p:cNvSpPr/>
          <p:nvPr/>
        </p:nvSpPr>
        <p:spPr>
          <a:xfrm>
            <a:off x="6526355" y="2414669"/>
            <a:ext cx="241266" cy="2980430"/>
          </a:xfrm>
          <a:prstGeom prst="leftBrace">
            <a:avLst>
              <a:gd name="adj1" fmla="val 56668"/>
              <a:gd name="adj2" fmla="val 33594"/>
            </a:avLst>
          </a:prstGeom>
          <a:ln w="19050" cap="rnd">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8100" cmpd="sng">
                <a:solidFill>
                  <a:srgbClr val="000000"/>
                </a:solidFill>
                <a:prstDash val="dash"/>
              </a:ln>
              <a:solidFill>
                <a:srgbClr val="FFFFFF"/>
              </a:solidFill>
              <a:effectLst/>
              <a:uLnTx/>
              <a:uFillTx/>
              <a:latin typeface="Segoe UI"/>
              <a:ea typeface="+mn-ea"/>
              <a:cs typeface="+mn-cs"/>
            </a:endParaRPr>
          </a:p>
        </p:txBody>
      </p:sp>
      <p:pic>
        <p:nvPicPr>
          <p:cNvPr id="9" name="Picture 8"/>
          <p:cNvPicPr>
            <a:picLocks noChangeAspect="1"/>
          </p:cNvPicPr>
          <p:nvPr/>
        </p:nvPicPr>
        <p:blipFill rotWithShape="1">
          <a:blip r:embed="rId2">
            <a:lum bright="70000" contrast="-70000"/>
          </a:blip>
          <a:srcRect r="44359" b="54837"/>
          <a:stretch/>
        </p:blipFill>
        <p:spPr>
          <a:xfrm>
            <a:off x="5508068" y="3090392"/>
            <a:ext cx="946768" cy="795091"/>
          </a:xfrm>
          <a:prstGeom prst="rect">
            <a:avLst/>
          </a:prstGeom>
        </p:spPr>
      </p:pic>
      <p:grpSp>
        <p:nvGrpSpPr>
          <p:cNvPr id="10" name="Group 9"/>
          <p:cNvGrpSpPr/>
          <p:nvPr/>
        </p:nvGrpSpPr>
        <p:grpSpPr>
          <a:xfrm>
            <a:off x="676424" y="2296924"/>
            <a:ext cx="3817583" cy="2472074"/>
            <a:chOff x="1120494" y="2469020"/>
            <a:chExt cx="3817583" cy="2472074"/>
          </a:xfrm>
        </p:grpSpPr>
        <p:sp>
          <p:nvSpPr>
            <p:cNvPr id="11" name="Title 2"/>
            <p:cNvSpPr txBox="1">
              <a:spLocks/>
            </p:cNvSpPr>
            <p:nvPr/>
          </p:nvSpPr>
          <p:spPr>
            <a:xfrm>
              <a:off x="2785560" y="3335382"/>
              <a:ext cx="520940" cy="537511"/>
            </a:xfrm>
            <a:prstGeom prst="rect">
              <a:avLst/>
            </a:prstGeom>
          </p:spPr>
          <p:txBody>
            <a:bodyPr vert="horz" lIns="124347" tIns="62174" rIns="124347" bIns="62174"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2720" b="0" i="0" u="none" strike="noStrike" kern="1200" cap="none" spc="0" normalizeH="0" baseline="0" noProof="0" dirty="0">
                <a:ln>
                  <a:noFill/>
                </a:ln>
                <a:solidFill>
                  <a:srgbClr val="3C3C3C"/>
                </a:solidFill>
                <a:effectLst/>
                <a:uLnTx/>
                <a:uFillTx/>
                <a:latin typeface="Helvetica"/>
                <a:ea typeface="+mj-ea"/>
                <a:cs typeface="Helvetica"/>
              </a:endParaRPr>
            </a:p>
          </p:txBody>
        </p:sp>
        <p:sp>
          <p:nvSpPr>
            <p:cNvPr id="12" name="Title 2"/>
            <p:cNvSpPr txBox="1">
              <a:spLocks/>
            </p:cNvSpPr>
            <p:nvPr/>
          </p:nvSpPr>
          <p:spPr>
            <a:xfrm>
              <a:off x="2492384" y="2469020"/>
              <a:ext cx="638724" cy="2472074"/>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Segoe UI"/>
                  <a:ea typeface="+mj-ea"/>
                  <a:cs typeface="Helvetica" panose="020B0604020202020204" pitchFamily="34" charset="0"/>
                </a:rPr>
                <a:t>7</a:t>
              </a:r>
              <a:endParaRPr kumimoji="0" lang="en-US" b="1"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endParaRP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Segoe UI"/>
                  <a:ea typeface="+mj-ea"/>
                  <a:cs typeface="Helvetica" panose="020B0604020202020204" pitchFamily="34" charset="0"/>
                </a:rPr>
                <a:t>20</a:t>
              </a:r>
              <a:endParaRPr kumimoji="0" lang="en-US" b="1"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endParaRP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Segoe UI"/>
                  <a:ea typeface="+mj-ea"/>
                  <a:cs typeface="Helvetica" panose="020B0604020202020204" pitchFamily="34" charset="0"/>
                </a:rPr>
                <a:t>20</a:t>
              </a:r>
              <a:endParaRPr kumimoji="0" lang="en-US" b="1"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endParaRP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Segoe UI"/>
                  <a:ea typeface="+mj-ea"/>
                  <a:cs typeface="Helvetica" panose="020B0604020202020204" pitchFamily="34" charset="0"/>
                </a:rPr>
                <a:t>35</a:t>
              </a:r>
              <a:endParaRPr kumimoji="0" lang="en-US" b="1"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endParaRPr>
            </a:p>
            <a:p>
              <a:pPr marL="0" marR="0" lvl="0" indent="0" algn="ctr" defTabSz="457200" rtl="0" eaLnBrk="1" fontAlgn="base" latinLnBrk="0" hangingPunct="1">
                <a:lnSpc>
                  <a:spcPct val="120000"/>
                </a:lnSpc>
                <a:spcBef>
                  <a:spcPct val="0"/>
                </a:spcBef>
                <a:spcAft>
                  <a:spcPct val="0"/>
                </a:spcAft>
                <a:buClrTx/>
                <a:buSzTx/>
                <a:buFontTx/>
                <a:buNone/>
                <a:tabLst/>
                <a:defRPr/>
              </a:pPr>
              <a:r>
                <a:rPr kumimoji="0" lang="en-US" b="1" i="0" u="none" strike="noStrike" kern="1200" cap="none" spc="0" normalizeH="0" baseline="0" noProof="0" dirty="0">
                  <a:ln>
                    <a:noFill/>
                  </a:ln>
                  <a:solidFill>
                    <a:schemeClr val="tx2"/>
                  </a:solidFill>
                  <a:effectLst/>
                  <a:uLnTx/>
                  <a:uFillTx/>
                  <a:latin typeface="Segoe UI"/>
                  <a:ea typeface="+mj-ea"/>
                  <a:cs typeface="Helvetica" panose="020B0604020202020204" pitchFamily="34" charset="0"/>
                </a:rPr>
                <a:t>6</a:t>
              </a:r>
              <a:endParaRPr kumimoji="0" lang="en-US" b="1"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endParaRPr>
            </a:p>
          </p:txBody>
        </p:sp>
        <p:sp>
          <p:nvSpPr>
            <p:cNvPr id="13" name="Title 2"/>
            <p:cNvSpPr txBox="1">
              <a:spLocks/>
            </p:cNvSpPr>
            <p:nvPr/>
          </p:nvSpPr>
          <p:spPr>
            <a:xfrm>
              <a:off x="3013706" y="2469020"/>
              <a:ext cx="1924371" cy="2472074"/>
            </a:xfrm>
            <a:prstGeom prst="rect">
              <a:avLst/>
            </a:prstGeom>
          </p:spPr>
          <p:txBody>
            <a:bodyPr vert="horz" lIns="124347" tIns="62174" rIns="124347" bIns="62174"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OS versions</a:t>
              </a: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Devices</a:t>
              </a: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Languages</a:t>
              </a: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Locales</a:t>
              </a:r>
            </a:p>
            <a:p>
              <a:pPr marL="0" marR="0" lvl="0" indent="0" algn="l" defTabSz="457200" rtl="0" eaLnBrk="1" fontAlgn="base" latinLnBrk="0" hangingPunct="1">
                <a:lnSpc>
                  <a:spcPct val="120000"/>
                </a:lnSpc>
                <a:spcBef>
                  <a:spcPct val="0"/>
                </a:spcBef>
                <a:spcAft>
                  <a:spcPct val="0"/>
                </a:spcAft>
                <a:buClrTx/>
                <a:buSzTx/>
                <a:buFontTx/>
                <a:buNone/>
                <a:tabLst/>
                <a:defRPr/>
              </a:pPr>
              <a:r>
                <a:rPr kumimoji="0" lang="en-US" b="0" i="0" u="none" strike="noStrike" kern="1200" cap="none" spc="0" normalizeH="0" baseline="0" noProof="0" dirty="0">
                  <a:ln>
                    <a:noFill/>
                  </a:ln>
                  <a:solidFill>
                    <a:schemeClr val="tx2"/>
                  </a:solidFill>
                  <a:effectLst/>
                  <a:uLnTx/>
                  <a:uFillTx/>
                  <a:latin typeface="Segoe UI Light"/>
                  <a:ea typeface="+mj-ea"/>
                  <a:cs typeface="Helvetica" panose="020B0604020202020204" pitchFamily="34" charset="0"/>
                </a:rPr>
                <a:t>Screen sizes</a:t>
              </a:r>
            </a:p>
          </p:txBody>
        </p:sp>
        <p:sp>
          <p:nvSpPr>
            <p:cNvPr id="14" name="Left Brace 13"/>
            <p:cNvSpPr/>
            <p:nvPr/>
          </p:nvSpPr>
          <p:spPr>
            <a:xfrm>
              <a:off x="2220435" y="2552734"/>
              <a:ext cx="241266" cy="2061291"/>
            </a:xfrm>
            <a:prstGeom prst="leftBrace">
              <a:avLst>
                <a:gd name="adj1" fmla="val 56668"/>
                <a:gd name="adj2" fmla="val 50000"/>
              </a:avLst>
            </a:prstGeom>
            <a:ln w="19050" cap="rnd">
              <a:solidFill>
                <a:schemeClr val="tx2"/>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2179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8100" cmpd="sng">
                  <a:solidFill>
                    <a:srgbClr val="000000"/>
                  </a:solidFill>
                  <a:prstDash val="dash"/>
                </a:ln>
                <a:solidFill>
                  <a:srgbClr val="FFFFFF"/>
                </a:solidFill>
                <a:effectLst/>
                <a:uLnTx/>
                <a:uFillTx/>
                <a:latin typeface="Segoe UI"/>
                <a:ea typeface="+mn-ea"/>
                <a:cs typeface="+mn-cs"/>
              </a:endParaRPr>
            </a:p>
          </p:txBody>
        </p:sp>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1120494" y="3313660"/>
              <a:ext cx="843336" cy="539438"/>
            </a:xfrm>
            <a:prstGeom prst="rect">
              <a:avLst/>
            </a:prstGeom>
          </p:spPr>
        </p:pic>
      </p:grpSp>
    </p:spTree>
    <p:extLst>
      <p:ext uri="{BB962C8B-B14F-4D97-AF65-F5344CB8AC3E}">
        <p14:creationId xmlns:p14="http://schemas.microsoft.com/office/powerpoint/2010/main" val="3779301653"/>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bwMode="auto">
          <a:xfrm>
            <a:off x="6218237"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p:cNvSpPr/>
          <p:nvPr/>
        </p:nvSpPr>
        <p:spPr bwMode="auto">
          <a:xfrm>
            <a:off x="5948173" y="1641410"/>
            <a:ext cx="606298" cy="2286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40" y="294941"/>
            <a:ext cx="11889564" cy="1422069"/>
          </a:xfrm>
        </p:spPr>
        <p:txBody>
          <a:bodyPr/>
          <a:lstStyle/>
          <a:p>
            <a:r>
              <a:rPr lang="de-DE" dirty="0"/>
              <a:t>Solution:</a:t>
            </a:r>
            <a:br>
              <a:rPr lang="de-DE" dirty="0"/>
            </a:br>
            <a:r>
              <a:rPr lang="de-DE" dirty="0"/>
              <a:t>App and user testing</a:t>
            </a:r>
          </a:p>
        </p:txBody>
      </p:sp>
      <p:sp>
        <p:nvSpPr>
          <p:cNvPr id="51" name="Rectangle 50"/>
          <p:cNvSpPr/>
          <p:nvPr/>
        </p:nvSpPr>
        <p:spPr>
          <a:xfrm>
            <a:off x="5151437" y="4778385"/>
            <a:ext cx="7285038" cy="689749"/>
          </a:xfrm>
          <a:prstGeom prst="rect">
            <a:avLst/>
          </a:prstGeom>
          <a:solidFill>
            <a:srgbClr val="59B0FB"/>
          </a:solidFill>
          <a:ln w="12700" cap="flat" cmpd="sng" algn="ctr">
            <a:noFill/>
            <a:prstDash val="solid"/>
            <a:miter lim="800000"/>
          </a:ln>
          <a:effectLst/>
        </p:spPr>
        <p:txBody>
          <a:bodyPr lIns="2016000" rIns="288000" rtlCol="0" anchor="ctr"/>
          <a:lstStyle/>
          <a:p>
            <a:pPr lvl="0" algn="ctr" defTabSz="1218987"/>
            <a:r>
              <a:rPr lang="en-US" sz="2000" dirty="0">
                <a:solidFill>
                  <a:srgbClr val="FFFFFF"/>
                </a:solidFill>
                <a:latin typeface="Segoe UI Light"/>
                <a:cs typeface="Segoe UI Semibold" panose="020B0702040204020203" pitchFamily="34" charset="0"/>
              </a:rPr>
              <a:t>Memory, CPU and network constraints</a:t>
            </a:r>
            <a:endParaRPr lang="en-US" sz="2000" kern="0" dirty="0">
              <a:solidFill>
                <a:srgbClr val="FFFFFF"/>
              </a:solidFill>
              <a:latin typeface="Segoe UI Light"/>
              <a:cs typeface="Arial" pitchFamily="34" charset="0"/>
            </a:endParaRPr>
          </a:p>
        </p:txBody>
      </p:sp>
      <p:sp>
        <p:nvSpPr>
          <p:cNvPr id="4" name="Rectangle 3"/>
          <p:cNvSpPr/>
          <p:nvPr/>
        </p:nvSpPr>
        <p:spPr>
          <a:xfrm>
            <a:off x="5151437" y="3405992"/>
            <a:ext cx="7285038" cy="686664"/>
          </a:xfrm>
          <a:prstGeom prst="rect">
            <a:avLst/>
          </a:prstGeom>
          <a:solidFill>
            <a:srgbClr val="59B0FB"/>
          </a:solidFill>
          <a:ln w="12700" cap="flat" cmpd="sng" algn="ctr">
            <a:noFill/>
            <a:prstDash val="solid"/>
            <a:miter lim="800000"/>
          </a:ln>
          <a:effectLst/>
        </p:spPr>
        <p:txBody>
          <a:bodyPr lIns="2016000" rIns="288000" rtlCol="0" anchor="ctr"/>
          <a:lstStyle/>
          <a:p>
            <a:pPr lvl="0" algn="ctr" defTabSz="1218987"/>
            <a:r>
              <a:rPr lang="en-US" sz="2000" dirty="0">
                <a:solidFill>
                  <a:srgbClr val="FFFFFF"/>
                </a:solidFill>
                <a:latin typeface="Segoe UI Light"/>
                <a:cs typeface="Segoe UI Semibold" panose="020B0702040204020203" pitchFamily="34" charset="0"/>
              </a:rPr>
              <a:t>Backend integrations</a:t>
            </a:r>
            <a:endParaRPr lang="en-US" sz="2000" kern="0" dirty="0">
              <a:solidFill>
                <a:srgbClr val="FFFFFF"/>
              </a:solidFill>
              <a:latin typeface="Segoe UI Light"/>
              <a:cs typeface="Arial" pitchFamily="34" charset="0"/>
            </a:endParaRPr>
          </a:p>
        </p:txBody>
      </p:sp>
      <p:sp>
        <p:nvSpPr>
          <p:cNvPr id="5" name="Rectangle 4"/>
          <p:cNvSpPr/>
          <p:nvPr/>
        </p:nvSpPr>
        <p:spPr>
          <a:xfrm>
            <a:off x="5151436" y="2016951"/>
            <a:ext cx="7285039" cy="706749"/>
          </a:xfrm>
          <a:prstGeom prst="rect">
            <a:avLst/>
          </a:prstGeom>
          <a:solidFill>
            <a:srgbClr val="59B0FB"/>
          </a:solidFill>
          <a:ln w="12700" cap="flat" cmpd="sng" algn="ctr">
            <a:noFill/>
            <a:prstDash val="solid"/>
            <a:miter lim="800000"/>
          </a:ln>
          <a:effectLst/>
        </p:spPr>
        <p:txBody>
          <a:bodyPr lIns="2016000" rIns="288000" rtlCol="0" anchor="ctr"/>
          <a:lstStyle/>
          <a:p>
            <a:pPr lvl="0" algn="ctr" defTabSz="1218987"/>
            <a:r>
              <a:rPr lang="en-US" sz="2000" dirty="0">
                <a:solidFill>
                  <a:srgbClr val="FFFFFF"/>
                </a:solidFill>
                <a:latin typeface="+mj-lt"/>
                <a:cs typeface="Segoe UI Semibold" panose="020B0702040204020203" pitchFamily="34" charset="0"/>
              </a:rPr>
              <a:t>Thousands</a:t>
            </a:r>
            <a:r>
              <a:rPr lang="en-US" sz="2000" b="1" dirty="0">
                <a:solidFill>
                  <a:srgbClr val="FFFFFF"/>
                </a:solidFill>
                <a:latin typeface="+mj-lt"/>
                <a:cs typeface="Segoe UI Semibold" panose="020B0702040204020203" pitchFamily="34" charset="0"/>
              </a:rPr>
              <a:t> </a:t>
            </a:r>
            <a:r>
              <a:rPr lang="en-US" sz="2000" dirty="0">
                <a:solidFill>
                  <a:srgbClr val="FFFFFF"/>
                </a:solidFill>
                <a:latin typeface="+mj-lt"/>
                <a:cs typeface="Segoe UI Semibold" panose="020B0702040204020203" pitchFamily="34" charset="0"/>
              </a:rPr>
              <a:t>of iOS and Android APIs</a:t>
            </a:r>
            <a:endParaRPr lang="en-US" sz="2000" kern="0" dirty="0">
              <a:solidFill>
                <a:srgbClr val="FFFFFF"/>
              </a:solidFill>
              <a:latin typeface="+mj-lt"/>
              <a:cs typeface="Arial" pitchFamily="34" charset="0"/>
            </a:endParaRPr>
          </a:p>
        </p:txBody>
      </p:sp>
      <p:sp>
        <p:nvSpPr>
          <p:cNvPr id="6" name="Rectangle 5"/>
          <p:cNvSpPr/>
          <p:nvPr/>
        </p:nvSpPr>
        <p:spPr>
          <a:xfrm>
            <a:off x="5151437" y="2719328"/>
            <a:ext cx="7285038" cy="683944"/>
          </a:xfrm>
          <a:prstGeom prst="rect">
            <a:avLst/>
          </a:prstGeom>
          <a:solidFill>
            <a:srgbClr val="045BA6"/>
          </a:solidFill>
          <a:ln w="12700" cap="flat" cmpd="sng" algn="ctr">
            <a:noFill/>
            <a:prstDash val="solid"/>
            <a:miter lim="800000"/>
          </a:ln>
          <a:effectLst/>
        </p:spPr>
        <p:txBody>
          <a:bodyPr lIns="2016000" rIns="288000" rtlCol="0" anchor="ctr"/>
          <a:lstStyle/>
          <a:p>
            <a:pPr lvl="0" algn="ctr" defTabSz="1218987"/>
            <a:r>
              <a:rPr lang="en-US" sz="2000" dirty="0">
                <a:solidFill>
                  <a:srgbClr val="FFFFFF"/>
                </a:solidFill>
                <a:latin typeface="+mj-lt"/>
                <a:cs typeface="Segoe UI Semibold" panose="020B0702040204020203" pitchFamily="34" charset="0"/>
              </a:rPr>
              <a:t>Public web and cloud APIs</a:t>
            </a:r>
            <a:endParaRPr lang="en-US" sz="2000" kern="0" dirty="0">
              <a:solidFill>
                <a:srgbClr val="FFFFFF"/>
              </a:solidFill>
              <a:latin typeface="+mj-lt"/>
              <a:cs typeface="Arial" pitchFamily="34" charset="0"/>
            </a:endParaRPr>
          </a:p>
        </p:txBody>
      </p:sp>
      <p:sp>
        <p:nvSpPr>
          <p:cNvPr id="7" name="Rectangle 6"/>
          <p:cNvSpPr/>
          <p:nvPr/>
        </p:nvSpPr>
        <p:spPr>
          <a:xfrm>
            <a:off x="5151437" y="4092656"/>
            <a:ext cx="7285038" cy="685730"/>
          </a:xfrm>
          <a:prstGeom prst="rect">
            <a:avLst/>
          </a:prstGeom>
          <a:solidFill>
            <a:srgbClr val="045BA6"/>
          </a:solidFill>
          <a:ln w="12700" cap="flat" cmpd="sng" algn="ctr">
            <a:noFill/>
            <a:prstDash val="solid"/>
            <a:miter lim="800000"/>
          </a:ln>
          <a:effectLst/>
        </p:spPr>
        <p:txBody>
          <a:bodyPr lIns="2016000" rIns="288000" rtlCol="0" anchor="ctr"/>
          <a:lstStyle/>
          <a:p>
            <a:pPr lvl="0" algn="ctr" defTabSz="1218987"/>
            <a:r>
              <a:rPr lang="en-US" sz="2000" dirty="0">
                <a:solidFill>
                  <a:srgbClr val="FFFFFF"/>
                </a:solidFill>
                <a:latin typeface="Segoe UI Light"/>
                <a:cs typeface="Segoe UI Semibold" panose="020B0702040204020203" pitchFamily="34" charset="0"/>
              </a:rPr>
              <a:t>Third-party libraries</a:t>
            </a:r>
            <a:endParaRPr lang="en-US" sz="2000" kern="0" dirty="0">
              <a:solidFill>
                <a:srgbClr val="FFFFFF"/>
              </a:solidFill>
              <a:latin typeface="Segoe UI Light"/>
              <a:cs typeface="Arial" pitchFamily="34" charset="0"/>
            </a:endParaRPr>
          </a:p>
        </p:txBody>
      </p:sp>
      <p:sp>
        <p:nvSpPr>
          <p:cNvPr id="17" name="Rectangle 16"/>
          <p:cNvSpPr>
            <a:spLocks noChangeArrowheads="1"/>
          </p:cNvSpPr>
          <p:nvPr/>
        </p:nvSpPr>
        <p:spPr bwMode="auto">
          <a:xfrm>
            <a:off x="7205274" y="2016952"/>
            <a:ext cx="160680" cy="3451183"/>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Calibri" panose="020F0502020204030204"/>
            </a:endParaRPr>
          </a:p>
        </p:txBody>
      </p:sp>
      <p:sp>
        <p:nvSpPr>
          <p:cNvPr id="18" name="Freeform 17"/>
          <p:cNvSpPr>
            <a:spLocks noEditPoints="1"/>
          </p:cNvSpPr>
          <p:nvPr/>
        </p:nvSpPr>
        <p:spPr bwMode="auto">
          <a:xfrm>
            <a:off x="5075237" y="1326166"/>
            <a:ext cx="2290717" cy="4834128"/>
          </a:xfrm>
          <a:custGeom>
            <a:avLst/>
            <a:gdLst>
              <a:gd name="T0" fmla="*/ 343 w 343"/>
              <a:gd name="T1" fmla="*/ 104 h 727"/>
              <a:gd name="T2" fmla="*/ 343 w 343"/>
              <a:gd name="T3" fmla="*/ 49 h 727"/>
              <a:gd name="T4" fmla="*/ 294 w 343"/>
              <a:gd name="T5" fmla="*/ 0 h 727"/>
              <a:gd name="T6" fmla="*/ 49 w 343"/>
              <a:gd name="T7" fmla="*/ 0 h 727"/>
              <a:gd name="T8" fmla="*/ 0 w 343"/>
              <a:gd name="T9" fmla="*/ 49 h 727"/>
              <a:gd name="T10" fmla="*/ 0 w 343"/>
              <a:gd name="T11" fmla="*/ 678 h 727"/>
              <a:gd name="T12" fmla="*/ 49 w 343"/>
              <a:gd name="T13" fmla="*/ 727 h 727"/>
              <a:gd name="T14" fmla="*/ 294 w 343"/>
              <a:gd name="T15" fmla="*/ 727 h 727"/>
              <a:gd name="T16" fmla="*/ 343 w 343"/>
              <a:gd name="T17" fmla="*/ 678 h 727"/>
              <a:gd name="T18" fmla="*/ 343 w 343"/>
              <a:gd name="T19" fmla="*/ 623 h 727"/>
              <a:gd name="T20" fmla="*/ 319 w 343"/>
              <a:gd name="T21" fmla="*/ 623 h 727"/>
              <a:gd name="T22" fmla="*/ 319 w 343"/>
              <a:gd name="T23" fmla="*/ 623 h 727"/>
              <a:gd name="T24" fmla="*/ 28 w 343"/>
              <a:gd name="T25" fmla="*/ 623 h 727"/>
              <a:gd name="T26" fmla="*/ 28 w 343"/>
              <a:gd name="T27" fmla="*/ 104 h 727"/>
              <a:gd name="T28" fmla="*/ 319 w 343"/>
              <a:gd name="T29" fmla="*/ 104 h 727"/>
              <a:gd name="T30" fmla="*/ 319 w 343"/>
              <a:gd name="T31" fmla="*/ 104 h 727"/>
              <a:gd name="T32" fmla="*/ 343 w 343"/>
              <a:gd name="T33" fmla="*/ 104 h 727"/>
              <a:gd name="T34" fmla="*/ 208 w 343"/>
              <a:gd name="T35" fmla="*/ 64 h 727"/>
              <a:gd name="T36" fmla="*/ 200 w 343"/>
              <a:gd name="T37" fmla="*/ 72 h 727"/>
              <a:gd name="T38" fmla="*/ 147 w 343"/>
              <a:gd name="T39" fmla="*/ 72 h 727"/>
              <a:gd name="T40" fmla="*/ 140 w 343"/>
              <a:gd name="T41" fmla="*/ 64 h 727"/>
              <a:gd name="T42" fmla="*/ 140 w 343"/>
              <a:gd name="T43" fmla="*/ 63 h 727"/>
              <a:gd name="T44" fmla="*/ 147 w 343"/>
              <a:gd name="T45" fmla="*/ 56 h 727"/>
              <a:gd name="T46" fmla="*/ 200 w 343"/>
              <a:gd name="T47" fmla="*/ 56 h 727"/>
              <a:gd name="T48" fmla="*/ 208 w 343"/>
              <a:gd name="T49" fmla="*/ 63 h 727"/>
              <a:gd name="T50" fmla="*/ 208 w 343"/>
              <a:gd name="T51" fmla="*/ 64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3" h="727">
                <a:moveTo>
                  <a:pt x="343" y="104"/>
                </a:moveTo>
                <a:cubicBezTo>
                  <a:pt x="343" y="49"/>
                  <a:pt x="343" y="49"/>
                  <a:pt x="343" y="49"/>
                </a:cubicBezTo>
                <a:cubicBezTo>
                  <a:pt x="343" y="22"/>
                  <a:pt x="321" y="0"/>
                  <a:pt x="294" y="0"/>
                </a:cubicBezTo>
                <a:cubicBezTo>
                  <a:pt x="49" y="0"/>
                  <a:pt x="49" y="0"/>
                  <a:pt x="49" y="0"/>
                </a:cubicBezTo>
                <a:cubicBezTo>
                  <a:pt x="22" y="0"/>
                  <a:pt x="0" y="22"/>
                  <a:pt x="0" y="49"/>
                </a:cubicBezTo>
                <a:cubicBezTo>
                  <a:pt x="0" y="678"/>
                  <a:pt x="0" y="678"/>
                  <a:pt x="0" y="678"/>
                </a:cubicBezTo>
                <a:cubicBezTo>
                  <a:pt x="0" y="705"/>
                  <a:pt x="22" y="727"/>
                  <a:pt x="49" y="727"/>
                </a:cubicBezTo>
                <a:cubicBezTo>
                  <a:pt x="294" y="727"/>
                  <a:pt x="294" y="727"/>
                  <a:pt x="294" y="727"/>
                </a:cubicBezTo>
                <a:cubicBezTo>
                  <a:pt x="321" y="727"/>
                  <a:pt x="343" y="705"/>
                  <a:pt x="343" y="678"/>
                </a:cubicBezTo>
                <a:cubicBezTo>
                  <a:pt x="343" y="623"/>
                  <a:pt x="343" y="623"/>
                  <a:pt x="343" y="623"/>
                </a:cubicBezTo>
                <a:cubicBezTo>
                  <a:pt x="319" y="623"/>
                  <a:pt x="319" y="623"/>
                  <a:pt x="319" y="623"/>
                </a:cubicBezTo>
                <a:cubicBezTo>
                  <a:pt x="319" y="623"/>
                  <a:pt x="319" y="623"/>
                  <a:pt x="319" y="623"/>
                </a:cubicBezTo>
                <a:cubicBezTo>
                  <a:pt x="28" y="623"/>
                  <a:pt x="28" y="623"/>
                  <a:pt x="28" y="623"/>
                </a:cubicBezTo>
                <a:cubicBezTo>
                  <a:pt x="28" y="104"/>
                  <a:pt x="28" y="104"/>
                  <a:pt x="28" y="104"/>
                </a:cubicBezTo>
                <a:cubicBezTo>
                  <a:pt x="319" y="104"/>
                  <a:pt x="319" y="104"/>
                  <a:pt x="319" y="104"/>
                </a:cubicBezTo>
                <a:cubicBezTo>
                  <a:pt x="319" y="104"/>
                  <a:pt x="319" y="104"/>
                  <a:pt x="319" y="104"/>
                </a:cubicBezTo>
                <a:lnTo>
                  <a:pt x="343" y="104"/>
                </a:lnTo>
                <a:close/>
                <a:moveTo>
                  <a:pt x="208" y="64"/>
                </a:moveTo>
                <a:cubicBezTo>
                  <a:pt x="208" y="68"/>
                  <a:pt x="204" y="72"/>
                  <a:pt x="200" y="72"/>
                </a:cubicBezTo>
                <a:cubicBezTo>
                  <a:pt x="147" y="72"/>
                  <a:pt x="147" y="72"/>
                  <a:pt x="147" y="72"/>
                </a:cubicBezTo>
                <a:cubicBezTo>
                  <a:pt x="143" y="72"/>
                  <a:pt x="140" y="68"/>
                  <a:pt x="140" y="64"/>
                </a:cubicBezTo>
                <a:cubicBezTo>
                  <a:pt x="140" y="63"/>
                  <a:pt x="140" y="63"/>
                  <a:pt x="140" y="63"/>
                </a:cubicBezTo>
                <a:cubicBezTo>
                  <a:pt x="140" y="59"/>
                  <a:pt x="143" y="56"/>
                  <a:pt x="147" y="56"/>
                </a:cubicBezTo>
                <a:cubicBezTo>
                  <a:pt x="200" y="56"/>
                  <a:pt x="200" y="56"/>
                  <a:pt x="200" y="56"/>
                </a:cubicBezTo>
                <a:cubicBezTo>
                  <a:pt x="204" y="56"/>
                  <a:pt x="208" y="59"/>
                  <a:pt x="208" y="63"/>
                </a:cubicBezTo>
                <a:lnTo>
                  <a:pt x="208" y="64"/>
                </a:lnTo>
                <a:close/>
              </a:path>
            </a:pathLst>
          </a:custGeom>
          <a:solidFill>
            <a:srgbClr val="2626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Calibri" panose="020F0502020204030204"/>
            </a:endParaRPr>
          </a:p>
        </p:txBody>
      </p:sp>
      <p:sp>
        <p:nvSpPr>
          <p:cNvPr id="19" name="Oval 18"/>
          <p:cNvSpPr>
            <a:spLocks noChangeArrowheads="1"/>
          </p:cNvSpPr>
          <p:nvPr/>
        </p:nvSpPr>
        <p:spPr bwMode="auto">
          <a:xfrm>
            <a:off x="6003607" y="5588994"/>
            <a:ext cx="433973" cy="424359"/>
          </a:xfrm>
          <a:prstGeom prst="ellipse">
            <a:avLst/>
          </a:pr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Calibri" panose="020F0502020204030204"/>
            </a:endParaRPr>
          </a:p>
        </p:txBody>
      </p:sp>
      <p:grpSp>
        <p:nvGrpSpPr>
          <p:cNvPr id="58" name="Group 57"/>
          <p:cNvGrpSpPr/>
          <p:nvPr/>
        </p:nvGrpSpPr>
        <p:grpSpPr>
          <a:xfrm>
            <a:off x="5761037" y="2228015"/>
            <a:ext cx="837713" cy="358801"/>
            <a:chOff x="6315818" y="2065292"/>
            <a:chExt cx="837713" cy="358801"/>
          </a:xfrm>
        </p:grpSpPr>
        <p:pic>
          <p:nvPicPr>
            <p:cNvPr id="54" name="Picture 53"/>
            <p:cNvPicPr>
              <a:picLocks noChangeAspect="1"/>
            </p:cNvPicPr>
            <p:nvPr/>
          </p:nvPicPr>
          <p:blipFill rotWithShape="1">
            <a:blip r:embed="rId3">
              <a:lum bright="70000" contrast="-70000"/>
            </a:blip>
            <a:srcRect r="44359" b="54837"/>
            <a:stretch/>
          </p:blipFill>
          <p:spPr>
            <a:xfrm>
              <a:off x="6315818" y="2065292"/>
              <a:ext cx="427249" cy="358801"/>
            </a:xfrm>
            <a:prstGeom prst="rect">
              <a:avLst/>
            </a:prstGeom>
          </p:spPr>
        </p:pic>
        <p:pic>
          <p:nvPicPr>
            <p:cNvPr id="57" name="Picture 56"/>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6775334" y="2099490"/>
              <a:ext cx="378197" cy="241913"/>
            </a:xfrm>
            <a:prstGeom prst="rect">
              <a:avLst/>
            </a:prstGeom>
          </p:spPr>
        </p:pic>
      </p:grpSp>
      <p:grpSp>
        <p:nvGrpSpPr>
          <p:cNvPr id="61" name="Group 60"/>
          <p:cNvGrpSpPr/>
          <p:nvPr/>
        </p:nvGrpSpPr>
        <p:grpSpPr>
          <a:xfrm>
            <a:off x="5897457" y="2878881"/>
            <a:ext cx="684815" cy="380917"/>
            <a:chOff x="5977152" y="2682047"/>
            <a:chExt cx="773500" cy="430247"/>
          </a:xfrm>
        </p:grpSpPr>
        <p:sp>
          <p:nvSpPr>
            <p:cNvPr id="59" name="Freeform 6"/>
            <p:cNvSpPr>
              <a:spLocks/>
            </p:cNvSpPr>
            <p:nvPr/>
          </p:nvSpPr>
          <p:spPr bwMode="auto">
            <a:xfrm>
              <a:off x="5977152" y="2682047"/>
              <a:ext cx="309204" cy="206500"/>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59B0FB"/>
            </a:solidFill>
            <a:ln>
              <a:noFill/>
            </a:ln>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endParaRPr>
            </a:p>
          </p:txBody>
        </p:sp>
        <p:sp>
          <p:nvSpPr>
            <p:cNvPr id="60" name="Freeform 7"/>
            <p:cNvSpPr>
              <a:spLocks/>
            </p:cNvSpPr>
            <p:nvPr/>
          </p:nvSpPr>
          <p:spPr bwMode="auto">
            <a:xfrm>
              <a:off x="6065837" y="2697803"/>
              <a:ext cx="684815" cy="414491"/>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endParaRPr>
            </a:p>
          </p:txBody>
        </p:sp>
      </p:grpSp>
      <p:grpSp>
        <p:nvGrpSpPr>
          <p:cNvPr id="62" name="Group 61"/>
          <p:cNvGrpSpPr/>
          <p:nvPr/>
        </p:nvGrpSpPr>
        <p:grpSpPr>
          <a:xfrm>
            <a:off x="6039921" y="3543611"/>
            <a:ext cx="336552" cy="449162"/>
            <a:chOff x="835910" y="4221820"/>
            <a:chExt cx="511681" cy="682890"/>
          </a:xfrm>
        </p:grpSpPr>
        <p:sp>
          <p:nvSpPr>
            <p:cNvPr id="63" name="Freeform 5"/>
            <p:cNvSpPr>
              <a:spLocks noEditPoints="1"/>
            </p:cNvSpPr>
            <p:nvPr/>
          </p:nvSpPr>
          <p:spPr bwMode="auto">
            <a:xfrm>
              <a:off x="835910" y="4509762"/>
              <a:ext cx="321406" cy="394948"/>
            </a:xfrm>
            <a:custGeom>
              <a:avLst/>
              <a:gdLst>
                <a:gd name="T0" fmla="*/ 0 w 826"/>
                <a:gd name="T1" fmla="*/ 0 h 1015"/>
                <a:gd name="T2" fmla="*/ 0 w 826"/>
                <a:gd name="T3" fmla="*/ 1015 h 1015"/>
                <a:gd name="T4" fmla="*/ 268 w 826"/>
                <a:gd name="T5" fmla="*/ 1015 h 1015"/>
                <a:gd name="T6" fmla="*/ 268 w 826"/>
                <a:gd name="T7" fmla="*/ 806 h 1015"/>
                <a:gd name="T8" fmla="*/ 375 w 826"/>
                <a:gd name="T9" fmla="*/ 806 h 1015"/>
                <a:gd name="T10" fmla="*/ 375 w 826"/>
                <a:gd name="T11" fmla="*/ 1015 h 1015"/>
                <a:gd name="T12" fmla="*/ 453 w 826"/>
                <a:gd name="T13" fmla="*/ 1015 h 1015"/>
                <a:gd name="T14" fmla="*/ 453 w 826"/>
                <a:gd name="T15" fmla="*/ 806 h 1015"/>
                <a:gd name="T16" fmla="*/ 563 w 826"/>
                <a:gd name="T17" fmla="*/ 806 h 1015"/>
                <a:gd name="T18" fmla="*/ 563 w 826"/>
                <a:gd name="T19" fmla="*/ 1015 h 1015"/>
                <a:gd name="T20" fmla="*/ 826 w 826"/>
                <a:gd name="T21" fmla="*/ 1015 h 1015"/>
                <a:gd name="T22" fmla="*/ 826 w 826"/>
                <a:gd name="T23" fmla="*/ 0 h 1015"/>
                <a:gd name="T24" fmla="*/ 0 w 826"/>
                <a:gd name="T25" fmla="*/ 0 h 1015"/>
                <a:gd name="T26" fmla="*/ 748 w 826"/>
                <a:gd name="T27" fmla="*/ 740 h 1015"/>
                <a:gd name="T28" fmla="*/ 83 w 826"/>
                <a:gd name="T29" fmla="*/ 740 h 1015"/>
                <a:gd name="T30" fmla="*/ 83 w 826"/>
                <a:gd name="T31" fmla="*/ 633 h 1015"/>
                <a:gd name="T32" fmla="*/ 748 w 826"/>
                <a:gd name="T33" fmla="*/ 633 h 1015"/>
                <a:gd name="T34" fmla="*/ 748 w 826"/>
                <a:gd name="T35" fmla="*/ 740 h 1015"/>
                <a:gd name="T36" fmla="*/ 748 w 826"/>
                <a:gd name="T37" fmla="*/ 555 h 1015"/>
                <a:gd name="T38" fmla="*/ 83 w 826"/>
                <a:gd name="T39" fmla="*/ 555 h 1015"/>
                <a:gd name="T40" fmla="*/ 83 w 826"/>
                <a:gd name="T41" fmla="*/ 448 h 1015"/>
                <a:gd name="T42" fmla="*/ 748 w 826"/>
                <a:gd name="T43" fmla="*/ 448 h 1015"/>
                <a:gd name="T44" fmla="*/ 748 w 826"/>
                <a:gd name="T45" fmla="*/ 555 h 1015"/>
                <a:gd name="T46" fmla="*/ 748 w 826"/>
                <a:gd name="T47" fmla="*/ 372 h 1015"/>
                <a:gd name="T48" fmla="*/ 83 w 826"/>
                <a:gd name="T49" fmla="*/ 372 h 1015"/>
                <a:gd name="T50" fmla="*/ 83 w 826"/>
                <a:gd name="T51" fmla="*/ 266 h 1015"/>
                <a:gd name="T52" fmla="*/ 748 w 826"/>
                <a:gd name="T53" fmla="*/ 266 h 1015"/>
                <a:gd name="T54" fmla="*/ 748 w 826"/>
                <a:gd name="T55" fmla="*/ 372 h 1015"/>
                <a:gd name="T56" fmla="*/ 748 w 826"/>
                <a:gd name="T57" fmla="*/ 187 h 1015"/>
                <a:gd name="T58" fmla="*/ 83 w 826"/>
                <a:gd name="T59" fmla="*/ 187 h 1015"/>
                <a:gd name="T60" fmla="*/ 83 w 826"/>
                <a:gd name="T61" fmla="*/ 81 h 1015"/>
                <a:gd name="T62" fmla="*/ 748 w 826"/>
                <a:gd name="T63" fmla="*/ 81 h 1015"/>
                <a:gd name="T64" fmla="*/ 748 w 826"/>
                <a:gd name="T65" fmla="*/ 187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1015">
                  <a:moveTo>
                    <a:pt x="0" y="0"/>
                  </a:moveTo>
                  <a:lnTo>
                    <a:pt x="0" y="1015"/>
                  </a:lnTo>
                  <a:lnTo>
                    <a:pt x="268" y="1015"/>
                  </a:lnTo>
                  <a:lnTo>
                    <a:pt x="268" y="806"/>
                  </a:lnTo>
                  <a:lnTo>
                    <a:pt x="375" y="806"/>
                  </a:lnTo>
                  <a:lnTo>
                    <a:pt x="375" y="1015"/>
                  </a:lnTo>
                  <a:lnTo>
                    <a:pt x="453" y="1015"/>
                  </a:lnTo>
                  <a:lnTo>
                    <a:pt x="453" y="806"/>
                  </a:lnTo>
                  <a:lnTo>
                    <a:pt x="563" y="806"/>
                  </a:lnTo>
                  <a:lnTo>
                    <a:pt x="563" y="1015"/>
                  </a:lnTo>
                  <a:lnTo>
                    <a:pt x="826" y="1015"/>
                  </a:lnTo>
                  <a:lnTo>
                    <a:pt x="826" y="0"/>
                  </a:lnTo>
                  <a:lnTo>
                    <a:pt x="0" y="0"/>
                  </a:lnTo>
                  <a:close/>
                  <a:moveTo>
                    <a:pt x="748" y="740"/>
                  </a:moveTo>
                  <a:lnTo>
                    <a:pt x="83" y="740"/>
                  </a:lnTo>
                  <a:lnTo>
                    <a:pt x="83" y="633"/>
                  </a:lnTo>
                  <a:lnTo>
                    <a:pt x="748" y="633"/>
                  </a:lnTo>
                  <a:lnTo>
                    <a:pt x="748" y="740"/>
                  </a:lnTo>
                  <a:close/>
                  <a:moveTo>
                    <a:pt x="748" y="555"/>
                  </a:moveTo>
                  <a:lnTo>
                    <a:pt x="83" y="555"/>
                  </a:lnTo>
                  <a:lnTo>
                    <a:pt x="83" y="448"/>
                  </a:lnTo>
                  <a:lnTo>
                    <a:pt x="748" y="448"/>
                  </a:lnTo>
                  <a:lnTo>
                    <a:pt x="748" y="555"/>
                  </a:lnTo>
                  <a:close/>
                  <a:moveTo>
                    <a:pt x="748" y="372"/>
                  </a:moveTo>
                  <a:lnTo>
                    <a:pt x="83" y="372"/>
                  </a:lnTo>
                  <a:lnTo>
                    <a:pt x="83" y="266"/>
                  </a:lnTo>
                  <a:lnTo>
                    <a:pt x="748" y="266"/>
                  </a:lnTo>
                  <a:lnTo>
                    <a:pt x="748" y="372"/>
                  </a:lnTo>
                  <a:close/>
                  <a:moveTo>
                    <a:pt x="748" y="187"/>
                  </a:moveTo>
                  <a:lnTo>
                    <a:pt x="83" y="187"/>
                  </a:lnTo>
                  <a:lnTo>
                    <a:pt x="83" y="81"/>
                  </a:lnTo>
                  <a:lnTo>
                    <a:pt x="748" y="81"/>
                  </a:lnTo>
                  <a:lnTo>
                    <a:pt x="748" y="187"/>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6"/>
            <p:cNvSpPr>
              <a:spLocks noEditPoints="1"/>
            </p:cNvSpPr>
            <p:nvPr/>
          </p:nvSpPr>
          <p:spPr bwMode="auto">
            <a:xfrm>
              <a:off x="1026963" y="4221820"/>
              <a:ext cx="320628" cy="682890"/>
            </a:xfrm>
            <a:custGeom>
              <a:avLst/>
              <a:gdLst>
                <a:gd name="T0" fmla="*/ 0 w 824"/>
                <a:gd name="T1" fmla="*/ 0 h 1755"/>
                <a:gd name="T2" fmla="*/ 0 w 824"/>
                <a:gd name="T3" fmla="*/ 686 h 1755"/>
                <a:gd name="T4" fmla="*/ 81 w 824"/>
                <a:gd name="T5" fmla="*/ 686 h 1755"/>
                <a:gd name="T6" fmla="*/ 81 w 824"/>
                <a:gd name="T7" fmla="*/ 636 h 1755"/>
                <a:gd name="T8" fmla="*/ 748 w 824"/>
                <a:gd name="T9" fmla="*/ 636 h 1755"/>
                <a:gd name="T10" fmla="*/ 748 w 824"/>
                <a:gd name="T11" fmla="*/ 742 h 1755"/>
                <a:gd name="T12" fmla="*/ 414 w 824"/>
                <a:gd name="T13" fmla="*/ 742 h 1755"/>
                <a:gd name="T14" fmla="*/ 414 w 824"/>
                <a:gd name="T15" fmla="*/ 821 h 1755"/>
                <a:gd name="T16" fmla="*/ 748 w 824"/>
                <a:gd name="T17" fmla="*/ 821 h 1755"/>
                <a:gd name="T18" fmla="*/ 748 w 824"/>
                <a:gd name="T19" fmla="*/ 927 h 1755"/>
                <a:gd name="T20" fmla="*/ 414 w 824"/>
                <a:gd name="T21" fmla="*/ 927 h 1755"/>
                <a:gd name="T22" fmla="*/ 414 w 824"/>
                <a:gd name="T23" fmla="*/ 1006 h 1755"/>
                <a:gd name="T24" fmla="*/ 748 w 824"/>
                <a:gd name="T25" fmla="*/ 1006 h 1755"/>
                <a:gd name="T26" fmla="*/ 748 w 824"/>
                <a:gd name="T27" fmla="*/ 1112 h 1755"/>
                <a:gd name="T28" fmla="*/ 414 w 824"/>
                <a:gd name="T29" fmla="*/ 1112 h 1755"/>
                <a:gd name="T30" fmla="*/ 414 w 824"/>
                <a:gd name="T31" fmla="*/ 1188 h 1755"/>
                <a:gd name="T32" fmla="*/ 748 w 824"/>
                <a:gd name="T33" fmla="*/ 1188 h 1755"/>
                <a:gd name="T34" fmla="*/ 748 w 824"/>
                <a:gd name="T35" fmla="*/ 1295 h 1755"/>
                <a:gd name="T36" fmla="*/ 414 w 824"/>
                <a:gd name="T37" fmla="*/ 1295 h 1755"/>
                <a:gd name="T38" fmla="*/ 414 w 824"/>
                <a:gd name="T39" fmla="*/ 1373 h 1755"/>
                <a:gd name="T40" fmla="*/ 748 w 824"/>
                <a:gd name="T41" fmla="*/ 1373 h 1755"/>
                <a:gd name="T42" fmla="*/ 748 w 824"/>
                <a:gd name="T43" fmla="*/ 1480 h 1755"/>
                <a:gd name="T44" fmla="*/ 414 w 824"/>
                <a:gd name="T45" fmla="*/ 1480 h 1755"/>
                <a:gd name="T46" fmla="*/ 414 w 824"/>
                <a:gd name="T47" fmla="*/ 1755 h 1755"/>
                <a:gd name="T48" fmla="*/ 454 w 824"/>
                <a:gd name="T49" fmla="*/ 1755 h 1755"/>
                <a:gd name="T50" fmla="*/ 454 w 824"/>
                <a:gd name="T51" fmla="*/ 1546 h 1755"/>
                <a:gd name="T52" fmla="*/ 561 w 824"/>
                <a:gd name="T53" fmla="*/ 1546 h 1755"/>
                <a:gd name="T54" fmla="*/ 561 w 824"/>
                <a:gd name="T55" fmla="*/ 1755 h 1755"/>
                <a:gd name="T56" fmla="*/ 824 w 824"/>
                <a:gd name="T57" fmla="*/ 1755 h 1755"/>
                <a:gd name="T58" fmla="*/ 824 w 824"/>
                <a:gd name="T59" fmla="*/ 0 h 1755"/>
                <a:gd name="T60" fmla="*/ 0 w 824"/>
                <a:gd name="T61" fmla="*/ 0 h 1755"/>
                <a:gd name="T62" fmla="*/ 748 w 824"/>
                <a:gd name="T63" fmla="*/ 558 h 1755"/>
                <a:gd name="T64" fmla="*/ 81 w 824"/>
                <a:gd name="T65" fmla="*/ 558 h 1755"/>
                <a:gd name="T66" fmla="*/ 81 w 824"/>
                <a:gd name="T67" fmla="*/ 451 h 1755"/>
                <a:gd name="T68" fmla="*/ 748 w 824"/>
                <a:gd name="T69" fmla="*/ 451 h 1755"/>
                <a:gd name="T70" fmla="*/ 748 w 824"/>
                <a:gd name="T71" fmla="*/ 558 h 1755"/>
                <a:gd name="T72" fmla="*/ 748 w 824"/>
                <a:gd name="T73" fmla="*/ 375 h 1755"/>
                <a:gd name="T74" fmla="*/ 81 w 824"/>
                <a:gd name="T75" fmla="*/ 375 h 1755"/>
                <a:gd name="T76" fmla="*/ 81 w 824"/>
                <a:gd name="T77" fmla="*/ 268 h 1755"/>
                <a:gd name="T78" fmla="*/ 748 w 824"/>
                <a:gd name="T79" fmla="*/ 268 h 1755"/>
                <a:gd name="T80" fmla="*/ 748 w 824"/>
                <a:gd name="T81" fmla="*/ 375 h 1755"/>
                <a:gd name="T82" fmla="*/ 748 w 824"/>
                <a:gd name="T83" fmla="*/ 190 h 1755"/>
                <a:gd name="T84" fmla="*/ 81 w 824"/>
                <a:gd name="T85" fmla="*/ 190 h 1755"/>
                <a:gd name="T86" fmla="*/ 81 w 824"/>
                <a:gd name="T87" fmla="*/ 83 h 1755"/>
                <a:gd name="T88" fmla="*/ 748 w 824"/>
                <a:gd name="T89" fmla="*/ 83 h 1755"/>
                <a:gd name="T90" fmla="*/ 748 w 824"/>
                <a:gd name="T91" fmla="*/ 19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5">
                  <a:moveTo>
                    <a:pt x="0" y="0"/>
                  </a:moveTo>
                  <a:lnTo>
                    <a:pt x="0" y="686"/>
                  </a:lnTo>
                  <a:lnTo>
                    <a:pt x="81" y="686"/>
                  </a:lnTo>
                  <a:lnTo>
                    <a:pt x="81" y="636"/>
                  </a:lnTo>
                  <a:lnTo>
                    <a:pt x="748" y="636"/>
                  </a:lnTo>
                  <a:lnTo>
                    <a:pt x="748" y="742"/>
                  </a:lnTo>
                  <a:lnTo>
                    <a:pt x="414" y="742"/>
                  </a:lnTo>
                  <a:lnTo>
                    <a:pt x="414" y="821"/>
                  </a:lnTo>
                  <a:lnTo>
                    <a:pt x="748" y="821"/>
                  </a:lnTo>
                  <a:lnTo>
                    <a:pt x="748" y="927"/>
                  </a:lnTo>
                  <a:lnTo>
                    <a:pt x="414" y="927"/>
                  </a:lnTo>
                  <a:lnTo>
                    <a:pt x="414" y="1006"/>
                  </a:lnTo>
                  <a:lnTo>
                    <a:pt x="748" y="1006"/>
                  </a:lnTo>
                  <a:lnTo>
                    <a:pt x="748" y="1112"/>
                  </a:lnTo>
                  <a:lnTo>
                    <a:pt x="414" y="1112"/>
                  </a:lnTo>
                  <a:lnTo>
                    <a:pt x="414" y="1188"/>
                  </a:lnTo>
                  <a:lnTo>
                    <a:pt x="748" y="1188"/>
                  </a:lnTo>
                  <a:lnTo>
                    <a:pt x="748" y="1295"/>
                  </a:lnTo>
                  <a:lnTo>
                    <a:pt x="414" y="1295"/>
                  </a:lnTo>
                  <a:lnTo>
                    <a:pt x="414" y="1373"/>
                  </a:lnTo>
                  <a:lnTo>
                    <a:pt x="748" y="1373"/>
                  </a:lnTo>
                  <a:lnTo>
                    <a:pt x="748" y="1480"/>
                  </a:lnTo>
                  <a:lnTo>
                    <a:pt x="414" y="1480"/>
                  </a:lnTo>
                  <a:lnTo>
                    <a:pt x="414" y="1755"/>
                  </a:lnTo>
                  <a:lnTo>
                    <a:pt x="454" y="1755"/>
                  </a:lnTo>
                  <a:lnTo>
                    <a:pt x="454" y="1546"/>
                  </a:lnTo>
                  <a:lnTo>
                    <a:pt x="561" y="1546"/>
                  </a:lnTo>
                  <a:lnTo>
                    <a:pt x="561" y="1755"/>
                  </a:lnTo>
                  <a:lnTo>
                    <a:pt x="824" y="1755"/>
                  </a:lnTo>
                  <a:lnTo>
                    <a:pt x="824" y="0"/>
                  </a:lnTo>
                  <a:lnTo>
                    <a:pt x="0" y="0"/>
                  </a:lnTo>
                  <a:close/>
                  <a:moveTo>
                    <a:pt x="748" y="558"/>
                  </a:moveTo>
                  <a:lnTo>
                    <a:pt x="81" y="558"/>
                  </a:lnTo>
                  <a:lnTo>
                    <a:pt x="81" y="451"/>
                  </a:lnTo>
                  <a:lnTo>
                    <a:pt x="748" y="451"/>
                  </a:lnTo>
                  <a:lnTo>
                    <a:pt x="748" y="558"/>
                  </a:lnTo>
                  <a:close/>
                  <a:moveTo>
                    <a:pt x="748" y="375"/>
                  </a:moveTo>
                  <a:lnTo>
                    <a:pt x="81" y="375"/>
                  </a:lnTo>
                  <a:lnTo>
                    <a:pt x="81" y="268"/>
                  </a:lnTo>
                  <a:lnTo>
                    <a:pt x="748" y="268"/>
                  </a:lnTo>
                  <a:lnTo>
                    <a:pt x="748" y="375"/>
                  </a:lnTo>
                  <a:close/>
                  <a:moveTo>
                    <a:pt x="748" y="190"/>
                  </a:moveTo>
                  <a:lnTo>
                    <a:pt x="81" y="190"/>
                  </a:lnTo>
                  <a:lnTo>
                    <a:pt x="81" y="83"/>
                  </a:lnTo>
                  <a:lnTo>
                    <a:pt x="748" y="83"/>
                  </a:lnTo>
                  <a:lnTo>
                    <a:pt x="748" y="190"/>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65" name="Picture 64"/>
          <p:cNvPicPr>
            <a:picLocks noChangeAspect="1"/>
          </p:cNvPicPr>
          <p:nvPr/>
        </p:nvPicPr>
        <p:blipFill>
          <a:blip r:embed="rId6"/>
          <a:stretch>
            <a:fillRect/>
          </a:stretch>
        </p:blipFill>
        <p:spPr>
          <a:xfrm>
            <a:off x="5983586" y="4899246"/>
            <a:ext cx="535472" cy="448790"/>
          </a:xfrm>
          <a:prstGeom prst="rect">
            <a:avLst/>
          </a:prstGeom>
        </p:spPr>
      </p:pic>
      <p:pic>
        <p:nvPicPr>
          <p:cNvPr id="66" name="Picture 65"/>
          <p:cNvPicPr>
            <a:picLocks noChangeAspect="1"/>
          </p:cNvPicPr>
          <p:nvPr/>
        </p:nvPicPr>
        <p:blipFill>
          <a:blip r:embed="rId7"/>
          <a:stretch>
            <a:fillRect/>
          </a:stretch>
        </p:blipFill>
        <p:spPr>
          <a:xfrm>
            <a:off x="6016351" y="4232715"/>
            <a:ext cx="421229" cy="420399"/>
          </a:xfrm>
          <a:prstGeom prst="rect">
            <a:avLst/>
          </a:prstGeom>
        </p:spPr>
      </p:pic>
      <p:sp>
        <p:nvSpPr>
          <p:cNvPr id="75" name="Text Placeholder 4"/>
          <p:cNvSpPr>
            <a:spLocks noGrp="1"/>
          </p:cNvSpPr>
          <p:nvPr>
            <p:ph type="body" sz="quarter" idx="4294967295"/>
          </p:nvPr>
        </p:nvSpPr>
        <p:spPr>
          <a:xfrm>
            <a:off x="274643" y="1816894"/>
            <a:ext cx="4674912" cy="2769989"/>
          </a:xfrm>
          <a:prstGeom prst="rect">
            <a:avLst/>
          </a:prstGeom>
        </p:spPr>
        <p:txBody>
          <a:bodyPr/>
          <a:lstStyle/>
          <a:p>
            <a:pPr lvl="0" defTabSz="914400">
              <a:spcBef>
                <a:spcPct val="0"/>
              </a:spcBef>
              <a:buClrTx/>
              <a:buSzTx/>
              <a:defRPr/>
            </a:pPr>
            <a:r>
              <a:rPr lang="en-US" sz="3200" dirty="0">
                <a:solidFill>
                  <a:srgbClr val="00B0F0"/>
                </a:solidFill>
              </a:rPr>
              <a:t>Testing the entire stack</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20" dirty="0">
                <a:solidFill>
                  <a:srgbClr val="FFFFFF"/>
                </a:solidFill>
                <a:latin typeface="Segoe UI Light" panose="020B0502040204020203" pitchFamily="34" charset="0"/>
              </a:rPr>
              <a:t>Apps are complex, with many moving parts – and small issues can cause big problems later.</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30" dirty="0">
                <a:solidFill>
                  <a:srgbClr val="FFFFFF"/>
                </a:solidFill>
                <a:latin typeface="Segoe UI Light" panose="020B0502040204020203" pitchFamily="34" charset="0"/>
              </a:rPr>
              <a:t>Test early, often, and in real-world</a:t>
            </a:r>
            <a:r>
              <a:rPr lang="en-US" sz="2000" kern="0" spc="20" dirty="0">
                <a:solidFill>
                  <a:srgbClr val="FFFFFF"/>
                </a:solidFill>
                <a:latin typeface="Segoe UI Light" panose="020B0502040204020203" pitchFamily="34" charset="0"/>
              </a:rPr>
              <a:t> </a:t>
            </a:r>
            <a:r>
              <a:rPr lang="en-US" sz="2000" kern="0" dirty="0">
                <a:solidFill>
                  <a:srgbClr val="FFFFFF"/>
                </a:solidFill>
                <a:latin typeface="Segoe UI Light" panose="020B0502040204020203" pitchFamily="34" charset="0"/>
              </a:rPr>
              <a:t>scenarios to catch issues before you </a:t>
            </a:r>
            <a:r>
              <a:rPr lang="en-US" sz="2000" kern="0" spc="20" dirty="0">
                <a:solidFill>
                  <a:srgbClr val="FFFFFF"/>
                </a:solidFill>
                <a:latin typeface="Segoe UI Light" panose="020B0502040204020203" pitchFamily="34" charset="0"/>
              </a:rPr>
              <a:t>build on faulty code.</a:t>
            </a:r>
            <a:endParaRPr lang="en-US" sz="2000" kern="0" dirty="0">
              <a:solidFill>
                <a:srgbClr val="FFFFFF"/>
              </a:solidFill>
              <a:latin typeface="Segoe UI Light" panose="020B0502040204020203" pitchFamily="34" charset="0"/>
            </a:endParaRPr>
          </a:p>
        </p:txBody>
      </p:sp>
    </p:spTree>
    <p:extLst>
      <p:ext uri="{BB962C8B-B14F-4D97-AF65-F5344CB8AC3E}">
        <p14:creationId xmlns:p14="http://schemas.microsoft.com/office/powerpoint/2010/main" val="257020864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business impact of good testing practices</a:t>
            </a:r>
            <a:endParaRPr lang="de-DE" dirty="0"/>
          </a:p>
        </p:txBody>
      </p:sp>
      <p:grpSp>
        <p:nvGrpSpPr>
          <p:cNvPr id="35" name="Group 34"/>
          <p:cNvGrpSpPr/>
          <p:nvPr/>
        </p:nvGrpSpPr>
        <p:grpSpPr>
          <a:xfrm>
            <a:off x="306116" y="2374224"/>
            <a:ext cx="11809728" cy="3309543"/>
            <a:chOff x="107420" y="2287693"/>
            <a:chExt cx="11809728" cy="3309543"/>
          </a:xfrm>
        </p:grpSpPr>
        <p:grpSp>
          <p:nvGrpSpPr>
            <p:cNvPr id="32" name="Group 31"/>
            <p:cNvGrpSpPr/>
            <p:nvPr/>
          </p:nvGrpSpPr>
          <p:grpSpPr>
            <a:xfrm>
              <a:off x="3135425" y="2308173"/>
              <a:ext cx="2954304" cy="2860228"/>
              <a:chOff x="2997089" y="2308173"/>
              <a:chExt cx="2954304" cy="2860228"/>
            </a:xfrm>
          </p:grpSpPr>
          <p:pic>
            <p:nvPicPr>
              <p:cNvPr id="17" name="Picture 1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32686" y="2308173"/>
                <a:ext cx="1683111" cy="1084913"/>
              </a:xfrm>
              <a:prstGeom prst="rect">
                <a:avLst/>
              </a:prstGeom>
            </p:spPr>
          </p:pic>
          <p:sp>
            <p:nvSpPr>
              <p:cNvPr id="18" name="Rectangle 17"/>
              <p:cNvSpPr/>
              <p:nvPr/>
            </p:nvSpPr>
            <p:spPr>
              <a:xfrm>
                <a:off x="2997089" y="3783406"/>
                <a:ext cx="2954304" cy="1384995"/>
              </a:xfrm>
              <a:prstGeom prst="rect">
                <a:avLst/>
              </a:prstGeom>
            </p:spPr>
            <p:txBody>
              <a:bodyPr wrap="square">
                <a:spAutoFit/>
              </a:bodyPr>
              <a:lstStyle/>
              <a:p>
                <a:pPr algn="ctr"/>
                <a:r>
                  <a:rPr lang="en-US" sz="2400" dirty="0">
                    <a:solidFill>
                      <a:srgbClr val="16B5E3"/>
                    </a:solidFill>
                    <a:latin typeface="+mj-lt"/>
                    <a:ea typeface="Segoe UI Semibold" charset="0"/>
                    <a:cs typeface="Segoe UI Semibold" charset="0"/>
                  </a:rPr>
                  <a:t>Always high quality</a:t>
                </a:r>
                <a:r>
                  <a:rPr lang="en-US" sz="2400" dirty="0">
                    <a:solidFill>
                      <a:srgbClr val="7F7F7F"/>
                    </a:solidFill>
                    <a:latin typeface="+mj-lt"/>
                    <a:ea typeface="Segoe UI" charset="0"/>
                    <a:cs typeface="Segoe UI" charset="0"/>
                  </a:rPr>
                  <a:t/>
                </a:r>
                <a:br>
                  <a:rPr lang="en-US" sz="2400" dirty="0">
                    <a:solidFill>
                      <a:srgbClr val="7F7F7F"/>
                    </a:solidFill>
                    <a:latin typeface="+mj-lt"/>
                    <a:ea typeface="Segoe UI" charset="0"/>
                    <a:cs typeface="Segoe UI" charset="0"/>
                  </a:rPr>
                </a:br>
                <a:r>
                  <a:rPr lang="en-US" sz="2000" dirty="0">
                    <a:solidFill>
                      <a:schemeClr val="tx2"/>
                    </a:solidFill>
                    <a:latin typeface="+mj-lt"/>
                    <a:ea typeface="Segoe UI" charset="0"/>
                    <a:cs typeface="Segoe UI" charset="0"/>
                  </a:rPr>
                  <a:t>Ensure a quality user experience that keeps users engaged</a:t>
                </a:r>
              </a:p>
            </p:txBody>
          </p:sp>
        </p:grpSp>
        <p:grpSp>
          <p:nvGrpSpPr>
            <p:cNvPr id="31" name="Group 30"/>
            <p:cNvGrpSpPr/>
            <p:nvPr/>
          </p:nvGrpSpPr>
          <p:grpSpPr>
            <a:xfrm>
              <a:off x="107420" y="2308173"/>
              <a:ext cx="2955600" cy="2552451"/>
              <a:chOff x="107420" y="2308173"/>
              <a:chExt cx="2955600" cy="2552451"/>
            </a:xfrm>
          </p:grpSpPr>
          <p:pic>
            <p:nvPicPr>
              <p:cNvPr id="20" name="Picture 19"/>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44314" y="2308173"/>
                <a:ext cx="1681812" cy="1076257"/>
              </a:xfrm>
              <a:prstGeom prst="rect">
                <a:avLst/>
              </a:prstGeom>
            </p:spPr>
          </p:pic>
          <p:sp>
            <p:nvSpPr>
              <p:cNvPr id="21" name="Rectangle 20"/>
              <p:cNvSpPr/>
              <p:nvPr/>
            </p:nvSpPr>
            <p:spPr>
              <a:xfrm>
                <a:off x="107420" y="3783406"/>
                <a:ext cx="2955600" cy="1077218"/>
              </a:xfrm>
              <a:prstGeom prst="rect">
                <a:avLst/>
              </a:prstGeom>
            </p:spPr>
            <p:txBody>
              <a:bodyPr wrap="square">
                <a:spAutoFit/>
              </a:bodyPr>
              <a:lstStyle/>
              <a:p>
                <a:pPr algn="ctr"/>
                <a:r>
                  <a:rPr lang="en-US" sz="2400" dirty="0">
                    <a:solidFill>
                      <a:srgbClr val="16B5E3"/>
                    </a:solidFill>
                    <a:latin typeface="+mj-lt"/>
                    <a:ea typeface="Segoe UI Semibold" charset="0"/>
                    <a:cs typeface="Segoe UI Semibold" charset="0"/>
                  </a:rPr>
                  <a:t>Shorter lead time</a:t>
                </a:r>
              </a:p>
              <a:p>
                <a:pPr algn="ctr"/>
                <a:r>
                  <a:rPr lang="en-US" sz="2000" dirty="0">
                    <a:solidFill>
                      <a:schemeClr val="tx2"/>
                    </a:solidFill>
                    <a:latin typeface="+mj-lt"/>
                    <a:ea typeface="Segoe UI" charset="0"/>
                    <a:cs typeface="Segoe UI" charset="0"/>
                  </a:rPr>
                  <a:t>Lower release times and deliver new apps faster</a:t>
                </a:r>
              </a:p>
            </p:txBody>
          </p:sp>
        </p:grpSp>
        <p:grpSp>
          <p:nvGrpSpPr>
            <p:cNvPr id="34" name="Group 33"/>
            <p:cNvGrpSpPr/>
            <p:nvPr/>
          </p:nvGrpSpPr>
          <p:grpSpPr>
            <a:xfrm>
              <a:off x="8961548" y="2299372"/>
              <a:ext cx="2955600" cy="3075639"/>
              <a:chOff x="9023891" y="2299372"/>
              <a:chExt cx="2955600" cy="3075639"/>
            </a:xfrm>
          </p:grpSpPr>
          <p:sp>
            <p:nvSpPr>
              <p:cNvPr id="23" name="Shape 278"/>
              <p:cNvSpPr txBox="1"/>
              <p:nvPr/>
            </p:nvSpPr>
            <p:spPr>
              <a:xfrm>
                <a:off x="9023891" y="3783406"/>
                <a:ext cx="2955600" cy="1591605"/>
              </a:xfrm>
              <a:prstGeom prst="rect">
                <a:avLst/>
              </a:prstGeom>
              <a:noFill/>
              <a:ln>
                <a:noFill/>
              </a:ln>
            </p:spPr>
            <p:txBody>
              <a:bodyPr lIns="91425" tIns="91425" rIns="91425" bIns="91425" anchor="t" anchorCtr="0">
                <a:noAutofit/>
              </a:bodyPr>
              <a:lstStyle/>
              <a:p>
                <a:pPr lvl="0" algn="ctr"/>
                <a:r>
                  <a:rPr lang="en-US" sz="2400" dirty="0">
                    <a:solidFill>
                      <a:srgbClr val="16B5E3"/>
                    </a:solidFill>
                    <a:latin typeface="+mj-lt"/>
                    <a:ea typeface="Segoe UI Semibold" charset="0"/>
                    <a:cs typeface="Segoe UI Semibold" charset="0"/>
                  </a:rPr>
                  <a:t>Frequent updates</a:t>
                </a:r>
                <a:r>
                  <a:rPr lang="en-US" sz="2400" dirty="0">
                    <a:solidFill>
                      <a:srgbClr val="7F7F7F"/>
                    </a:solidFill>
                    <a:latin typeface="+mj-lt"/>
                    <a:ea typeface="Segoe UI" charset="0"/>
                    <a:cs typeface="Segoe UI" charset="0"/>
                  </a:rPr>
                  <a:t/>
                </a:r>
                <a:br>
                  <a:rPr lang="en-US" sz="2400" dirty="0">
                    <a:solidFill>
                      <a:srgbClr val="7F7F7F"/>
                    </a:solidFill>
                    <a:latin typeface="+mj-lt"/>
                    <a:ea typeface="Segoe UI" charset="0"/>
                    <a:cs typeface="Segoe UI" charset="0"/>
                  </a:rPr>
                </a:br>
                <a:r>
                  <a:rPr lang="en-US" sz="2400" dirty="0">
                    <a:solidFill>
                      <a:srgbClr val="7F7F7F"/>
                    </a:solidFill>
                    <a:latin typeface="+mj-lt"/>
                    <a:ea typeface="Segoe UI" charset="0"/>
                    <a:cs typeface="Segoe UI" charset="0"/>
                  </a:rPr>
                  <a:t> </a:t>
                </a:r>
                <a:r>
                  <a:rPr lang="en-US" sz="2000" dirty="0">
                    <a:solidFill>
                      <a:schemeClr val="tx2"/>
                    </a:solidFill>
                    <a:latin typeface="+mj-lt"/>
                    <a:ea typeface="Segoe UI" charset="0"/>
                    <a:cs typeface="Segoe UI" charset="0"/>
                  </a:rPr>
                  <a:t>Solve issues, push app updates out quickly, and focus on innovation</a:t>
                </a:r>
              </a:p>
            </p:txBody>
          </p:sp>
          <p:pic>
            <p:nvPicPr>
              <p:cNvPr id="24" name="Picture 23"/>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843907" y="2299372"/>
                <a:ext cx="1315568" cy="1155806"/>
              </a:xfrm>
              <a:prstGeom prst="rect">
                <a:avLst/>
              </a:prstGeom>
            </p:spPr>
          </p:pic>
        </p:grpSp>
        <p:grpSp>
          <p:nvGrpSpPr>
            <p:cNvPr id="33" name="Group 32"/>
            <p:cNvGrpSpPr/>
            <p:nvPr/>
          </p:nvGrpSpPr>
          <p:grpSpPr>
            <a:xfrm>
              <a:off x="6051302" y="2287693"/>
              <a:ext cx="2955600" cy="3309543"/>
              <a:chOff x="6039833" y="2287693"/>
              <a:chExt cx="2955600" cy="3309543"/>
            </a:xfrm>
          </p:grpSpPr>
          <p:pic>
            <p:nvPicPr>
              <p:cNvPr id="26" name="Picture 25"/>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914184" y="2287693"/>
                <a:ext cx="1206899" cy="1206899"/>
              </a:xfrm>
              <a:prstGeom prst="rect">
                <a:avLst/>
              </a:prstGeom>
            </p:spPr>
          </p:pic>
          <p:sp>
            <p:nvSpPr>
              <p:cNvPr id="27" name="Shape 278"/>
              <p:cNvSpPr txBox="1"/>
              <p:nvPr/>
            </p:nvSpPr>
            <p:spPr>
              <a:xfrm>
                <a:off x="6039833" y="3783406"/>
                <a:ext cx="2955600" cy="1813830"/>
              </a:xfrm>
              <a:prstGeom prst="rect">
                <a:avLst/>
              </a:prstGeom>
              <a:noFill/>
              <a:ln>
                <a:noFill/>
              </a:ln>
            </p:spPr>
            <p:txBody>
              <a:bodyPr lIns="91425" tIns="91425" rIns="91425" bIns="91425" anchor="t" anchorCtr="0">
                <a:noAutofit/>
              </a:bodyPr>
              <a:lstStyle/>
              <a:p>
                <a:pPr lvl="0" algn="ctr" rtl="0">
                  <a:spcBef>
                    <a:spcPts val="0"/>
                  </a:spcBef>
                  <a:buNone/>
                </a:pPr>
                <a:r>
                  <a:rPr lang="en-US" sz="2400" dirty="0">
                    <a:solidFill>
                      <a:srgbClr val="16B5E3"/>
                    </a:solidFill>
                    <a:latin typeface="+mj-lt"/>
                    <a:ea typeface="Segoe UI Semibold" charset="0"/>
                    <a:cs typeface="Segoe UI Semibold" charset="0"/>
                  </a:rPr>
                  <a:t>Broad reach</a:t>
                </a:r>
                <a:r>
                  <a:rPr lang="en-US" sz="2400" dirty="0">
                    <a:solidFill>
                      <a:srgbClr val="7F7F7F"/>
                    </a:solidFill>
                    <a:latin typeface="+mj-lt"/>
                    <a:ea typeface="Segoe UI" charset="0"/>
                    <a:cs typeface="Segoe UI" charset="0"/>
                  </a:rPr>
                  <a:t/>
                </a:r>
                <a:br>
                  <a:rPr lang="en-US" sz="2400" dirty="0">
                    <a:solidFill>
                      <a:srgbClr val="7F7F7F"/>
                    </a:solidFill>
                    <a:latin typeface="+mj-lt"/>
                    <a:ea typeface="Segoe UI" charset="0"/>
                    <a:cs typeface="Segoe UI" charset="0"/>
                  </a:rPr>
                </a:br>
                <a:r>
                  <a:rPr lang="en-US" sz="2000" dirty="0">
                    <a:solidFill>
                      <a:schemeClr val="tx2"/>
                    </a:solidFill>
                    <a:latin typeface="+mj-lt"/>
                    <a:ea typeface="Segoe UI" charset="0"/>
                    <a:cs typeface="Segoe UI" charset="0"/>
                  </a:rPr>
                  <a:t>Keep up with the constantly changing device market</a:t>
                </a:r>
              </a:p>
              <a:p>
                <a:pPr lvl="0" algn="ctr" rtl="0">
                  <a:spcBef>
                    <a:spcPts val="0"/>
                  </a:spcBef>
                  <a:buNone/>
                </a:pPr>
                <a:endParaRPr lang="en-US" sz="2400" dirty="0">
                  <a:solidFill>
                    <a:srgbClr val="7F7F7F"/>
                  </a:solidFill>
                  <a:latin typeface="+mj-lt"/>
                  <a:ea typeface="Segoe UI" charset="0"/>
                  <a:cs typeface="Segoe UI" charset="0"/>
                </a:endParaRPr>
              </a:p>
            </p:txBody>
          </p:sp>
        </p:grpSp>
      </p:grpSp>
    </p:spTree>
    <p:extLst>
      <p:ext uri="{BB962C8B-B14F-4D97-AF65-F5344CB8AC3E}">
        <p14:creationId xmlns:p14="http://schemas.microsoft.com/office/powerpoint/2010/main" val="1468194178"/>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218016" y="978694"/>
            <a:ext cx="6218459" cy="5328366"/>
          </a:xfrm>
          <a:prstGeom prst="rect">
            <a:avLst/>
          </a:prstGeom>
        </p:spPr>
      </p:pic>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dirty="0"/>
              <a:t>Monitor and improve</a:t>
            </a:r>
          </a:p>
        </p:txBody>
      </p:sp>
      <p:sp>
        <p:nvSpPr>
          <p:cNvPr id="5" name="Text Placeholder 4"/>
          <p:cNvSpPr>
            <a:spLocks noGrp="1"/>
          </p:cNvSpPr>
          <p:nvPr>
            <p:ph type="body" sz="quarter" idx="11"/>
          </p:nvPr>
        </p:nvSpPr>
        <p:spPr>
          <a:xfrm>
            <a:off x="274642" y="1816894"/>
            <a:ext cx="5486399" cy="2868478"/>
          </a:xfrm>
        </p:spPr>
        <p:txBody>
          <a:bodyPr/>
          <a:lstStyle/>
          <a:p>
            <a:pPr lvl="0" defTabSz="914400">
              <a:spcBef>
                <a:spcPct val="0"/>
              </a:spcBef>
              <a:buClrTx/>
              <a:buSzTx/>
              <a:defRPr/>
            </a:pPr>
            <a:r>
              <a:rPr lang="en-US" sz="3200" dirty="0">
                <a:solidFill>
                  <a:srgbClr val="00B0F0"/>
                </a:solidFill>
              </a:rPr>
              <a:t>Continuous learning</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Get deep insights about availability issues and crashes of apps and services.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Analyze results from beta testing and platforms and devices coverage.</a:t>
            </a:r>
          </a:p>
          <a:p>
            <a:pPr lvl="0" defTabSz="932688">
              <a:lnSpc>
                <a:spcPct val="100000"/>
              </a:lnSpc>
              <a:spcBef>
                <a:spcPts val="0"/>
              </a:spcBef>
              <a:buClrTx/>
              <a:buSzTx/>
            </a:pPr>
            <a:endParaRPr lang="en-US" sz="800" kern="0" spc="-1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10" dirty="0">
                <a:solidFill>
                  <a:srgbClr val="FFFFFF"/>
                </a:solidFill>
                <a:latin typeface="Segoe UI Light" panose="020B0502040204020203" pitchFamily="34" charset="0"/>
              </a:rPr>
              <a:t>Learn from production usage and connect</a:t>
            </a:r>
            <a:r>
              <a:rPr lang="en-US" sz="2000" kern="0" dirty="0">
                <a:solidFill>
                  <a:srgbClr val="FFFFFF"/>
                </a:solidFill>
                <a:latin typeface="Segoe UI Light" panose="020B0502040204020203" pitchFamily="34" charset="0"/>
              </a:rPr>
              <a:t> to direct marketing actions.</a:t>
            </a:r>
          </a:p>
        </p:txBody>
      </p:sp>
    </p:spTree>
    <p:extLst>
      <p:ext uri="{BB962C8B-B14F-4D97-AF65-F5344CB8AC3E}">
        <p14:creationId xmlns:p14="http://schemas.microsoft.com/office/powerpoint/2010/main" val="1330660074"/>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p:cNvSpPr txBox="1">
            <a:spLocks/>
          </p:cNvSpPr>
          <p:nvPr/>
        </p:nvSpPr>
        <p:spPr>
          <a:xfrm>
            <a:off x="212296" y="2760786"/>
            <a:ext cx="10506075" cy="1465016"/>
          </a:xfrm>
          <a:prstGeom prst="rect">
            <a:avLst/>
          </a:prstGeom>
          <a:noFill/>
        </p:spPr>
        <p:txBody>
          <a:bodyPr vert="horz" wrap="square" lIns="182880" tIns="146304" rIns="182880" bIns="146304"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100000"/>
              </a:lnSpc>
              <a:spcBef>
                <a:spcPts val="0"/>
              </a:spcBef>
              <a:spcAft>
                <a:spcPts val="0"/>
              </a:spcAft>
              <a:buClr>
                <a:schemeClr val="bg1"/>
              </a:buClr>
              <a:buSzPct val="100000"/>
              <a:buFontTx/>
              <a:buNone/>
              <a:tabLst/>
              <a:defRPr/>
            </a:pPr>
            <a:r>
              <a:rPr kumimoji="0" lang="en-US" sz="2800" b="0" i="0" u="none" strike="noStrike" kern="1200" cap="none" spc="0" normalizeH="0" baseline="0" noProof="0" dirty="0">
                <a:ln>
                  <a:noFill/>
                </a:ln>
                <a:gradFill>
                  <a:gsLst>
                    <a:gs pos="0">
                      <a:schemeClr val="tx1"/>
                    </a:gs>
                    <a:gs pos="100000">
                      <a:schemeClr val="tx1"/>
                    </a:gs>
                  </a:gsLst>
                  <a:lin ang="5400000" scaled="0"/>
                </a:gradFill>
                <a:effectLst/>
                <a:uLnTx/>
                <a:uFillTx/>
                <a:latin typeface="+mj-lt"/>
                <a:ea typeface="+mn-ea"/>
                <a:cs typeface="+mn-cs"/>
              </a:rPr>
              <a:t>Products and features</a:t>
            </a:r>
          </a:p>
          <a:p>
            <a:pPr marL="0" marR="0" lvl="0" indent="0" algn="l" defTabSz="931710" rtl="0" eaLnBrk="1" fontAlgn="auto" latinLnBrk="0" hangingPunct="1">
              <a:lnSpc>
                <a:spcPct val="100000"/>
              </a:lnSpc>
              <a:spcBef>
                <a:spcPts val="0"/>
              </a:spcBef>
              <a:spcAft>
                <a:spcPts val="0"/>
              </a:spcAft>
              <a:buClr>
                <a:schemeClr val="bg1"/>
              </a:buClr>
              <a:buSzPct val="100000"/>
              <a:buFontTx/>
              <a:buNone/>
              <a:tabLst/>
              <a:defRPr/>
            </a:pPr>
            <a:r>
              <a:rPr lang="de-DE" sz="4800" dirty="0"/>
              <a:t>The Microsoft Mobile DevOps solution</a:t>
            </a:r>
            <a:endParaRPr kumimoji="0" lang="de-DE" sz="4800" b="0" i="0" u="none" strike="noStrike" kern="1200" cap="none" spc="0" normalizeH="0" baseline="0" noProof="0" dirty="0">
              <a:ln>
                <a:noFill/>
              </a:ln>
              <a:gradFill>
                <a:gsLst>
                  <a:gs pos="0">
                    <a:schemeClr val="tx1"/>
                  </a:gs>
                  <a:gs pos="100000">
                    <a:schemeClr val="tx1"/>
                  </a:gs>
                </a:gsLst>
                <a:lin ang="5400000" scaled="0"/>
              </a:gradFill>
              <a:effectLst/>
              <a:uLnTx/>
              <a:uFillTx/>
              <a:latin typeface="+mj-lt"/>
              <a:ea typeface="+mn-ea"/>
              <a:cs typeface="+mn-cs"/>
            </a:endParaRPr>
          </a:p>
        </p:txBody>
      </p:sp>
    </p:spTree>
    <p:extLst>
      <p:ext uri="{BB962C8B-B14F-4D97-AF65-F5344CB8AC3E}">
        <p14:creationId xmlns:p14="http://schemas.microsoft.com/office/powerpoint/2010/main" val="126887468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The Microsoft Mobile DevOps Solution</a:t>
            </a:r>
          </a:p>
        </p:txBody>
      </p:sp>
      <p:sp>
        <p:nvSpPr>
          <p:cNvPr id="172" name="Content Placeholder 2"/>
          <p:cNvSpPr txBox="1">
            <a:spLocks/>
          </p:cNvSpPr>
          <p:nvPr/>
        </p:nvSpPr>
        <p:spPr>
          <a:xfrm>
            <a:off x="345583" y="1054894"/>
            <a:ext cx="11511454" cy="1308436"/>
          </a:xfrm>
          <a:prstGeom prst="rect">
            <a:avLst/>
          </a:prstGeom>
        </p:spPr>
        <p:txBody>
          <a:bodyPr vert="horz" wrap="square" lIns="149047" tIns="93155" rIns="149047" bIns="93155"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564" rtl="0" eaLnBrk="1" fontAlgn="auto" latinLnBrk="0" hangingPunct="1">
              <a:lnSpc>
                <a:spcPct val="130000"/>
              </a:lnSpc>
              <a:spcBef>
                <a:spcPts val="611"/>
              </a:spcBef>
              <a:spcAft>
                <a:spcPts val="0"/>
              </a:spcAft>
              <a:buClr>
                <a:srgbClr val="000000"/>
              </a:buClr>
              <a:buSzPct val="50000"/>
              <a:buFontTx/>
              <a:buNone/>
              <a:tabLst/>
              <a:defRPr/>
            </a:pPr>
            <a:r>
              <a:rPr kumimoji="0" lang="en-US" sz="2800" b="0" i="0" u="none" strike="noStrike" kern="1200" cap="none" spc="0" normalizeH="0" baseline="0" noProof="0" dirty="0">
                <a:ln>
                  <a:noFill/>
                </a:ln>
                <a:solidFill>
                  <a:schemeClr val="tx2"/>
                </a:solidFill>
                <a:effectLst/>
                <a:uLnTx/>
                <a:uFillTx/>
                <a:latin typeface="+mj-lt"/>
                <a:ea typeface="+mn-ea"/>
                <a:cs typeface="+mn-cs"/>
              </a:rPr>
              <a:t>A comprehensive solution for developers and organizations that want to plan, build, test, deploy, operate, and monitor mobile business applications.</a:t>
            </a:r>
            <a:endParaRPr kumimoji="0" lang="en-US" sz="2800" b="0" i="0" u="none" strike="noStrike" kern="1200" cap="none" spc="0" normalizeH="0" baseline="0" noProof="0" dirty="0">
              <a:ln>
                <a:noFill/>
              </a:ln>
              <a:solidFill>
                <a:schemeClr val="tx2"/>
              </a:solidFill>
              <a:effectLst/>
              <a:uLnTx/>
              <a:uFillTx/>
              <a:latin typeface="Segoe UI Light"/>
              <a:ea typeface="+mn-ea"/>
              <a:cs typeface="+mn-cs"/>
            </a:endParaRPr>
          </a:p>
        </p:txBody>
      </p:sp>
      <p:sp>
        <p:nvSpPr>
          <p:cNvPr id="321" name="Rectangle 320"/>
          <p:cNvSpPr/>
          <p:nvPr/>
        </p:nvSpPr>
        <p:spPr bwMode="auto">
          <a:xfrm>
            <a:off x="427037" y="2569234"/>
            <a:ext cx="3665039" cy="4416674"/>
          </a:xfrm>
          <a:prstGeom prst="rect">
            <a:avLst/>
          </a:prstGeom>
          <a:solidFill>
            <a:srgbClr val="0090DE"/>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2" name="TextBox 321"/>
          <p:cNvSpPr txBox="1"/>
          <p:nvPr/>
        </p:nvSpPr>
        <p:spPr>
          <a:xfrm>
            <a:off x="427037" y="2569234"/>
            <a:ext cx="3660829" cy="1113752"/>
          </a:xfrm>
          <a:prstGeom prst="rect">
            <a:avLst/>
          </a:prstGeom>
          <a:noFill/>
        </p:spPr>
        <p:txBody>
          <a:bodyPr wrap="square" lIns="144000" tIns="202685" rIns="144000" bIns="202685" rtlCol="0">
            <a:spAutoFit/>
          </a:bodyPr>
          <a:lstStyle/>
          <a:p>
            <a:pPr marL="0" marR="0" lvl="0" indent="0" algn="ctr" defTabSz="407757"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Create rich, cross-platform</a:t>
            </a:r>
          </a:p>
          <a:p>
            <a:pPr marL="0" marR="0" lvl="0" indent="0" algn="ctr" defTabSz="407757"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mobile experiences</a:t>
            </a:r>
          </a:p>
        </p:txBody>
      </p:sp>
      <p:sp>
        <p:nvSpPr>
          <p:cNvPr id="323" name="Rectangle 322"/>
          <p:cNvSpPr/>
          <p:nvPr/>
        </p:nvSpPr>
        <p:spPr bwMode="auto">
          <a:xfrm>
            <a:off x="4394191" y="2569233"/>
            <a:ext cx="3656567" cy="4416675"/>
          </a:xfrm>
          <a:prstGeom prst="rect">
            <a:avLst/>
          </a:prstGeom>
          <a:solidFill>
            <a:srgbClr val="0090DE"/>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4" name="TextBox 323"/>
          <p:cNvSpPr txBox="1"/>
          <p:nvPr/>
        </p:nvSpPr>
        <p:spPr>
          <a:xfrm>
            <a:off x="4389930" y="2569234"/>
            <a:ext cx="3660828" cy="1147992"/>
          </a:xfrm>
          <a:prstGeom prst="rect">
            <a:avLst/>
          </a:prstGeom>
          <a:noFill/>
        </p:spPr>
        <p:txBody>
          <a:bodyPr wrap="square" lIns="253357" tIns="202685" rIns="253357" bIns="202685" rtlCol="0">
            <a:spAutoFit/>
          </a:bodyPr>
          <a:lstStyle/>
          <a:p>
            <a:pPr marL="0" marR="0" lvl="0" indent="0" algn="ctr" defTabSz="407757"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Connect mobile applications</a:t>
            </a:r>
          </a:p>
          <a:p>
            <a:pPr marL="0" marR="0" lvl="0" indent="0" algn="ctr" defTabSz="407757"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90" normalizeH="0" baseline="0" noProof="0" dirty="0">
                <a:ln>
                  <a:noFill/>
                </a:ln>
                <a:solidFill>
                  <a:srgbClr val="FFFFFF"/>
                </a:solidFill>
                <a:effectLst/>
                <a:uLnTx/>
                <a:uFillTx/>
                <a:latin typeface="+mj-lt"/>
                <a:cs typeface="Segoe UI Semibold" panose="020B0702040204020203" pitchFamily="34" charset="0"/>
              </a:rPr>
              <a:t>to business data and applications</a:t>
            </a:r>
          </a:p>
        </p:txBody>
      </p:sp>
      <p:sp>
        <p:nvSpPr>
          <p:cNvPr id="325" name="Rectangle 324"/>
          <p:cNvSpPr/>
          <p:nvPr/>
        </p:nvSpPr>
        <p:spPr bwMode="auto">
          <a:xfrm>
            <a:off x="8359899" y="2569233"/>
            <a:ext cx="3649538" cy="4417355"/>
          </a:xfrm>
          <a:prstGeom prst="rect">
            <a:avLst/>
          </a:prstGeom>
          <a:solidFill>
            <a:srgbClr val="0090DE"/>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6" name="TextBox 325"/>
          <p:cNvSpPr txBox="1"/>
          <p:nvPr/>
        </p:nvSpPr>
        <p:spPr>
          <a:xfrm>
            <a:off x="8348609" y="2569234"/>
            <a:ext cx="3660828" cy="1147992"/>
          </a:xfrm>
          <a:prstGeom prst="rect">
            <a:avLst/>
          </a:prstGeom>
          <a:noFill/>
        </p:spPr>
        <p:txBody>
          <a:bodyPr wrap="square" lIns="253357" tIns="202685" rIns="253357" bIns="202685" rtlCol="0">
            <a:spAutoFit/>
          </a:bodyPr>
          <a:lstStyle/>
          <a:p>
            <a:pPr marL="0" marR="0" lvl="0" indent="0" algn="ctr" defTabSz="407757"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Deliver mobile applications </a:t>
            </a:r>
            <a:r>
              <a:rPr kumimoji="0" lang="en-US" sz="2000" b="0" i="0" u="none" strike="noStrike" kern="0" cap="none" spc="-60" normalizeH="0" baseline="0" noProof="0" dirty="0">
                <a:ln>
                  <a:noFill/>
                </a:ln>
                <a:solidFill>
                  <a:srgbClr val="FFFFFF"/>
                </a:solidFill>
                <a:effectLst/>
                <a:uLnTx/>
                <a:uFillTx/>
                <a:latin typeface="+mj-lt"/>
                <a:cs typeface="Segoe UI Semibold" panose="020B0702040204020203" pitchFamily="34" charset="0"/>
              </a:rPr>
              <a:t>with digital-era agility + velocity</a:t>
            </a:r>
          </a:p>
        </p:txBody>
      </p:sp>
      <p:pic>
        <p:nvPicPr>
          <p:cNvPr id="7" name="Picture 6"/>
          <p:cNvPicPr>
            <a:picLocks noChangeAspect="1"/>
          </p:cNvPicPr>
          <p:nvPr/>
        </p:nvPicPr>
        <p:blipFill>
          <a:blip r:embed="rId4"/>
          <a:stretch>
            <a:fillRect/>
          </a:stretch>
        </p:blipFill>
        <p:spPr>
          <a:xfrm>
            <a:off x="604107" y="4518098"/>
            <a:ext cx="3310898" cy="2335487"/>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8991" y="3761612"/>
            <a:ext cx="3183229" cy="3183411"/>
          </a:xfrm>
          <a:prstGeom prst="rect">
            <a:avLst/>
          </a:prstGeom>
        </p:spPr>
      </p:pic>
      <p:pic>
        <p:nvPicPr>
          <p:cNvPr id="11" name="Picture 10"/>
          <p:cNvPicPr>
            <a:picLocks noChangeAspect="1"/>
          </p:cNvPicPr>
          <p:nvPr/>
        </p:nvPicPr>
        <p:blipFill>
          <a:blip r:embed="rId6"/>
          <a:stretch>
            <a:fillRect/>
          </a:stretch>
        </p:blipFill>
        <p:spPr>
          <a:xfrm>
            <a:off x="4394191" y="3135606"/>
            <a:ext cx="3577714" cy="3850302"/>
          </a:xfrm>
          <a:prstGeom prst="rect">
            <a:avLst/>
          </a:prstGeom>
        </p:spPr>
      </p:pic>
    </p:spTree>
    <p:extLst>
      <p:ext uri="{BB962C8B-B14F-4D97-AF65-F5344CB8AC3E}">
        <p14:creationId xmlns:p14="http://schemas.microsoft.com/office/powerpoint/2010/main" val="341777444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0"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13323" y="573069"/>
            <a:ext cx="6204914" cy="1299477"/>
          </a:xfrm>
          <a:prstGeom prst="rect">
            <a:avLst/>
          </a:prstGeom>
          <a:noFill/>
        </p:spPr>
        <p:txBody>
          <a:bodyPr wrap="square" lIns="248694" tIns="198955" rIns="248694" bIns="198955" rtlCol="0">
            <a:spAutoFit/>
          </a:bodyPr>
          <a:lstStyle/>
          <a:p>
            <a:pPr lvl="0" algn="ctr" defTabSz="400233">
              <a:lnSpc>
                <a:spcPts val="3500"/>
              </a:lnSpc>
              <a:buClr>
                <a:srgbClr val="000000"/>
              </a:buClr>
            </a:pPr>
            <a:r>
              <a:rPr lang="en-US" sz="2400" kern="0" dirty="0">
                <a:solidFill>
                  <a:srgbClr val="FFFFFF"/>
                </a:solidFill>
                <a:latin typeface="+mj-lt"/>
                <a:cs typeface="Segoe UI Semilight" panose="020B0402040204020203" pitchFamily="34" charset="0"/>
              </a:rPr>
              <a:t>Create rich, cross-platform</a:t>
            </a:r>
          </a:p>
          <a:p>
            <a:pPr lvl="0" algn="ctr" defTabSz="400233">
              <a:lnSpc>
                <a:spcPts val="3500"/>
              </a:lnSpc>
              <a:buClr>
                <a:srgbClr val="000000"/>
              </a:buClr>
            </a:pPr>
            <a:r>
              <a:rPr lang="en-US" sz="2400" kern="0" dirty="0">
                <a:solidFill>
                  <a:srgbClr val="FFFFFF"/>
                </a:solidFill>
                <a:latin typeface="+mj-lt"/>
                <a:cs typeface="Segoe UI Semilight" panose="020B0402040204020203" pitchFamily="34" charset="0"/>
              </a:rPr>
              <a:t>mobile experiences</a:t>
            </a:r>
          </a:p>
        </p:txBody>
      </p:sp>
      <p:grpSp>
        <p:nvGrpSpPr>
          <p:cNvPr id="2" name="Group 1"/>
          <p:cNvGrpSpPr/>
          <p:nvPr/>
        </p:nvGrpSpPr>
        <p:grpSpPr>
          <a:xfrm>
            <a:off x="0" y="2373312"/>
            <a:ext cx="6218238" cy="4613276"/>
            <a:chOff x="0" y="2373312"/>
            <a:chExt cx="6218238" cy="4613276"/>
          </a:xfrm>
        </p:grpSpPr>
        <p:sp>
          <p:nvSpPr>
            <p:cNvPr id="23" name="AutoShape 8"/>
            <p:cNvSpPr>
              <a:spLocks noChangeAspect="1" noChangeArrowheads="1" noTextEdit="1"/>
            </p:cNvSpPr>
            <p:nvPr/>
          </p:nvSpPr>
          <p:spPr bwMode="auto">
            <a:xfrm>
              <a:off x="3992563" y="3192463"/>
              <a:ext cx="22256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AutoShape 3"/>
            <p:cNvSpPr>
              <a:spLocks noChangeAspect="1" noChangeArrowheads="1" noTextEdit="1"/>
            </p:cNvSpPr>
            <p:nvPr/>
          </p:nvSpPr>
          <p:spPr bwMode="auto">
            <a:xfrm>
              <a:off x="0" y="3205163"/>
              <a:ext cx="4554538"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5"/>
            <p:cNvSpPr>
              <a:spLocks/>
            </p:cNvSpPr>
            <p:nvPr/>
          </p:nvSpPr>
          <p:spPr bwMode="auto">
            <a:xfrm>
              <a:off x="0" y="3206751"/>
              <a:ext cx="6218238" cy="1565275"/>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Rectangle 6"/>
            <p:cNvSpPr>
              <a:spLocks noChangeArrowheads="1"/>
            </p:cNvSpPr>
            <p:nvPr/>
          </p:nvSpPr>
          <p:spPr bwMode="auto">
            <a:xfrm>
              <a:off x="1588" y="4764088"/>
              <a:ext cx="6216650" cy="2222500"/>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Freeform 6"/>
            <p:cNvSpPr>
              <a:spLocks/>
            </p:cNvSpPr>
            <p:nvPr/>
          </p:nvSpPr>
          <p:spPr bwMode="auto">
            <a:xfrm>
              <a:off x="1555750" y="2373312"/>
              <a:ext cx="709613" cy="439737"/>
            </a:xfrm>
            <a:custGeom>
              <a:avLst/>
              <a:gdLst>
                <a:gd name="T0" fmla="*/ 257 w 304"/>
                <a:gd name="T1" fmla="*/ 100 h 193"/>
                <a:gd name="T2" fmla="*/ 250 w 304"/>
                <a:gd name="T3" fmla="*/ 101 h 193"/>
                <a:gd name="T4" fmla="*/ 252 w 304"/>
                <a:gd name="T5" fmla="*/ 80 h 193"/>
                <a:gd name="T6" fmla="*/ 172 w 304"/>
                <a:gd name="T7" fmla="*/ 0 h 193"/>
                <a:gd name="T8" fmla="*/ 96 w 304"/>
                <a:gd name="T9" fmla="*/ 57 h 193"/>
                <a:gd name="T10" fmla="*/ 71 w 304"/>
                <a:gd name="T11" fmla="*/ 53 h 193"/>
                <a:gd name="T12" fmla="*/ 0 w 304"/>
                <a:gd name="T13" fmla="*/ 123 h 193"/>
                <a:gd name="T14" fmla="*/ 71 w 304"/>
                <a:gd name="T15" fmla="*/ 193 h 193"/>
                <a:gd name="T16" fmla="*/ 74 w 304"/>
                <a:gd name="T17" fmla="*/ 193 h 193"/>
                <a:gd name="T18" fmla="*/ 74 w 304"/>
                <a:gd name="T19" fmla="*/ 193 h 193"/>
                <a:gd name="T20" fmla="*/ 255 w 304"/>
                <a:gd name="T21" fmla="*/ 193 h 193"/>
                <a:gd name="T22" fmla="*/ 257 w 304"/>
                <a:gd name="T23" fmla="*/ 193 h 193"/>
                <a:gd name="T24" fmla="*/ 304 w 304"/>
                <a:gd name="T25" fmla="*/ 147 h 193"/>
                <a:gd name="T26" fmla="*/ 257 w 304"/>
                <a:gd name="T27" fmla="*/ 10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93">
                  <a:moveTo>
                    <a:pt x="257" y="100"/>
                  </a:moveTo>
                  <a:cubicBezTo>
                    <a:pt x="255" y="100"/>
                    <a:pt x="252" y="100"/>
                    <a:pt x="250" y="101"/>
                  </a:cubicBezTo>
                  <a:cubicBezTo>
                    <a:pt x="251" y="94"/>
                    <a:pt x="252" y="87"/>
                    <a:pt x="252" y="80"/>
                  </a:cubicBezTo>
                  <a:cubicBezTo>
                    <a:pt x="252" y="36"/>
                    <a:pt x="216" y="0"/>
                    <a:pt x="172" y="0"/>
                  </a:cubicBezTo>
                  <a:cubicBezTo>
                    <a:pt x="136" y="0"/>
                    <a:pt x="106" y="24"/>
                    <a:pt x="96" y="57"/>
                  </a:cubicBezTo>
                  <a:cubicBezTo>
                    <a:pt x="88" y="54"/>
                    <a:pt x="79" y="53"/>
                    <a:pt x="71" y="53"/>
                  </a:cubicBezTo>
                  <a:cubicBezTo>
                    <a:pt x="32" y="53"/>
                    <a:pt x="0" y="84"/>
                    <a:pt x="0" y="123"/>
                  </a:cubicBezTo>
                  <a:cubicBezTo>
                    <a:pt x="0" y="162"/>
                    <a:pt x="32" y="193"/>
                    <a:pt x="71" y="193"/>
                  </a:cubicBezTo>
                  <a:cubicBezTo>
                    <a:pt x="72" y="193"/>
                    <a:pt x="73" y="193"/>
                    <a:pt x="74" y="193"/>
                  </a:cubicBezTo>
                  <a:cubicBezTo>
                    <a:pt x="74" y="193"/>
                    <a:pt x="74" y="193"/>
                    <a:pt x="74" y="193"/>
                  </a:cubicBezTo>
                  <a:cubicBezTo>
                    <a:pt x="255" y="193"/>
                    <a:pt x="255" y="193"/>
                    <a:pt x="255" y="193"/>
                  </a:cubicBezTo>
                  <a:cubicBezTo>
                    <a:pt x="256" y="193"/>
                    <a:pt x="256" y="193"/>
                    <a:pt x="257" y="193"/>
                  </a:cubicBezTo>
                  <a:cubicBezTo>
                    <a:pt x="283" y="193"/>
                    <a:pt x="304" y="172"/>
                    <a:pt x="304" y="147"/>
                  </a:cubicBezTo>
                  <a:cubicBezTo>
                    <a:pt x="304" y="121"/>
                    <a:pt x="283" y="100"/>
                    <a:pt x="257" y="100"/>
                  </a:cubicBezTo>
                  <a:close/>
                </a:path>
              </a:pathLst>
            </a:custGeom>
            <a:solidFill>
              <a:srgbClr val="59B0FB"/>
            </a:solidFill>
            <a:ln>
              <a:noFill/>
            </a:ln>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endParaRPr>
            </a:p>
          </p:txBody>
        </p:sp>
        <p:sp>
          <p:nvSpPr>
            <p:cNvPr id="15" name="Freeform 7"/>
            <p:cNvSpPr>
              <a:spLocks/>
            </p:cNvSpPr>
            <p:nvPr/>
          </p:nvSpPr>
          <p:spPr bwMode="auto">
            <a:xfrm>
              <a:off x="1871662" y="2425700"/>
              <a:ext cx="1571625" cy="882650"/>
            </a:xfrm>
            <a:custGeom>
              <a:avLst/>
              <a:gdLst>
                <a:gd name="T0" fmla="*/ 537 w 674"/>
                <a:gd name="T1" fmla="*/ 112 h 387"/>
                <a:gd name="T2" fmla="*/ 510 w 674"/>
                <a:gd name="T3" fmla="*/ 115 h 387"/>
                <a:gd name="T4" fmla="*/ 381 w 674"/>
                <a:gd name="T5" fmla="*/ 0 h 387"/>
                <a:gd name="T6" fmla="*/ 260 w 674"/>
                <a:gd name="T7" fmla="*/ 85 h 387"/>
                <a:gd name="T8" fmla="*/ 199 w 674"/>
                <a:gd name="T9" fmla="*/ 64 h 387"/>
                <a:gd name="T10" fmla="*/ 99 w 674"/>
                <a:gd name="T11" fmla="*/ 164 h 387"/>
                <a:gd name="T12" fmla="*/ 102 w 674"/>
                <a:gd name="T13" fmla="*/ 188 h 387"/>
                <a:gd name="T14" fmla="*/ 99 w 674"/>
                <a:gd name="T15" fmla="*/ 188 h 387"/>
                <a:gd name="T16" fmla="*/ 0 w 674"/>
                <a:gd name="T17" fmla="*/ 288 h 387"/>
                <a:gd name="T18" fmla="*/ 99 w 674"/>
                <a:gd name="T19" fmla="*/ 387 h 387"/>
                <a:gd name="T20" fmla="*/ 537 w 674"/>
                <a:gd name="T21" fmla="*/ 387 h 387"/>
                <a:gd name="T22" fmla="*/ 674 w 674"/>
                <a:gd name="T23" fmla="*/ 250 h 387"/>
                <a:gd name="T24" fmla="*/ 537 w 674"/>
                <a:gd name="T25" fmla="*/ 112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74" h="387">
                  <a:moveTo>
                    <a:pt x="537" y="112"/>
                  </a:moveTo>
                  <a:cubicBezTo>
                    <a:pt x="528" y="112"/>
                    <a:pt x="519" y="113"/>
                    <a:pt x="510" y="115"/>
                  </a:cubicBezTo>
                  <a:cubicBezTo>
                    <a:pt x="503" y="50"/>
                    <a:pt x="448" y="0"/>
                    <a:pt x="381" y="0"/>
                  </a:cubicBezTo>
                  <a:cubicBezTo>
                    <a:pt x="326" y="0"/>
                    <a:pt x="278" y="36"/>
                    <a:pt x="260" y="85"/>
                  </a:cubicBezTo>
                  <a:cubicBezTo>
                    <a:pt x="243" y="72"/>
                    <a:pt x="222" y="64"/>
                    <a:pt x="199" y="64"/>
                  </a:cubicBezTo>
                  <a:cubicBezTo>
                    <a:pt x="144" y="64"/>
                    <a:pt x="99" y="109"/>
                    <a:pt x="99" y="164"/>
                  </a:cubicBezTo>
                  <a:cubicBezTo>
                    <a:pt x="99" y="172"/>
                    <a:pt x="100" y="180"/>
                    <a:pt x="102" y="188"/>
                  </a:cubicBezTo>
                  <a:cubicBezTo>
                    <a:pt x="101" y="188"/>
                    <a:pt x="100" y="188"/>
                    <a:pt x="99" y="188"/>
                  </a:cubicBezTo>
                  <a:cubicBezTo>
                    <a:pt x="44" y="188"/>
                    <a:pt x="0" y="233"/>
                    <a:pt x="0" y="288"/>
                  </a:cubicBezTo>
                  <a:cubicBezTo>
                    <a:pt x="0" y="343"/>
                    <a:pt x="44" y="387"/>
                    <a:pt x="99" y="387"/>
                  </a:cubicBezTo>
                  <a:cubicBezTo>
                    <a:pt x="537" y="387"/>
                    <a:pt x="537" y="387"/>
                    <a:pt x="537" y="387"/>
                  </a:cubicBezTo>
                  <a:cubicBezTo>
                    <a:pt x="613" y="387"/>
                    <a:pt x="674" y="326"/>
                    <a:pt x="674" y="250"/>
                  </a:cubicBezTo>
                  <a:cubicBezTo>
                    <a:pt x="674" y="174"/>
                    <a:pt x="613" y="112"/>
                    <a:pt x="537" y="1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3"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000000"/>
                </a:solidFill>
                <a:effectLst/>
                <a:uLnTx/>
                <a:uFillTx/>
              </a:endParaRPr>
            </a:p>
          </p:txBody>
        </p:sp>
      </p:grpSp>
      <p:sp>
        <p:nvSpPr>
          <p:cNvPr id="12" name="Rectangle 11"/>
          <p:cNvSpPr/>
          <p:nvPr/>
        </p:nvSpPr>
        <p:spPr bwMode="auto">
          <a:xfrm>
            <a:off x="6215675" y="0"/>
            <a:ext cx="6220800" cy="698658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 name="TextBox 12"/>
          <p:cNvSpPr txBox="1"/>
          <p:nvPr/>
        </p:nvSpPr>
        <p:spPr>
          <a:xfrm>
            <a:off x="6587638" y="1107940"/>
            <a:ext cx="5476875" cy="1268562"/>
          </a:xfrm>
          <a:prstGeom prst="rect">
            <a:avLst/>
          </a:prstGeom>
          <a:noFill/>
        </p:spPr>
        <p:txBody>
          <a:bodyPr wrap="square" lIns="182880" tIns="0" bIns="0" rtlCol="0" anchor="ctr" anchorCtr="0">
            <a:noAutofit/>
          </a:bodyPr>
          <a:lstStyle/>
          <a:p>
            <a:pPr lvl="0" algn="ctr" defTabSz="932742">
              <a:spcAft>
                <a:spcPts val="1110"/>
              </a:spcAft>
              <a:defRPr/>
            </a:pPr>
            <a:r>
              <a:rPr lang="en-US" sz="2000" dirty="0">
                <a:gradFill>
                  <a:gsLst>
                    <a:gs pos="7258">
                      <a:srgbClr val="FFFFFF"/>
                    </a:gs>
                    <a:gs pos="19000">
                      <a:srgbClr val="FFFFFF"/>
                    </a:gs>
                  </a:gsLst>
                  <a:lin ang="5400000" scaled="1"/>
                </a:gradFill>
                <a:latin typeface="Segoe UI Light"/>
                <a:cs typeface="Segoe UI Semibold" panose="020B0702040204020203" pitchFamily="34" charset="0"/>
              </a:rPr>
              <a:t>Create consumer-grade native mobile experiences for iOS, Android and Windows</a:t>
            </a:r>
            <a:endParaRPr kumimoji="0" lang="en-US" sz="20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p:txBody>
      </p:sp>
      <p:sp>
        <p:nvSpPr>
          <p:cNvPr id="16" name="TextBox 15"/>
          <p:cNvSpPr txBox="1"/>
          <p:nvPr/>
        </p:nvSpPr>
        <p:spPr>
          <a:xfrm>
            <a:off x="6582523" y="4610087"/>
            <a:ext cx="5487104" cy="1268562"/>
          </a:xfrm>
          <a:prstGeom prst="rect">
            <a:avLst/>
          </a:prstGeom>
          <a:noFill/>
        </p:spPr>
        <p:txBody>
          <a:bodyPr wrap="square" lIns="182880" tIns="0" bIns="0" rtlCol="0" anchor="ctr" anchorCtr="0">
            <a:noAutofit/>
          </a:bodyPr>
          <a:lstStyle/>
          <a:p>
            <a:pPr lvl="0" algn="ctr" defTabSz="932742">
              <a:spcAft>
                <a:spcPts val="1110"/>
              </a:spcAft>
              <a:defRPr/>
            </a:pP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Build mobile web and hybrid experiences</a:t>
            </a:r>
            <a:b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b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that take advantage of device features</a:t>
            </a:r>
            <a:endParaRPr kumimoji="0" lang="en-US" sz="20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p:txBody>
      </p:sp>
      <p:sp>
        <p:nvSpPr>
          <p:cNvPr id="17" name="TextBox 16"/>
          <p:cNvSpPr txBox="1"/>
          <p:nvPr/>
        </p:nvSpPr>
        <p:spPr>
          <a:xfrm>
            <a:off x="6441684" y="2859014"/>
            <a:ext cx="5768783" cy="1268562"/>
          </a:xfrm>
          <a:prstGeom prst="rect">
            <a:avLst/>
          </a:prstGeom>
          <a:noFill/>
        </p:spPr>
        <p:txBody>
          <a:bodyPr wrap="square" lIns="182880" tIns="0" bIns="0" rtlCol="0" anchor="ctr" anchorCtr="0">
            <a:noAutofit/>
          </a:bodyPr>
          <a:lstStyle/>
          <a:p>
            <a:pPr lvl="0" algn="ctr" defTabSz="932742">
              <a:spcAft>
                <a:spcPts val="1110"/>
              </a:spcAft>
              <a:defRPr/>
            </a:pP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Share app logic and code across device</a:t>
            </a:r>
            <a:b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b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platforms and build your app only once</a:t>
            </a:r>
            <a:endParaRPr kumimoji="0" lang="en-US" sz="20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p:txBody>
      </p:sp>
      <p:sp>
        <p:nvSpPr>
          <p:cNvPr id="18" name="Rectangle 17"/>
          <p:cNvSpPr/>
          <p:nvPr/>
        </p:nvSpPr>
        <p:spPr bwMode="auto">
          <a:xfrm>
            <a:off x="7166075" y="4317183"/>
            <a:ext cx="4320000" cy="103298"/>
          </a:xfrm>
          <a:prstGeom prst="rect">
            <a:avLst/>
          </a:prstGeom>
          <a:solidFill>
            <a:srgbClr val="45226D">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7166075" y="2566109"/>
            <a:ext cx="4320000" cy="103298"/>
          </a:xfrm>
          <a:prstGeom prst="rect">
            <a:avLst/>
          </a:prstGeom>
          <a:solidFill>
            <a:srgbClr val="45226D">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Picture 33"/>
          <p:cNvPicPr>
            <a:picLocks noChangeAspect="1"/>
          </p:cNvPicPr>
          <p:nvPr/>
        </p:nvPicPr>
        <p:blipFill>
          <a:blip r:embed="rId3"/>
          <a:stretch>
            <a:fillRect/>
          </a:stretch>
        </p:blipFill>
        <p:spPr>
          <a:xfrm>
            <a:off x="705659" y="3590244"/>
            <a:ext cx="4808508" cy="3396344"/>
          </a:xfrm>
          <a:prstGeom prst="rect">
            <a:avLst/>
          </a:prstGeom>
        </p:spPr>
      </p:pic>
    </p:spTree>
    <p:extLst>
      <p:ext uri="{BB962C8B-B14F-4D97-AF65-F5344CB8AC3E}">
        <p14:creationId xmlns:p14="http://schemas.microsoft.com/office/powerpoint/2010/main" val="6601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Microsoft supports your choice</a:t>
            </a:r>
          </a:p>
        </p:txBody>
      </p:sp>
      <p:sp>
        <p:nvSpPr>
          <p:cNvPr id="23" name="3 arrow"/>
          <p:cNvSpPr/>
          <p:nvPr/>
        </p:nvSpPr>
        <p:spPr bwMode="auto">
          <a:xfrm>
            <a:off x="10907456" y="1761674"/>
            <a:ext cx="1171835" cy="4237583"/>
          </a:xfrm>
          <a:prstGeom prst="homePlate">
            <a:avLst>
              <a:gd name="adj" fmla="val 0"/>
            </a:avLst>
          </a:prstGeom>
          <a:solidFill>
            <a:srgbClr val="F68C1E"/>
          </a:solidFill>
          <a:ln w="25400" cap="flat" cmpd="sng" algn="ctr">
            <a:noFill/>
            <a:prstDash val="solid"/>
            <a:headEnd type="none" w="med" len="med"/>
            <a:tailEnd type="none" w="med" len="med"/>
          </a:ln>
          <a:effectLst/>
        </p:spPr>
        <p:txBody>
          <a:bodyPr vert="vert" wrap="square" lIns="91403" tIns="182806" rIns="91349" bIns="182806" numCol="1" rtlCol="0" anchor="ctr" anchorCtr="0" compatLnSpc="1">
            <a:prstTxWarp prst="textNoShape">
              <a:avLst/>
            </a:prstTxWarp>
          </a:bodyPr>
          <a:lstStyle/>
          <a:p>
            <a:pPr marL="0" marR="0" lvl="0" indent="0" defTabSz="9135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gradFill>
                  <a:gsLst>
                    <a:gs pos="9583">
                      <a:srgbClr val="FFFFFF"/>
                    </a:gs>
                    <a:gs pos="24000">
                      <a:srgbClr val="FFFFFF"/>
                    </a:gs>
                  </a:gsLst>
                  <a:lin ang="5400000" scaled="0"/>
                </a:gradFill>
                <a:effectLst/>
                <a:uLnTx/>
                <a:uFillTx/>
                <a:latin typeface="Segoe UI Light"/>
                <a:cs typeface="Segoe UI Semibold" panose="020B0702040204020203" pitchFamily="34" charset="0"/>
              </a:rPr>
              <a:t>Web</a:t>
            </a:r>
          </a:p>
        </p:txBody>
      </p:sp>
      <p:sp>
        <p:nvSpPr>
          <p:cNvPr id="24" name="3 arrow"/>
          <p:cNvSpPr/>
          <p:nvPr/>
        </p:nvSpPr>
        <p:spPr bwMode="auto">
          <a:xfrm>
            <a:off x="357183" y="1774622"/>
            <a:ext cx="1103568" cy="4233272"/>
          </a:xfrm>
          <a:prstGeom prst="homePlate">
            <a:avLst>
              <a:gd name="adj" fmla="val 0"/>
            </a:avLst>
          </a:prstGeom>
          <a:solidFill>
            <a:srgbClr val="EC4F24"/>
          </a:solidFill>
          <a:ln w="25400" cap="flat" cmpd="sng" algn="ctr">
            <a:noFill/>
            <a:prstDash val="solid"/>
            <a:headEnd type="none" w="med" len="med"/>
            <a:tailEnd type="none" w="med" len="med"/>
          </a:ln>
          <a:effectLst/>
        </p:spPr>
        <p:txBody>
          <a:bodyPr vert="vert270" wrap="square" lIns="91403" tIns="182806" rIns="91349" bIns="182806" numCol="1" rtlCol="0" anchor="ctr" anchorCtr="0" compatLnSpc="1">
            <a:prstTxWarp prst="textNoShape">
              <a:avLst/>
            </a:prstTxWarp>
          </a:bodyPr>
          <a:lstStyle/>
          <a:p>
            <a:pPr marL="0" marR="0" lvl="0" indent="0" defTabSz="913500" eaLnBrk="1" fontAlgn="auto" latinLnBrk="0" hangingPunct="1">
              <a:lnSpc>
                <a:spcPct val="100000"/>
              </a:lnSpc>
              <a:spcBef>
                <a:spcPts val="0"/>
              </a:spcBef>
              <a:spcAft>
                <a:spcPts val="0"/>
              </a:spcAft>
              <a:buClrTx/>
              <a:buSzTx/>
              <a:buFontTx/>
              <a:buNone/>
              <a:tabLst/>
              <a:defRPr/>
            </a:pPr>
            <a:r>
              <a:rPr kumimoji="0" lang="en-US" sz="4200" b="0" i="0" u="none" strike="noStrike" kern="0" cap="none" spc="0" normalizeH="0" baseline="0" noProof="0" dirty="0">
                <a:ln>
                  <a:noFill/>
                </a:ln>
                <a:gradFill>
                  <a:gsLst>
                    <a:gs pos="9583">
                      <a:srgbClr val="FFFFFF"/>
                    </a:gs>
                    <a:gs pos="24000">
                      <a:srgbClr val="FFFFFF"/>
                    </a:gs>
                  </a:gsLst>
                  <a:lin ang="5400000" scaled="0"/>
                </a:gradFill>
                <a:effectLst/>
                <a:uLnTx/>
                <a:uFillTx/>
                <a:latin typeface="Segoe UI Light"/>
                <a:cs typeface="Segoe UI Semibold" panose="020B0702040204020203" pitchFamily="34" charset="0"/>
              </a:rPr>
              <a:t>Native</a:t>
            </a:r>
          </a:p>
        </p:txBody>
      </p:sp>
      <p:sp>
        <p:nvSpPr>
          <p:cNvPr id="25" name="3 arrow"/>
          <p:cNvSpPr/>
          <p:nvPr/>
        </p:nvSpPr>
        <p:spPr bwMode="auto">
          <a:xfrm>
            <a:off x="357184" y="1774621"/>
            <a:ext cx="1103567" cy="1340834"/>
          </a:xfrm>
          <a:prstGeom prst="homePlate">
            <a:avLst>
              <a:gd name="adj" fmla="val 0"/>
            </a:avLst>
          </a:prstGeom>
          <a:solidFill>
            <a:srgbClr val="002060"/>
          </a:solidFill>
          <a:ln w="25400" cap="flat" cmpd="sng" algn="ctr">
            <a:noFill/>
            <a:prstDash val="solid"/>
            <a:headEnd type="none" w="med" len="med"/>
            <a:tailEnd type="none" w="med" len="med"/>
          </a:ln>
          <a:effectLst/>
        </p:spPr>
        <p:txBody>
          <a:bodyPr vert="horz" wrap="square" lIns="91403" tIns="182806" rIns="91349" bIns="182806" numCol="1" rtlCol="0" anchor="ctr" anchorCtr="0" compatLnSpc="1">
            <a:prstTxWarp prst="textNoShape">
              <a:avLst/>
            </a:prstTxWarp>
          </a:bodyPr>
          <a:lstStyle/>
          <a:p>
            <a:pPr marL="0" marR="0" lvl="0" indent="0" algn="ctr" defTabSz="9135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583">
                      <a:srgbClr val="FFFFFF"/>
                    </a:gs>
                    <a:gs pos="24000">
                      <a:srgbClr val="FFFFFF"/>
                    </a:gs>
                  </a:gsLst>
                  <a:lin ang="5400000" scaled="0"/>
                </a:gradFill>
                <a:effectLst/>
                <a:uLnTx/>
                <a:uFillTx/>
              </a:rPr>
              <a:t>.NET</a:t>
            </a:r>
          </a:p>
        </p:txBody>
      </p:sp>
      <p:sp>
        <p:nvSpPr>
          <p:cNvPr id="31" name="Right Arrow 30"/>
          <p:cNvSpPr/>
          <p:nvPr/>
        </p:nvSpPr>
        <p:spPr bwMode="auto">
          <a:xfrm>
            <a:off x="1528101" y="1774621"/>
            <a:ext cx="4886810" cy="1340835"/>
          </a:xfrm>
          <a:prstGeom prst="rightArrow">
            <a:avLst>
              <a:gd name="adj1" fmla="val 100000"/>
              <a:gd name="adj2" fmla="val 33317"/>
            </a:avLst>
          </a:prstGeom>
          <a:solidFill>
            <a:srgbClr val="0090D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Desktop apps </a:t>
            </a:r>
          </a:p>
          <a:p>
            <a:pPr marL="0" marR="0" lvl="0" indent="0" algn="ctr" defTabSz="93210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Universal Windows apps</a:t>
            </a:r>
          </a:p>
        </p:txBody>
      </p:sp>
      <p:sp>
        <p:nvSpPr>
          <p:cNvPr id="33" name="Chevron 32"/>
          <p:cNvSpPr/>
          <p:nvPr/>
        </p:nvSpPr>
        <p:spPr bwMode="auto">
          <a:xfrm>
            <a:off x="6097446" y="1761674"/>
            <a:ext cx="4731065" cy="1349106"/>
          </a:xfrm>
          <a:prstGeom prst="chevron">
            <a:avLst>
              <a:gd name="adj" fmla="val 33702"/>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solidFill>
                <a:srgbClr val="404040"/>
              </a:solidFill>
              <a:effectLst/>
              <a:uLnTx/>
              <a:uFillTx/>
              <a:latin typeface="Segoe UI Light"/>
              <a:ea typeface="Segoe UI" pitchFamily="34" charset="0"/>
              <a:cs typeface="Segoe UI" pitchFamily="34" charset="0"/>
            </a:endParaRPr>
          </a:p>
        </p:txBody>
      </p:sp>
      <p:pic>
        <p:nvPicPr>
          <p:cNvPr id="34" name="Picture 33"/>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7388128" y="2190737"/>
            <a:ext cx="2062419" cy="499697"/>
          </a:xfrm>
          <a:prstGeom prst="rect">
            <a:avLst/>
          </a:prstGeom>
          <a:solidFill>
            <a:srgbClr val="00BCF2"/>
          </a:solidFill>
        </p:spPr>
      </p:pic>
      <p:sp>
        <p:nvSpPr>
          <p:cNvPr id="27" name="3 arrow"/>
          <p:cNvSpPr/>
          <p:nvPr/>
        </p:nvSpPr>
        <p:spPr bwMode="auto">
          <a:xfrm>
            <a:off x="10902859" y="4599082"/>
            <a:ext cx="1176431" cy="1400176"/>
          </a:xfrm>
          <a:prstGeom prst="homePlate">
            <a:avLst>
              <a:gd name="adj" fmla="val 0"/>
            </a:avLst>
          </a:prstGeom>
          <a:solidFill>
            <a:srgbClr val="002060"/>
          </a:solidFill>
          <a:ln w="25400" cap="flat" cmpd="sng" algn="ctr">
            <a:noFill/>
            <a:prstDash val="solid"/>
            <a:headEnd type="none" w="med" len="med"/>
            <a:tailEnd type="none" w="med" len="med"/>
          </a:ln>
          <a:effectLst/>
        </p:spPr>
        <p:txBody>
          <a:bodyPr vert="horz" wrap="square" lIns="91403" tIns="182806" rIns="91349" bIns="182806" numCol="1" rtlCol="0" anchor="ctr" anchorCtr="0" compatLnSpc="1">
            <a:prstTxWarp prst="textNoShape">
              <a:avLst/>
            </a:prstTxWarp>
          </a:bodyPr>
          <a:lstStyle/>
          <a:p>
            <a:pPr marL="0" marR="0" lvl="0" indent="0" algn="ctr" defTabSz="9135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9583">
                      <a:srgbClr val="FFFFFF"/>
                    </a:gs>
                    <a:gs pos="24000">
                      <a:srgbClr val="FFFFFF"/>
                    </a:gs>
                  </a:gsLst>
                  <a:lin ang="5400000" scaled="0"/>
                </a:gradFill>
                <a:effectLst/>
                <a:uLnTx/>
                <a:uFillTx/>
                <a:cs typeface="Segoe UI" panose="020B0502040204020203" pitchFamily="34" charset="0"/>
              </a:rPr>
              <a:t>HTML</a:t>
            </a:r>
          </a:p>
        </p:txBody>
      </p:sp>
      <p:sp>
        <p:nvSpPr>
          <p:cNvPr id="28" name="Right Arrow 27"/>
          <p:cNvSpPr/>
          <p:nvPr/>
        </p:nvSpPr>
        <p:spPr bwMode="auto">
          <a:xfrm flipH="1">
            <a:off x="6064140" y="4599082"/>
            <a:ext cx="4764372" cy="1400176"/>
          </a:xfrm>
          <a:prstGeom prst="rightArrow">
            <a:avLst>
              <a:gd name="adj1" fmla="val 100000"/>
              <a:gd name="adj2" fmla="val 33317"/>
            </a:avLst>
          </a:prstGeom>
          <a:solidFill>
            <a:srgbClr val="0090DE"/>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Browser-based applications</a:t>
            </a:r>
          </a:p>
        </p:txBody>
      </p:sp>
      <p:sp>
        <p:nvSpPr>
          <p:cNvPr id="29" name="Chevron 28"/>
          <p:cNvSpPr/>
          <p:nvPr/>
        </p:nvSpPr>
        <p:spPr bwMode="auto">
          <a:xfrm flipH="1">
            <a:off x="1528100" y="4599080"/>
            <a:ext cx="4916229" cy="1408813"/>
          </a:xfrm>
          <a:prstGeom prst="chevron">
            <a:avLst>
              <a:gd name="adj" fmla="val 33702"/>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p>
            <a:pPr marL="0" marR="0" lvl="0" indent="0" algn="ctr" defTabSz="932103"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158" y="4747923"/>
            <a:ext cx="2655641" cy="1102492"/>
          </a:xfrm>
          <a:prstGeom prst="rect">
            <a:avLst/>
          </a:prstGeom>
        </p:spPr>
      </p:pic>
      <p:pic>
        <p:nvPicPr>
          <p:cNvPr id="36" name="Picture 35"/>
          <p:cNvPicPr>
            <a:picLocks noChangeAspect="1"/>
          </p:cNvPicPr>
          <p:nvPr/>
        </p:nvPicPr>
        <p:blipFill rotWithShape="1">
          <a:blip r:embed="rId4">
            <a:lum bright="70000" contrast="-70000"/>
          </a:blip>
          <a:srcRect r="44359" b="54837"/>
          <a:stretch/>
        </p:blipFill>
        <p:spPr>
          <a:xfrm>
            <a:off x="5980961" y="3587777"/>
            <a:ext cx="716612" cy="601807"/>
          </a:xfrm>
          <a:prstGeom prst="rect">
            <a:avLst/>
          </a:prstGeom>
        </p:spPr>
      </p:pic>
      <p:pic>
        <p:nvPicPr>
          <p:cNvPr id="37" name="Picture 36"/>
          <p:cNvPicPr>
            <a:picLocks noChangeAspect="1"/>
          </p:cNvPicPr>
          <p:nvPr/>
        </p:nvPicPr>
        <p:blipFill>
          <a:blip r:embed="rId5"/>
          <a:stretch>
            <a:fillRect/>
          </a:stretch>
        </p:blipFill>
        <p:spPr>
          <a:xfrm>
            <a:off x="5523850" y="3579985"/>
            <a:ext cx="521169" cy="521169"/>
          </a:xfrm>
          <a:prstGeom prst="rect">
            <a:avLst/>
          </a:prstGeom>
        </p:spPr>
      </p:pic>
      <p:sp>
        <p:nvSpPr>
          <p:cNvPr id="38" name="Freeform 37"/>
          <p:cNvSpPr>
            <a:spLocks noChangeAspect="1" noEditPoints="1"/>
          </p:cNvSpPr>
          <p:nvPr/>
        </p:nvSpPr>
        <p:spPr bwMode="black">
          <a:xfrm>
            <a:off x="5050444" y="3680681"/>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endParaRPr>
          </a:p>
        </p:txBody>
      </p:sp>
      <p:pic>
        <p:nvPicPr>
          <p:cNvPr id="39" name="Picture 38"/>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6751693" y="3645137"/>
            <a:ext cx="634338" cy="405753"/>
          </a:xfrm>
          <a:prstGeom prst="rect">
            <a:avLst/>
          </a:prstGeom>
        </p:spPr>
      </p:pic>
    </p:spTree>
    <p:extLst>
      <p:ext uri="{BB962C8B-B14F-4D97-AF65-F5344CB8AC3E}">
        <p14:creationId xmlns:p14="http://schemas.microsoft.com/office/powerpoint/2010/main" val="149236298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0"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AutoShape 8"/>
          <p:cNvSpPr>
            <a:spLocks noChangeAspect="1" noChangeArrowheads="1" noTextEdit="1"/>
          </p:cNvSpPr>
          <p:nvPr/>
        </p:nvSpPr>
        <p:spPr bwMode="auto">
          <a:xfrm>
            <a:off x="3992562" y="3192463"/>
            <a:ext cx="22256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AutoShape 3"/>
          <p:cNvSpPr>
            <a:spLocks noChangeAspect="1" noChangeArrowheads="1" noTextEdit="1"/>
          </p:cNvSpPr>
          <p:nvPr/>
        </p:nvSpPr>
        <p:spPr bwMode="auto">
          <a:xfrm>
            <a:off x="-1" y="3205163"/>
            <a:ext cx="4554538"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5"/>
          <p:cNvSpPr>
            <a:spLocks/>
          </p:cNvSpPr>
          <p:nvPr/>
        </p:nvSpPr>
        <p:spPr bwMode="auto">
          <a:xfrm>
            <a:off x="-1" y="3206751"/>
            <a:ext cx="6218238" cy="1565275"/>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9" name="Rectangle 6"/>
          <p:cNvSpPr>
            <a:spLocks noChangeArrowheads="1"/>
          </p:cNvSpPr>
          <p:nvPr/>
        </p:nvSpPr>
        <p:spPr bwMode="auto">
          <a:xfrm>
            <a:off x="1587" y="4764088"/>
            <a:ext cx="6216650" cy="2222500"/>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AutoShape 8"/>
          <p:cNvSpPr>
            <a:spLocks noChangeAspect="1" noChangeArrowheads="1" noTextEdit="1"/>
          </p:cNvSpPr>
          <p:nvPr/>
        </p:nvSpPr>
        <p:spPr bwMode="auto">
          <a:xfrm>
            <a:off x="3992563" y="3192463"/>
            <a:ext cx="22256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AutoShape 3"/>
          <p:cNvSpPr>
            <a:spLocks noChangeAspect="1" noChangeArrowheads="1" noTextEdit="1"/>
          </p:cNvSpPr>
          <p:nvPr/>
        </p:nvSpPr>
        <p:spPr bwMode="auto">
          <a:xfrm>
            <a:off x="0" y="3205163"/>
            <a:ext cx="4554538"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TextBox 9"/>
          <p:cNvSpPr txBox="1"/>
          <p:nvPr/>
        </p:nvSpPr>
        <p:spPr>
          <a:xfrm>
            <a:off x="13323" y="573069"/>
            <a:ext cx="6204914" cy="1299477"/>
          </a:xfrm>
          <a:prstGeom prst="rect">
            <a:avLst/>
          </a:prstGeom>
          <a:noFill/>
        </p:spPr>
        <p:txBody>
          <a:bodyPr wrap="square" lIns="248694" tIns="198955" rIns="248694" bIns="198955" rtlCol="0">
            <a:spAutoFit/>
          </a:bodyPr>
          <a:lstStyle/>
          <a:p>
            <a:pPr lvl="0" algn="ctr" defTabSz="400233">
              <a:lnSpc>
                <a:spcPts val="3500"/>
              </a:lnSpc>
              <a:buClr>
                <a:srgbClr val="000000"/>
              </a:buClr>
            </a:pPr>
            <a:r>
              <a:rPr lang="en-US" sz="2400" kern="0" dirty="0">
                <a:solidFill>
                  <a:srgbClr val="FFFFFF"/>
                </a:solidFill>
                <a:latin typeface="+mj-lt"/>
                <a:cs typeface="Segoe UI Semilight" panose="020B0402040204020203" pitchFamily="34" charset="0"/>
              </a:rPr>
              <a:t>Connect mobile applications</a:t>
            </a:r>
          </a:p>
          <a:p>
            <a:pPr lvl="0" algn="ctr" defTabSz="400233">
              <a:lnSpc>
                <a:spcPts val="3500"/>
              </a:lnSpc>
              <a:buClr>
                <a:srgbClr val="000000"/>
              </a:buClr>
            </a:pPr>
            <a:r>
              <a:rPr lang="en-US" sz="2400" kern="0" dirty="0">
                <a:solidFill>
                  <a:srgbClr val="FFFFFF"/>
                </a:solidFill>
                <a:latin typeface="+mj-lt"/>
                <a:cs typeface="Segoe UI Semilight" panose="020B0402040204020203" pitchFamily="34" charset="0"/>
              </a:rPr>
              <a:t>to business data and applications</a:t>
            </a:r>
          </a:p>
        </p:txBody>
      </p:sp>
      <p:sp>
        <p:nvSpPr>
          <p:cNvPr id="12" name="Rectangle 11"/>
          <p:cNvSpPr/>
          <p:nvPr/>
        </p:nvSpPr>
        <p:spPr bwMode="auto">
          <a:xfrm>
            <a:off x="6215675" y="0"/>
            <a:ext cx="6220800" cy="698658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 name="TextBox 12"/>
          <p:cNvSpPr txBox="1"/>
          <p:nvPr/>
        </p:nvSpPr>
        <p:spPr>
          <a:xfrm>
            <a:off x="6587638" y="1107940"/>
            <a:ext cx="5476875" cy="1268562"/>
          </a:xfrm>
          <a:prstGeom prst="rect">
            <a:avLst/>
          </a:prstGeom>
          <a:noFill/>
        </p:spPr>
        <p:txBody>
          <a:bodyPr wrap="square" lIns="182880" tIns="0" bIns="0" rtlCol="0" anchor="ctr" anchorCtr="0">
            <a:noAutofit/>
          </a:bodyPr>
          <a:lstStyle/>
          <a:p>
            <a:pPr lvl="0" algn="ctr" defTabSz="932742">
              <a:spcAft>
                <a:spcPts val="1110"/>
              </a:spcAft>
              <a:defRPr/>
            </a:pP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Scale instantly with a mobile app</a:t>
            </a:r>
            <a:b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b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back end hosted in Microsoft Azure </a:t>
            </a:r>
            <a:endParaRPr kumimoji="0" lang="en-US" sz="20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p:txBody>
      </p:sp>
      <p:sp>
        <p:nvSpPr>
          <p:cNvPr id="16" name="TextBox 15"/>
          <p:cNvSpPr txBox="1"/>
          <p:nvPr/>
        </p:nvSpPr>
        <p:spPr>
          <a:xfrm>
            <a:off x="6582523" y="4610087"/>
            <a:ext cx="5487104" cy="1268562"/>
          </a:xfrm>
          <a:prstGeom prst="rect">
            <a:avLst/>
          </a:prstGeom>
          <a:noFill/>
        </p:spPr>
        <p:txBody>
          <a:bodyPr wrap="square" lIns="182880" tIns="0" bIns="0" rtlCol="0" anchor="ctr" anchorCtr="0">
            <a:noAutofit/>
          </a:bodyPr>
          <a:lstStyle/>
          <a:p>
            <a:pPr lvl="0" algn="ctr" defTabSz="932742">
              <a:spcAft>
                <a:spcPts val="1110"/>
              </a:spcAft>
              <a:defRPr/>
            </a:pP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Integrate with dozens of cloud-based</a:t>
            </a:r>
            <a:b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b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services and enterprise applications</a:t>
            </a:r>
            <a:endParaRPr kumimoji="0" lang="en-US" sz="2000" b="0" i="0" u="none" strike="noStrike" kern="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p:txBody>
      </p:sp>
      <p:sp>
        <p:nvSpPr>
          <p:cNvPr id="17" name="TextBox 16"/>
          <p:cNvSpPr txBox="1"/>
          <p:nvPr/>
        </p:nvSpPr>
        <p:spPr>
          <a:xfrm>
            <a:off x="6441684" y="2859014"/>
            <a:ext cx="5768783" cy="1268562"/>
          </a:xfrm>
          <a:prstGeom prst="rect">
            <a:avLst/>
          </a:prstGeom>
          <a:noFill/>
        </p:spPr>
        <p:txBody>
          <a:bodyPr wrap="square" lIns="182880" tIns="0" bIns="0" rtlCol="0" anchor="ctr" anchorCtr="0">
            <a:noAutofit/>
          </a:bodyPr>
          <a:lstStyle/>
          <a:p>
            <a:pPr lvl="0" algn="ctr" defTabSz="932742">
              <a:spcAft>
                <a:spcPts val="1110"/>
              </a:spcAft>
              <a:defRPr/>
            </a:pP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Use cloud services to connect mobile apps</a:t>
            </a:r>
            <a:b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b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to your IT infrastructure, applications and data</a:t>
            </a:r>
            <a:endParaRPr kumimoji="0" lang="en-US" sz="2000" b="0" i="0" u="none" strike="noStrike" kern="1200" cap="none" spc="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p:txBody>
      </p:sp>
      <p:sp>
        <p:nvSpPr>
          <p:cNvPr id="18" name="Rectangle 17"/>
          <p:cNvSpPr/>
          <p:nvPr/>
        </p:nvSpPr>
        <p:spPr bwMode="auto">
          <a:xfrm>
            <a:off x="7166075" y="4317183"/>
            <a:ext cx="4320000" cy="103298"/>
          </a:xfrm>
          <a:prstGeom prst="rect">
            <a:avLst/>
          </a:prstGeom>
          <a:solidFill>
            <a:srgbClr val="45226D">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7166075" y="2566109"/>
            <a:ext cx="4320000" cy="103298"/>
          </a:xfrm>
          <a:prstGeom prst="rect">
            <a:avLst/>
          </a:prstGeom>
          <a:solidFill>
            <a:srgbClr val="45226D">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1"/>
          <p:cNvGrpSpPr/>
          <p:nvPr/>
        </p:nvGrpSpPr>
        <p:grpSpPr>
          <a:xfrm>
            <a:off x="-15502" y="803352"/>
            <a:ext cx="5751283" cy="6191549"/>
            <a:chOff x="0" y="1475055"/>
            <a:chExt cx="5119620" cy="5511532"/>
          </a:xfrm>
        </p:grpSpPr>
        <p:pic>
          <p:nvPicPr>
            <p:cNvPr id="43" name="Picture 42"/>
            <p:cNvPicPr>
              <a:picLocks noChangeAspect="1"/>
            </p:cNvPicPr>
            <p:nvPr/>
          </p:nvPicPr>
          <p:blipFill rotWithShape="1">
            <a:blip r:embed="rId3"/>
            <a:srcRect t="40500"/>
            <a:stretch/>
          </p:blipFill>
          <p:spPr>
            <a:xfrm>
              <a:off x="0" y="4753002"/>
              <a:ext cx="4363882" cy="2233585"/>
            </a:xfrm>
            <a:prstGeom prst="rect">
              <a:avLst/>
            </a:prstGeom>
          </p:spPr>
        </p:pic>
        <p:pic>
          <p:nvPicPr>
            <p:cNvPr id="44" name="Picture 43"/>
            <p:cNvPicPr>
              <a:picLocks noChangeAspect="1"/>
            </p:cNvPicPr>
            <p:nvPr/>
          </p:nvPicPr>
          <p:blipFill>
            <a:blip r:embed="rId4"/>
            <a:stretch>
              <a:fillRect/>
            </a:stretch>
          </p:blipFill>
          <p:spPr>
            <a:xfrm>
              <a:off x="333845" y="1475055"/>
              <a:ext cx="4785775" cy="3694496"/>
            </a:xfrm>
            <a:prstGeom prst="rect">
              <a:avLst/>
            </a:prstGeom>
          </p:spPr>
        </p:pic>
      </p:grpSp>
    </p:spTree>
    <p:extLst>
      <p:ext uri="{BB962C8B-B14F-4D97-AF65-F5344CB8AC3E}">
        <p14:creationId xmlns:p14="http://schemas.microsoft.com/office/powerpoint/2010/main" val="16720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838051" y="345357"/>
            <a:ext cx="10760373" cy="6303810"/>
          </a:xfrm>
          <a:prstGeom prst="rect">
            <a:avLst/>
          </a:prstGeom>
        </p:spPr>
      </p:pic>
      <p:sp>
        <p:nvSpPr>
          <p:cNvPr id="175" name="Rectangle 174"/>
          <p:cNvSpPr/>
          <p:nvPr/>
        </p:nvSpPr>
        <p:spPr bwMode="auto">
          <a:xfrm>
            <a:off x="-13292" y="-3968"/>
            <a:ext cx="12463058" cy="6994525"/>
          </a:xfrm>
          <a:prstGeom prst="rect">
            <a:avLst/>
          </a:prstGeom>
          <a:solidFill>
            <a:srgbClr val="0070C0">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de-DE" sz="2400" b="0" i="0" u="none" strike="noStrike" kern="0" cap="none" spc="0" normalizeH="0" baseline="0" noProof="0" dirty="0" err="1">
              <a:ln>
                <a:noFill/>
              </a:ln>
              <a:solidFill>
                <a:srgbClr val="3C3C3C"/>
              </a:solidFill>
              <a:effectLst/>
              <a:uLnTx/>
              <a:uFillTx/>
              <a:latin typeface="Segoe UI"/>
              <a:ea typeface="Segoe UI" pitchFamily="34" charset="0"/>
              <a:cs typeface="Segoe UI" pitchFamily="34" charset="0"/>
            </a:endParaRPr>
          </a:p>
        </p:txBody>
      </p:sp>
      <p:sp>
        <p:nvSpPr>
          <p:cNvPr id="4" name="Rectangle 3"/>
          <p:cNvSpPr/>
          <p:nvPr/>
        </p:nvSpPr>
        <p:spPr bwMode="auto">
          <a:xfrm>
            <a:off x="406904" y="2043532"/>
            <a:ext cx="11499801" cy="716724"/>
          </a:xfrm>
          <a:prstGeom prst="rect">
            <a:avLst/>
          </a:prstGeom>
          <a:solidFill>
            <a:schemeClr val="accent2">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1998"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 name="Rectangle 4"/>
          <p:cNvSpPr/>
          <p:nvPr/>
        </p:nvSpPr>
        <p:spPr bwMode="auto">
          <a:xfrm>
            <a:off x="406906" y="2042707"/>
            <a:ext cx="3653449" cy="717549"/>
          </a:xfrm>
          <a:prstGeom prst="rect">
            <a:avLst/>
          </a:prstGeom>
          <a:solidFill>
            <a:srgbClr val="0057A9">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t"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bwMode="auto">
          <a:xfrm>
            <a:off x="4246902" y="2064984"/>
            <a:ext cx="7196464" cy="6738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Microsoft Enterprise Mobility Suite</a:t>
            </a:r>
          </a:p>
        </p:txBody>
      </p:sp>
      <p:sp>
        <p:nvSpPr>
          <p:cNvPr id="7" name="Rectangle 6"/>
          <p:cNvSpPr/>
          <p:nvPr/>
        </p:nvSpPr>
        <p:spPr bwMode="auto">
          <a:xfrm>
            <a:off x="406905" y="2072695"/>
            <a:ext cx="3653449" cy="658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defTabSz="931446" eaLnBrk="1" fontAlgn="base" latinLnBrk="0" hangingPunct="1">
              <a:lnSpc>
                <a:spcPct val="90000"/>
              </a:lnSpc>
              <a:spcBef>
                <a:spcPct val="0"/>
              </a:spcBef>
              <a:spcAft>
                <a:spcPct val="0"/>
              </a:spcAft>
              <a:buClrTx/>
              <a:buSzTx/>
              <a:buFontTx/>
              <a:buNone/>
              <a:tabLst/>
              <a:defRPr/>
            </a:pPr>
            <a:r>
              <a:rPr kumimoji="0" lang="en-US" sz="1798" b="0" i="0" u="none" strike="noStrike" kern="0" cap="all" spc="0" normalizeH="0" baseline="0" noProof="0" dirty="0">
                <a:ln>
                  <a:noFill/>
                </a:ln>
                <a:solidFill>
                  <a:schemeClr val="tx2"/>
                </a:solidFill>
                <a:effectLst/>
                <a:uLnTx/>
                <a:uFillTx/>
                <a:latin typeface="+mj-lt"/>
                <a:ea typeface="Segoe UI" pitchFamily="34" charset="0"/>
                <a:cs typeface="Segoe UI Semibold" panose="020B0702040204020203" pitchFamily="34" charset="0"/>
              </a:rPr>
              <a:t>Enterprise Mobility</a:t>
            </a:r>
          </a:p>
        </p:txBody>
      </p:sp>
      <p:sp>
        <p:nvSpPr>
          <p:cNvPr id="8" name="Rectangle 7"/>
          <p:cNvSpPr/>
          <p:nvPr/>
        </p:nvSpPr>
        <p:spPr bwMode="auto">
          <a:xfrm>
            <a:off x="406904" y="1318799"/>
            <a:ext cx="11499801" cy="716724"/>
          </a:xfrm>
          <a:prstGeom prst="rect">
            <a:avLst/>
          </a:prstGeom>
          <a:solidFill>
            <a:schemeClr val="accent4">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1998"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Rectangle 8"/>
          <p:cNvSpPr/>
          <p:nvPr/>
        </p:nvSpPr>
        <p:spPr bwMode="auto">
          <a:xfrm>
            <a:off x="406906" y="1318799"/>
            <a:ext cx="3653449" cy="716724"/>
          </a:xfrm>
          <a:prstGeom prst="rect">
            <a:avLst/>
          </a:prstGeom>
          <a:solidFill>
            <a:srgbClr val="0057A9">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t"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 name="Rectangle 9"/>
          <p:cNvSpPr/>
          <p:nvPr/>
        </p:nvSpPr>
        <p:spPr bwMode="auto">
          <a:xfrm>
            <a:off x="406905" y="1347962"/>
            <a:ext cx="3653449" cy="658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defTabSz="931446" eaLnBrk="1" fontAlgn="base" latinLnBrk="0" hangingPunct="1">
              <a:lnSpc>
                <a:spcPct val="90000"/>
              </a:lnSpc>
              <a:spcBef>
                <a:spcPct val="0"/>
              </a:spcBef>
              <a:spcAft>
                <a:spcPct val="0"/>
              </a:spcAft>
              <a:buClrTx/>
              <a:buSzTx/>
              <a:buFontTx/>
              <a:buNone/>
              <a:tabLst/>
              <a:defRPr/>
            </a:pPr>
            <a:r>
              <a:rPr kumimoji="0" lang="en-US" sz="1798" b="0" i="0" u="none" strike="noStrike" kern="0" cap="all" spc="0" normalizeH="0" baseline="0" noProof="0" dirty="0">
                <a:ln>
                  <a:noFill/>
                </a:ln>
                <a:solidFill>
                  <a:schemeClr val="tx2"/>
                </a:solidFill>
                <a:effectLst/>
                <a:uLnTx/>
                <a:uFillTx/>
                <a:latin typeface="+mj-lt"/>
                <a:ea typeface="Segoe UI" pitchFamily="34" charset="0"/>
                <a:cs typeface="Segoe UI Semibold" panose="020B0702040204020203" pitchFamily="34" charset="0"/>
              </a:rPr>
              <a:t>Software as a service</a:t>
            </a:r>
          </a:p>
        </p:txBody>
      </p:sp>
      <p:pic>
        <p:nvPicPr>
          <p:cNvPr id="11" name="Picture 10"/>
          <p:cNvPicPr>
            <a:picLocks noChangeAspect="1"/>
          </p:cNvPicPr>
          <p:nvPr/>
        </p:nvPicPr>
        <p:blipFill>
          <a:blip r:embed="rId4">
            <a:biLevel thresh="25000"/>
          </a:blip>
          <a:stretch>
            <a:fillRect/>
          </a:stretch>
        </p:blipFill>
        <p:spPr>
          <a:xfrm>
            <a:off x="4829490" y="1543752"/>
            <a:ext cx="1476914" cy="32659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90037" y="1479627"/>
            <a:ext cx="1575562" cy="380150"/>
          </a:xfrm>
          <a:prstGeom prst="rect">
            <a:avLst/>
          </a:prstGeom>
        </p:spPr>
      </p:pic>
      <p:sp>
        <p:nvSpPr>
          <p:cNvPr id="13" name="Rectangle 12"/>
          <p:cNvSpPr/>
          <p:nvPr/>
        </p:nvSpPr>
        <p:spPr bwMode="auto">
          <a:xfrm>
            <a:off x="6997184" y="1347962"/>
            <a:ext cx="2320040" cy="6909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defTabSz="931446" eaLnBrk="1" fontAlgn="base" latinLnBrk="0" hangingPunct="1">
              <a:lnSpc>
                <a:spcPct val="90000"/>
              </a:lnSpc>
              <a:spcBef>
                <a:spcPct val="0"/>
              </a:spcBef>
              <a:spcAft>
                <a:spcPct val="0"/>
              </a:spcAft>
              <a:buClrTx/>
              <a:buSzTx/>
              <a:buFontTx/>
              <a:buNone/>
              <a:tabLst/>
              <a:defRPr/>
            </a:pPr>
            <a:r>
              <a:rPr kumimoji="0" lang="en-US" sz="1998" b="0" i="0" u="none" strike="noStrike" kern="0" cap="none" spc="0" normalizeH="0" baseline="0" noProof="0" dirty="0">
                <a:ln>
                  <a:noFill/>
                </a:ln>
                <a:solidFill>
                  <a:srgbClr val="FFFFFF"/>
                </a:solidFill>
                <a:effectLst/>
                <a:uLnTx/>
                <a:uFillTx/>
                <a:latin typeface="Segoe UI Semilight"/>
                <a:ea typeface="Segoe UI" pitchFamily="34" charset="0"/>
                <a:cs typeface="Segoe UI" pitchFamily="34" charset="0"/>
              </a:rPr>
              <a:t>Microsoft Dynamics</a:t>
            </a:r>
          </a:p>
        </p:txBody>
      </p:sp>
      <p:sp>
        <p:nvSpPr>
          <p:cNvPr id="14" name="Rectangle 13"/>
          <p:cNvSpPr/>
          <p:nvPr/>
        </p:nvSpPr>
        <p:spPr bwMode="auto">
          <a:xfrm>
            <a:off x="406904" y="5595970"/>
            <a:ext cx="11499801" cy="716724"/>
          </a:xfrm>
          <a:prstGeom prst="rect">
            <a:avLst/>
          </a:prstGeom>
          <a:solidFill>
            <a:schemeClr val="accent2">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1998"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5" name="Rectangle 14"/>
          <p:cNvSpPr/>
          <p:nvPr/>
        </p:nvSpPr>
        <p:spPr bwMode="auto">
          <a:xfrm>
            <a:off x="406906" y="5595970"/>
            <a:ext cx="3653449" cy="716724"/>
          </a:xfrm>
          <a:prstGeom prst="rect">
            <a:avLst/>
          </a:prstGeom>
          <a:solidFill>
            <a:srgbClr val="0057A9">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t"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Rectangle 15"/>
          <p:cNvSpPr/>
          <p:nvPr/>
        </p:nvSpPr>
        <p:spPr bwMode="auto">
          <a:xfrm>
            <a:off x="4060354" y="5617422"/>
            <a:ext cx="7611353" cy="6738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r>
              <a:rPr kumimoji="0" lang="en-US" b="0" i="0" u="none" strike="noStrike" kern="0" cap="none" spc="-50" normalizeH="0" baseline="0" noProof="0" dirty="0">
                <a:ln>
                  <a:noFill/>
                </a:ln>
                <a:solidFill>
                  <a:srgbClr val="FFFFFF"/>
                </a:solidFill>
                <a:effectLst/>
                <a:uLnTx/>
                <a:uFillTx/>
                <a:latin typeface="+mj-lt"/>
                <a:ea typeface="Segoe UI" pitchFamily="34" charset="0"/>
                <a:cs typeface="Segoe UI" pitchFamily="34" charset="0"/>
              </a:rPr>
              <a:t>Visual Studio Family + Xamarin Test Cloud + </a:t>
            </a:r>
            <a:r>
              <a:rPr kumimoji="0" lang="en-US" b="0" i="0" u="none" strike="noStrike" kern="0" cap="none" spc="-50" normalizeH="0" baseline="0" noProof="0" dirty="0" err="1">
                <a:ln>
                  <a:noFill/>
                </a:ln>
                <a:solidFill>
                  <a:srgbClr val="FFFFFF"/>
                </a:solidFill>
                <a:effectLst/>
                <a:uLnTx/>
                <a:uFillTx/>
                <a:latin typeface="+mj-lt"/>
                <a:ea typeface="Segoe UI" pitchFamily="34" charset="0"/>
                <a:cs typeface="Segoe UI" pitchFamily="34" charset="0"/>
              </a:rPr>
              <a:t>HockeyApp</a:t>
            </a:r>
            <a:endParaRPr kumimoji="0" lang="en-US" b="0" i="0" u="none" strike="noStrike" kern="0" cap="none" spc="-50" normalizeH="0" baseline="0" noProof="0" dirty="0">
              <a:ln>
                <a:noFill/>
              </a:ln>
              <a:solidFill>
                <a:srgbClr val="FFFFFF"/>
              </a:solidFill>
              <a:effectLst/>
              <a:uLnTx/>
              <a:uFillTx/>
              <a:latin typeface="+mj-lt"/>
              <a:ea typeface="Segoe UI" pitchFamily="34" charset="0"/>
              <a:cs typeface="Segoe UI" pitchFamily="34" charset="0"/>
            </a:endParaRPr>
          </a:p>
        </p:txBody>
      </p:sp>
      <p:sp>
        <p:nvSpPr>
          <p:cNvPr id="17" name="Rectangle 16"/>
          <p:cNvSpPr/>
          <p:nvPr/>
        </p:nvSpPr>
        <p:spPr bwMode="auto">
          <a:xfrm>
            <a:off x="406905" y="5625133"/>
            <a:ext cx="3653449" cy="658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defTabSz="931446" eaLnBrk="1" fontAlgn="base" latinLnBrk="0" hangingPunct="1">
              <a:lnSpc>
                <a:spcPct val="90000"/>
              </a:lnSpc>
              <a:spcBef>
                <a:spcPct val="0"/>
              </a:spcBef>
              <a:spcAft>
                <a:spcPct val="0"/>
              </a:spcAft>
              <a:buClrTx/>
              <a:buSzTx/>
              <a:buFontTx/>
              <a:buNone/>
              <a:tabLst/>
              <a:defRPr/>
            </a:pPr>
            <a:r>
              <a:rPr kumimoji="0" lang="en-US" sz="1798" b="0" i="0" u="none" strike="noStrike" kern="0" cap="all" spc="0" normalizeH="0" baseline="0" noProof="0" dirty="0">
                <a:ln>
                  <a:noFill/>
                </a:ln>
                <a:solidFill>
                  <a:schemeClr val="tx2"/>
                </a:solidFill>
                <a:effectLst/>
                <a:uLnTx/>
                <a:uFillTx/>
                <a:latin typeface="+mj-lt"/>
                <a:ea typeface="Segoe UI" pitchFamily="34" charset="0"/>
                <a:cs typeface="Segoe UI Semibold" panose="020B0702040204020203" pitchFamily="34" charset="0"/>
              </a:rPr>
              <a:t>Developer services</a:t>
            </a:r>
          </a:p>
        </p:txBody>
      </p:sp>
      <p:sp>
        <p:nvSpPr>
          <p:cNvPr id="18" name="Rectangle 17"/>
          <p:cNvSpPr/>
          <p:nvPr/>
        </p:nvSpPr>
        <p:spPr bwMode="auto">
          <a:xfrm>
            <a:off x="406904" y="3406432"/>
            <a:ext cx="11499801" cy="716724"/>
          </a:xfrm>
          <a:prstGeom prst="rect">
            <a:avLst/>
          </a:prstGeom>
          <a:solidFill>
            <a:srgbClr val="00B0F0">
              <a:alpha val="80000"/>
            </a:srgb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1998"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Rectangle 18"/>
          <p:cNvSpPr/>
          <p:nvPr/>
        </p:nvSpPr>
        <p:spPr bwMode="auto">
          <a:xfrm>
            <a:off x="406906" y="3406432"/>
            <a:ext cx="3653449" cy="716723"/>
          </a:xfrm>
          <a:prstGeom prst="rect">
            <a:avLst/>
          </a:prstGeom>
          <a:solidFill>
            <a:srgbClr val="0057A9">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t"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Rectangle 19"/>
          <p:cNvSpPr/>
          <p:nvPr/>
        </p:nvSpPr>
        <p:spPr bwMode="auto">
          <a:xfrm>
            <a:off x="4246902" y="3427884"/>
            <a:ext cx="7196464" cy="6738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Virtual Machines + Virtual Networking + Cloud Storage</a:t>
            </a:r>
          </a:p>
        </p:txBody>
      </p:sp>
      <p:sp>
        <p:nvSpPr>
          <p:cNvPr id="21" name="Rectangle 20"/>
          <p:cNvSpPr/>
          <p:nvPr/>
        </p:nvSpPr>
        <p:spPr bwMode="auto">
          <a:xfrm>
            <a:off x="406905" y="3435595"/>
            <a:ext cx="3653449" cy="658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defTabSz="931446" eaLnBrk="1" fontAlgn="base" latinLnBrk="0" hangingPunct="1">
              <a:lnSpc>
                <a:spcPct val="90000"/>
              </a:lnSpc>
              <a:spcBef>
                <a:spcPct val="0"/>
              </a:spcBef>
              <a:spcAft>
                <a:spcPct val="0"/>
              </a:spcAft>
              <a:buClrTx/>
              <a:buSzTx/>
              <a:buFontTx/>
              <a:buNone/>
              <a:tabLst/>
              <a:defRPr/>
            </a:pPr>
            <a:r>
              <a:rPr kumimoji="0" lang="en-US" sz="1798" b="0" i="0" u="none" strike="noStrike" kern="0" cap="all" spc="0" normalizeH="0" baseline="0" noProof="0" dirty="0">
                <a:ln>
                  <a:noFill/>
                </a:ln>
                <a:solidFill>
                  <a:schemeClr val="tx2"/>
                </a:solidFill>
                <a:effectLst/>
                <a:uLnTx/>
                <a:uFillTx/>
                <a:latin typeface="+mj-lt"/>
                <a:ea typeface="Segoe UI" pitchFamily="34" charset="0"/>
                <a:cs typeface="Segoe UI Semibold" panose="020B0702040204020203" pitchFamily="34" charset="0"/>
              </a:rPr>
              <a:t>Infrastructure as a service</a:t>
            </a:r>
          </a:p>
        </p:txBody>
      </p:sp>
      <p:sp>
        <p:nvSpPr>
          <p:cNvPr id="22" name="Rectangle 21"/>
          <p:cNvSpPr/>
          <p:nvPr/>
        </p:nvSpPr>
        <p:spPr bwMode="auto">
          <a:xfrm>
            <a:off x="406904" y="4136552"/>
            <a:ext cx="11499801" cy="716724"/>
          </a:xfrm>
          <a:prstGeom prst="rect">
            <a:avLst/>
          </a:prstGeom>
          <a:solidFill>
            <a:schemeClr val="accent2">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1998"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p:cNvSpPr/>
          <p:nvPr/>
        </p:nvSpPr>
        <p:spPr bwMode="auto">
          <a:xfrm>
            <a:off x="406906" y="4135727"/>
            <a:ext cx="3653449" cy="717549"/>
          </a:xfrm>
          <a:prstGeom prst="rect">
            <a:avLst/>
          </a:prstGeom>
          <a:solidFill>
            <a:srgbClr val="0057A9">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t"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Rectangle 23"/>
          <p:cNvSpPr/>
          <p:nvPr/>
        </p:nvSpPr>
        <p:spPr bwMode="auto">
          <a:xfrm>
            <a:off x="4246902" y="4158004"/>
            <a:ext cx="7196464" cy="6738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Azure App Service</a:t>
            </a:r>
          </a:p>
        </p:txBody>
      </p:sp>
      <p:sp>
        <p:nvSpPr>
          <p:cNvPr id="25" name="Rectangle 24"/>
          <p:cNvSpPr/>
          <p:nvPr/>
        </p:nvSpPr>
        <p:spPr bwMode="auto">
          <a:xfrm>
            <a:off x="406905" y="4165715"/>
            <a:ext cx="3653449" cy="658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defTabSz="931446" eaLnBrk="1" fontAlgn="base" latinLnBrk="0" hangingPunct="1">
              <a:lnSpc>
                <a:spcPct val="90000"/>
              </a:lnSpc>
              <a:spcBef>
                <a:spcPct val="0"/>
              </a:spcBef>
              <a:spcAft>
                <a:spcPct val="0"/>
              </a:spcAft>
              <a:buClrTx/>
              <a:buSzTx/>
              <a:buFontTx/>
              <a:buNone/>
              <a:tabLst/>
              <a:defRPr/>
            </a:pPr>
            <a:r>
              <a:rPr kumimoji="0" lang="en-US" sz="1798" b="0" i="0" u="none" strike="noStrike" kern="0" cap="all" spc="0" normalizeH="0" baseline="0" noProof="0" dirty="0">
                <a:ln>
                  <a:noFill/>
                </a:ln>
                <a:solidFill>
                  <a:schemeClr val="tx2"/>
                </a:solidFill>
                <a:effectLst/>
                <a:uLnTx/>
                <a:uFillTx/>
                <a:latin typeface="+mj-lt"/>
                <a:ea typeface="Segoe UI" pitchFamily="34" charset="0"/>
                <a:cs typeface="Segoe UI Semibold" panose="020B0702040204020203" pitchFamily="34" charset="0"/>
              </a:rPr>
              <a:t>Platform as a service</a:t>
            </a:r>
          </a:p>
        </p:txBody>
      </p:sp>
      <p:sp>
        <p:nvSpPr>
          <p:cNvPr id="26" name="Rectangle 25"/>
          <p:cNvSpPr/>
          <p:nvPr/>
        </p:nvSpPr>
        <p:spPr bwMode="auto">
          <a:xfrm>
            <a:off x="406904" y="4866674"/>
            <a:ext cx="11499801" cy="716724"/>
          </a:xfrm>
          <a:prstGeom prst="rect">
            <a:avLst/>
          </a:prstGeom>
          <a:solidFill>
            <a:srgbClr val="00B0F0">
              <a:alpha val="80000"/>
            </a:srgb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1998" b="1" i="0" u="none" strike="noStrike" kern="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p:cNvSpPr/>
          <p:nvPr/>
        </p:nvSpPr>
        <p:spPr bwMode="auto">
          <a:xfrm>
            <a:off x="406906" y="4865847"/>
            <a:ext cx="3653449" cy="717550"/>
          </a:xfrm>
          <a:prstGeom prst="rect">
            <a:avLst/>
          </a:prstGeom>
          <a:solidFill>
            <a:srgbClr val="0057A9">
              <a:alpha val="68000"/>
            </a:srgbClr>
          </a:solid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t"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endParaRPr kumimoji="0" lang="en-US" sz="2397"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Rectangle 27"/>
          <p:cNvSpPr/>
          <p:nvPr/>
        </p:nvSpPr>
        <p:spPr bwMode="auto">
          <a:xfrm>
            <a:off x="4246902" y="4888126"/>
            <a:ext cx="7196464" cy="6738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algn="ctr" defTabSz="931446"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j-lt"/>
                <a:ea typeface="Segoe UI" pitchFamily="34" charset="0"/>
                <a:cs typeface="Segoe UI" pitchFamily="34" charset="0"/>
              </a:rPr>
              <a:t>SQL Azure + Machine Learning + Cognitive Intelligence</a:t>
            </a:r>
          </a:p>
        </p:txBody>
      </p:sp>
      <p:sp>
        <p:nvSpPr>
          <p:cNvPr id="29" name="Rectangle 28"/>
          <p:cNvSpPr/>
          <p:nvPr/>
        </p:nvSpPr>
        <p:spPr bwMode="auto">
          <a:xfrm>
            <a:off x="406905" y="4895837"/>
            <a:ext cx="3653449" cy="658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672" tIns="146138" rIns="182672" bIns="146138" numCol="1" spcCol="0" rtlCol="0" fromWordArt="0" anchor="ctr" anchorCtr="0" forceAA="0" compatLnSpc="1">
            <a:prstTxWarp prst="textNoShape">
              <a:avLst/>
            </a:prstTxWarp>
            <a:noAutofit/>
          </a:bodyPr>
          <a:lstStyle/>
          <a:p>
            <a:pPr marL="0" marR="0" lvl="0" indent="0" defTabSz="931446" eaLnBrk="1" fontAlgn="base" latinLnBrk="0" hangingPunct="1">
              <a:lnSpc>
                <a:spcPct val="90000"/>
              </a:lnSpc>
              <a:spcBef>
                <a:spcPct val="0"/>
              </a:spcBef>
              <a:spcAft>
                <a:spcPct val="0"/>
              </a:spcAft>
              <a:buClrTx/>
              <a:buSzTx/>
              <a:buFontTx/>
              <a:buNone/>
              <a:tabLst/>
              <a:defRPr/>
            </a:pPr>
            <a:r>
              <a:rPr kumimoji="0" lang="en-US" sz="1798" b="0" i="0" u="none" strike="noStrike" kern="0" cap="all" spc="0" normalizeH="0" baseline="0" noProof="0" dirty="0">
                <a:ln>
                  <a:noFill/>
                </a:ln>
                <a:solidFill>
                  <a:schemeClr val="tx2"/>
                </a:solidFill>
                <a:effectLst/>
                <a:uLnTx/>
                <a:uFillTx/>
                <a:latin typeface="+mj-lt"/>
                <a:ea typeface="Segoe UI" pitchFamily="34" charset="0"/>
                <a:cs typeface="Segoe UI Semibold" panose="020B0702040204020203" pitchFamily="34" charset="0"/>
              </a:rPr>
              <a:t>Data + Analytics</a:t>
            </a:r>
          </a:p>
        </p:txBody>
      </p:sp>
      <p:sp>
        <p:nvSpPr>
          <p:cNvPr id="30" name="TextBox 29"/>
          <p:cNvSpPr txBox="1"/>
          <p:nvPr/>
        </p:nvSpPr>
        <p:spPr>
          <a:xfrm>
            <a:off x="406906" y="2800355"/>
            <a:ext cx="11499799" cy="627529"/>
          </a:xfrm>
          <a:prstGeom prst="rect">
            <a:avLst/>
          </a:prstGeom>
          <a:noFill/>
        </p:spPr>
        <p:txBody>
          <a:bodyPr wrap="square" lIns="182672" tIns="146138" rIns="182672" bIns="146138" rtlCol="0">
            <a:spAutoFit/>
          </a:bodyPr>
          <a:lstStyle/>
          <a:p>
            <a:pPr marL="0" marR="0" lvl="0" indent="0" algn="ctr" defTabSz="913394" eaLnBrk="1" fontAlgn="auto" latinLnBrk="0" hangingPunct="1">
              <a:lnSpc>
                <a:spcPct val="90000"/>
              </a:lnSpc>
              <a:spcBef>
                <a:spcPts val="0"/>
              </a:spcBef>
              <a:spcAft>
                <a:spcPts val="599"/>
              </a:spcAft>
              <a:buClrTx/>
              <a:buSzTx/>
              <a:buFontTx/>
              <a:buNone/>
              <a:tabLst/>
              <a:defRPr/>
            </a:pPr>
            <a:r>
              <a:rPr kumimoji="0" lang="en-US" sz="2400" i="0" u="none" strike="noStrike" kern="0" cap="none" spc="0" normalizeH="0" baseline="0" noProof="0" dirty="0">
                <a:ln>
                  <a:noFill/>
                </a:ln>
                <a:gradFill>
                  <a:gsLst>
                    <a:gs pos="2917">
                      <a:srgbClr val="FFFFFF"/>
                    </a:gs>
                    <a:gs pos="30000">
                      <a:srgbClr val="FFFFFF"/>
                    </a:gs>
                  </a:gsLst>
                  <a:lin ang="5400000" scaled="0"/>
                </a:gradFill>
                <a:effectLst/>
                <a:uLnTx/>
                <a:uFillTx/>
                <a:latin typeface="+mj-lt"/>
                <a:cs typeface="Segoe UI Semibold" panose="020B0702040204020203" pitchFamily="34" charset="0"/>
              </a:rPr>
              <a:t>Microsoft Azure Enterprise Cloud Platform</a:t>
            </a:r>
          </a:p>
        </p:txBody>
      </p:sp>
      <p:sp>
        <p:nvSpPr>
          <p:cNvPr id="31" name="Title 1"/>
          <p:cNvSpPr txBox="1">
            <a:spLocks/>
          </p:cNvSpPr>
          <p:nvPr/>
        </p:nvSpPr>
        <p:spPr>
          <a:xfrm>
            <a:off x="274640" y="294942"/>
            <a:ext cx="11889564" cy="916534"/>
          </a:xfrm>
          <a:prstGeom prst="rect">
            <a:avLst/>
          </a:prstGeom>
        </p:spPr>
        <p:txBody>
          <a:bodyPr/>
          <a:lst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a:lstStyle>
          <a:p>
            <a:pPr marL="0" marR="0" lvl="0" indent="0" algn="l" defTabSz="931710" rtl="0" eaLnBrk="1" fontAlgn="auto" latinLnBrk="0" hangingPunct="1">
              <a:lnSpc>
                <a:spcPct val="90000"/>
              </a:lnSpc>
              <a:spcBef>
                <a:spcPct val="0"/>
              </a:spcBef>
              <a:spcAft>
                <a:spcPts val="0"/>
              </a:spcAft>
              <a:buClrTx/>
              <a:buSzTx/>
              <a:buFontTx/>
              <a:buNone/>
              <a:tabLst/>
              <a:defRPr/>
            </a:pPr>
            <a:r>
              <a:rPr kumimoji="0" lang="de-DE" sz="4200" b="0" i="0" u="none" strike="noStrike" kern="1200" cap="none" spc="-102" normalizeH="0" baseline="0" noProof="0" dirty="0">
                <a:ln w="3175">
                  <a:noFill/>
                </a:ln>
                <a:solidFill>
                  <a:schemeClr val="tx2"/>
                </a:solidFill>
                <a:effectLst/>
                <a:uLnTx/>
                <a:uFillTx/>
                <a:latin typeface="+mj-lt"/>
                <a:ea typeface="+mn-ea"/>
                <a:cs typeface="Segoe UI" pitchFamily="34" charset="0"/>
              </a:rPr>
              <a:t>The most flexible cloud for the enterprise</a:t>
            </a:r>
          </a:p>
        </p:txBody>
      </p:sp>
    </p:spTree>
    <p:extLst>
      <p:ext uri="{BB962C8B-B14F-4D97-AF65-F5344CB8AC3E}">
        <p14:creationId xmlns:p14="http://schemas.microsoft.com/office/powerpoint/2010/main" val="163623776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3475938"/>
            <a:ext cx="4770437" cy="918210"/>
          </a:xfrm>
          <a:prstGeom prst="rect">
            <a:avLst/>
          </a:prstGeom>
          <a:solidFill>
            <a:srgbClr val="59B0FB"/>
          </a:solidFill>
          <a:ln w="25400" cap="flat" cmpd="sng" algn="ctr">
            <a:noFill/>
            <a:prstDash val="solid"/>
          </a:ln>
          <a:effectLst/>
        </p:spPr>
        <p:txBody>
          <a:bodyPr lIns="182880" rIns="182880" rtlCol="0" anchor="ctr"/>
          <a:lstStyle/>
          <a:p>
            <a:pPr lvl="0" algn="ctr" defTabSz="1218987"/>
            <a:r>
              <a:rPr lang="en-US" sz="2000" b="1" dirty="0">
                <a:solidFill>
                  <a:schemeClr val="tx2"/>
                </a:solidFill>
                <a:cs typeface="Segoe UI Semibold" panose="020B0702040204020203" pitchFamily="34" charset="0"/>
              </a:rPr>
              <a:t>Faster</a:t>
            </a:r>
            <a:r>
              <a:rPr lang="en-US" sz="2000" dirty="0">
                <a:solidFill>
                  <a:schemeClr val="tx2"/>
                </a:solidFill>
                <a:latin typeface="Segoe UI Light"/>
                <a:cs typeface="Segoe UI Semibold" panose="020B0702040204020203" pitchFamily="34" charset="0"/>
              </a:rPr>
              <a:t> than the</a:t>
            </a:r>
            <a:br>
              <a:rPr lang="en-US" sz="2000" dirty="0">
                <a:solidFill>
                  <a:schemeClr val="tx2"/>
                </a:solidFill>
                <a:latin typeface="Segoe UI Light"/>
                <a:cs typeface="Segoe UI Semibold" panose="020B0702040204020203" pitchFamily="34" charset="0"/>
              </a:rPr>
            </a:br>
            <a:r>
              <a:rPr lang="en-US" sz="2000" dirty="0">
                <a:solidFill>
                  <a:schemeClr val="tx2"/>
                </a:solidFill>
                <a:latin typeface="Segoe UI Light"/>
                <a:cs typeface="Segoe UI Semibold" panose="020B0702040204020203" pitchFamily="34" charset="0"/>
              </a:rPr>
              <a:t>Internet boom of the 90s</a:t>
            </a:r>
            <a:endParaRPr kumimoji="0" lang="en-US" sz="2000" b="0" i="0" u="none" strike="noStrike" kern="0" cap="none" spc="0" normalizeH="0" baseline="0" noProof="0" dirty="0">
              <a:ln>
                <a:noFill/>
              </a:ln>
              <a:solidFill>
                <a:schemeClr val="tx2"/>
              </a:solidFill>
              <a:effectLst/>
              <a:uLnTx/>
              <a:uFillTx/>
              <a:latin typeface="+mj-lt"/>
              <a:cs typeface="Arial" pitchFamily="34" charset="0"/>
            </a:endParaRPr>
          </a:p>
        </p:txBody>
      </p:sp>
      <p:sp>
        <p:nvSpPr>
          <p:cNvPr id="4" name="Rectangle 3"/>
          <p:cNvSpPr/>
          <p:nvPr/>
        </p:nvSpPr>
        <p:spPr>
          <a:xfrm>
            <a:off x="1" y="1637223"/>
            <a:ext cx="4846637" cy="918210"/>
          </a:xfrm>
          <a:prstGeom prst="rect">
            <a:avLst/>
          </a:prstGeom>
          <a:solidFill>
            <a:srgbClr val="59B0FB"/>
          </a:solidFill>
          <a:ln w="25400" cap="flat" cmpd="sng" algn="ctr">
            <a:noFill/>
            <a:prstDash val="solid"/>
          </a:ln>
          <a:effectLst/>
        </p:spPr>
        <p:txBody>
          <a:bodyPr lIns="182880" rIns="182880" rtlCol="0" anchor="ctr"/>
          <a:lstStyle/>
          <a:p>
            <a:pPr lvl="0" algn="ctr" defTabSz="1218987"/>
            <a:r>
              <a:rPr lang="en-US" sz="2000" b="1" dirty="0">
                <a:solidFill>
                  <a:schemeClr val="tx2"/>
                </a:solidFill>
                <a:cs typeface="Segoe UI Semibold" panose="020B0702040204020203" pitchFamily="34" charset="0"/>
              </a:rPr>
              <a:t>Faster</a:t>
            </a:r>
            <a:r>
              <a:rPr lang="en-US" sz="2000" dirty="0">
                <a:solidFill>
                  <a:schemeClr val="tx2"/>
                </a:solidFill>
                <a:latin typeface="Segoe UI Light"/>
                <a:cs typeface="Segoe UI Semibold" panose="020B0702040204020203" pitchFamily="34" charset="0"/>
              </a:rPr>
              <a:t> than the</a:t>
            </a:r>
            <a:br>
              <a:rPr lang="en-US" sz="2000" dirty="0">
                <a:solidFill>
                  <a:schemeClr val="tx2"/>
                </a:solidFill>
                <a:latin typeface="Segoe UI Light"/>
                <a:cs typeface="Segoe UI Semibold" panose="020B0702040204020203" pitchFamily="34" charset="0"/>
              </a:rPr>
            </a:br>
            <a:r>
              <a:rPr lang="en-US" sz="2000" dirty="0">
                <a:solidFill>
                  <a:schemeClr val="tx2"/>
                </a:solidFill>
                <a:latin typeface="Segoe UI Light"/>
                <a:cs typeface="Segoe UI Semibold" panose="020B0702040204020203" pitchFamily="34" charset="0"/>
              </a:rPr>
              <a:t>PC boom of the 80s</a:t>
            </a:r>
            <a:endParaRPr kumimoji="0" lang="en-US" sz="2000" b="0" i="0" u="none" strike="noStrike" kern="0" cap="none" spc="0" normalizeH="0" baseline="0" noProof="0" dirty="0">
              <a:ln>
                <a:noFill/>
              </a:ln>
              <a:solidFill>
                <a:schemeClr val="tx2"/>
              </a:solidFill>
              <a:effectLst/>
              <a:uLnTx/>
              <a:uFillTx/>
              <a:latin typeface="+mj-lt"/>
              <a:cs typeface="Arial" pitchFamily="34" charset="0"/>
            </a:endParaRPr>
          </a:p>
        </p:txBody>
      </p:sp>
      <p:sp>
        <p:nvSpPr>
          <p:cNvPr id="48" name="Freeform 110"/>
          <p:cNvSpPr>
            <a:spLocks/>
          </p:cNvSpPr>
          <p:nvPr/>
        </p:nvSpPr>
        <p:spPr bwMode="auto">
          <a:xfrm flipH="1">
            <a:off x="6872739" y="3312797"/>
            <a:ext cx="1326699" cy="573403"/>
          </a:xfrm>
          <a:custGeom>
            <a:avLst/>
            <a:gdLst>
              <a:gd name="T0" fmla="*/ 89 w 115"/>
              <a:gd name="T1" fmla="*/ 0 h 50"/>
              <a:gd name="T2" fmla="*/ 115 w 115"/>
              <a:gd name="T3" fmla="*/ 25 h 50"/>
              <a:gd name="T4" fmla="*/ 115 w 115"/>
              <a:gd name="T5" fmla="*/ 25 h 50"/>
              <a:gd name="T6" fmla="*/ 89 w 115"/>
              <a:gd name="T7" fmla="*/ 50 h 50"/>
              <a:gd name="T8" fmla="*/ 25 w 115"/>
              <a:gd name="T9" fmla="*/ 50 h 50"/>
              <a:gd name="T10" fmla="*/ 0 w 115"/>
              <a:gd name="T11" fmla="*/ 25 h 50"/>
              <a:gd name="T12" fmla="*/ 0 w 115"/>
              <a:gd name="T13" fmla="*/ 25 h 50"/>
              <a:gd name="T14" fmla="*/ 25 w 115"/>
              <a:gd name="T15" fmla="*/ 0 h 50"/>
              <a:gd name="T16" fmla="*/ 89 w 115"/>
              <a:gd name="T17"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0">
                <a:moveTo>
                  <a:pt x="89" y="0"/>
                </a:moveTo>
                <a:cubicBezTo>
                  <a:pt x="104" y="0"/>
                  <a:pt x="115" y="11"/>
                  <a:pt x="115" y="25"/>
                </a:cubicBezTo>
                <a:cubicBezTo>
                  <a:pt x="115" y="25"/>
                  <a:pt x="115" y="25"/>
                  <a:pt x="115" y="25"/>
                </a:cubicBezTo>
                <a:cubicBezTo>
                  <a:pt x="115" y="39"/>
                  <a:pt x="104" y="50"/>
                  <a:pt x="89" y="50"/>
                </a:cubicBezTo>
                <a:cubicBezTo>
                  <a:pt x="25" y="50"/>
                  <a:pt x="25" y="50"/>
                  <a:pt x="25" y="50"/>
                </a:cubicBezTo>
                <a:cubicBezTo>
                  <a:pt x="11" y="50"/>
                  <a:pt x="0" y="39"/>
                  <a:pt x="0" y="25"/>
                </a:cubicBezTo>
                <a:cubicBezTo>
                  <a:pt x="0" y="25"/>
                  <a:pt x="0" y="25"/>
                  <a:pt x="0" y="25"/>
                </a:cubicBezTo>
                <a:cubicBezTo>
                  <a:pt x="0" y="11"/>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49" name="Freeform 111"/>
          <p:cNvSpPr>
            <a:spLocks/>
          </p:cNvSpPr>
          <p:nvPr/>
        </p:nvSpPr>
        <p:spPr bwMode="auto">
          <a:xfrm flipH="1">
            <a:off x="6872739" y="4037299"/>
            <a:ext cx="1326699" cy="586895"/>
          </a:xfrm>
          <a:custGeom>
            <a:avLst/>
            <a:gdLst>
              <a:gd name="T0" fmla="*/ 89 w 115"/>
              <a:gd name="T1" fmla="*/ 0 h 51"/>
              <a:gd name="T2" fmla="*/ 115 w 115"/>
              <a:gd name="T3" fmla="*/ 26 h 51"/>
              <a:gd name="T4" fmla="*/ 115 w 115"/>
              <a:gd name="T5" fmla="*/ 26 h 51"/>
              <a:gd name="T6" fmla="*/ 89 w 115"/>
              <a:gd name="T7" fmla="*/ 51 h 51"/>
              <a:gd name="T8" fmla="*/ 25 w 115"/>
              <a:gd name="T9" fmla="*/ 51 h 51"/>
              <a:gd name="T10" fmla="*/ 0 w 115"/>
              <a:gd name="T11" fmla="*/ 26 h 51"/>
              <a:gd name="T12" fmla="*/ 0 w 115"/>
              <a:gd name="T13" fmla="*/ 26 h 51"/>
              <a:gd name="T14" fmla="*/ 25 w 115"/>
              <a:gd name="T15" fmla="*/ 0 h 51"/>
              <a:gd name="T16" fmla="*/ 89 w 115"/>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51">
                <a:moveTo>
                  <a:pt x="89" y="0"/>
                </a:moveTo>
                <a:cubicBezTo>
                  <a:pt x="104" y="0"/>
                  <a:pt x="115" y="12"/>
                  <a:pt x="115" y="26"/>
                </a:cubicBezTo>
                <a:cubicBezTo>
                  <a:pt x="115" y="26"/>
                  <a:pt x="115" y="26"/>
                  <a:pt x="115" y="26"/>
                </a:cubicBezTo>
                <a:cubicBezTo>
                  <a:pt x="115" y="40"/>
                  <a:pt x="104" y="51"/>
                  <a:pt x="89" y="51"/>
                </a:cubicBezTo>
                <a:cubicBezTo>
                  <a:pt x="25" y="51"/>
                  <a:pt x="25" y="51"/>
                  <a:pt x="25" y="51"/>
                </a:cubicBezTo>
                <a:cubicBezTo>
                  <a:pt x="11" y="51"/>
                  <a:pt x="0" y="40"/>
                  <a:pt x="0" y="26"/>
                </a:cubicBezTo>
                <a:cubicBezTo>
                  <a:pt x="0" y="26"/>
                  <a:pt x="0" y="26"/>
                  <a:pt x="0" y="26"/>
                </a:cubicBezTo>
                <a:cubicBezTo>
                  <a:pt x="0" y="12"/>
                  <a:pt x="11" y="0"/>
                  <a:pt x="25" y="0"/>
                </a:cubicBezTo>
                <a:lnTo>
                  <a:pt x="89"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0" name="Freeform 112"/>
          <p:cNvSpPr>
            <a:spLocks/>
          </p:cNvSpPr>
          <p:nvPr/>
        </p:nvSpPr>
        <p:spPr bwMode="auto">
          <a:xfrm flipH="1">
            <a:off x="3475038" y="3166009"/>
            <a:ext cx="3606824" cy="4746885"/>
          </a:xfrm>
          <a:custGeom>
            <a:avLst/>
            <a:gdLst>
              <a:gd name="T0" fmla="*/ 313 w 313"/>
              <a:gd name="T1" fmla="*/ 413 h 413"/>
              <a:gd name="T2" fmla="*/ 235 w 313"/>
              <a:gd name="T3" fmla="*/ 259 h 413"/>
              <a:gd name="T4" fmla="*/ 245 w 313"/>
              <a:gd name="T5" fmla="*/ 201 h 413"/>
              <a:gd name="T6" fmla="*/ 245 w 313"/>
              <a:gd name="T7" fmla="*/ 131 h 413"/>
              <a:gd name="T8" fmla="*/ 131 w 313"/>
              <a:gd name="T9" fmla="*/ 0 h 413"/>
              <a:gd name="T10" fmla="*/ 0 w 313"/>
              <a:gd name="T11" fmla="*/ 131 h 413"/>
              <a:gd name="T12" fmla="*/ 0 w 313"/>
              <a:gd name="T13" fmla="*/ 201 h 413"/>
              <a:gd name="T14" fmla="*/ 74 w 313"/>
              <a:gd name="T15" fmla="*/ 319 h 413"/>
              <a:gd name="T16" fmla="*/ 101 w 313"/>
              <a:gd name="T17" fmla="*/ 413 h 413"/>
              <a:gd name="T18" fmla="*/ 313 w 313"/>
              <a:gd name="T19"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413">
                <a:moveTo>
                  <a:pt x="313" y="413"/>
                </a:moveTo>
                <a:cubicBezTo>
                  <a:pt x="235" y="259"/>
                  <a:pt x="235" y="259"/>
                  <a:pt x="235" y="259"/>
                </a:cubicBezTo>
                <a:cubicBezTo>
                  <a:pt x="242" y="242"/>
                  <a:pt x="245" y="222"/>
                  <a:pt x="245" y="201"/>
                </a:cubicBezTo>
                <a:cubicBezTo>
                  <a:pt x="245" y="131"/>
                  <a:pt x="245" y="131"/>
                  <a:pt x="245" y="131"/>
                </a:cubicBezTo>
                <a:cubicBezTo>
                  <a:pt x="245" y="59"/>
                  <a:pt x="204" y="0"/>
                  <a:pt x="131" y="0"/>
                </a:cubicBezTo>
                <a:cubicBezTo>
                  <a:pt x="59" y="0"/>
                  <a:pt x="0" y="59"/>
                  <a:pt x="0" y="131"/>
                </a:cubicBezTo>
                <a:cubicBezTo>
                  <a:pt x="0" y="201"/>
                  <a:pt x="0" y="201"/>
                  <a:pt x="0" y="201"/>
                </a:cubicBezTo>
                <a:cubicBezTo>
                  <a:pt x="0" y="253"/>
                  <a:pt x="30" y="298"/>
                  <a:pt x="74" y="319"/>
                </a:cubicBezTo>
                <a:cubicBezTo>
                  <a:pt x="101" y="413"/>
                  <a:pt x="101" y="413"/>
                  <a:pt x="101" y="413"/>
                </a:cubicBezTo>
                <a:lnTo>
                  <a:pt x="313" y="413"/>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1" name="Freeform 128"/>
          <p:cNvSpPr>
            <a:spLocks/>
          </p:cNvSpPr>
          <p:nvPr/>
        </p:nvSpPr>
        <p:spPr bwMode="auto">
          <a:xfrm flipH="1">
            <a:off x="7403418" y="4747105"/>
            <a:ext cx="656604" cy="586895"/>
          </a:xfrm>
          <a:custGeom>
            <a:avLst/>
            <a:gdLst>
              <a:gd name="T0" fmla="*/ 32 w 57"/>
              <a:gd name="T1" fmla="*/ 0 h 51"/>
              <a:gd name="T2" fmla="*/ 57 w 57"/>
              <a:gd name="T3" fmla="*/ 26 h 51"/>
              <a:gd name="T4" fmla="*/ 57 w 57"/>
              <a:gd name="T5" fmla="*/ 26 h 51"/>
              <a:gd name="T6" fmla="*/ 32 w 57"/>
              <a:gd name="T7" fmla="*/ 51 h 51"/>
              <a:gd name="T8" fmla="*/ 25 w 57"/>
              <a:gd name="T9" fmla="*/ 51 h 51"/>
              <a:gd name="T10" fmla="*/ 0 w 57"/>
              <a:gd name="T11" fmla="*/ 26 h 51"/>
              <a:gd name="T12" fmla="*/ 0 w 57"/>
              <a:gd name="T13" fmla="*/ 26 h 51"/>
              <a:gd name="T14" fmla="*/ 25 w 57"/>
              <a:gd name="T15" fmla="*/ 0 h 51"/>
              <a:gd name="T16" fmla="*/ 32 w 57"/>
              <a:gd name="T17"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1">
                <a:moveTo>
                  <a:pt x="32" y="0"/>
                </a:moveTo>
                <a:cubicBezTo>
                  <a:pt x="46" y="0"/>
                  <a:pt x="57" y="12"/>
                  <a:pt x="57" y="26"/>
                </a:cubicBezTo>
                <a:cubicBezTo>
                  <a:pt x="57" y="26"/>
                  <a:pt x="57" y="26"/>
                  <a:pt x="57" y="26"/>
                </a:cubicBezTo>
                <a:cubicBezTo>
                  <a:pt x="57" y="40"/>
                  <a:pt x="46" y="51"/>
                  <a:pt x="32" y="51"/>
                </a:cubicBezTo>
                <a:cubicBezTo>
                  <a:pt x="25" y="51"/>
                  <a:pt x="25" y="51"/>
                  <a:pt x="25" y="51"/>
                </a:cubicBezTo>
                <a:cubicBezTo>
                  <a:pt x="11" y="51"/>
                  <a:pt x="0" y="40"/>
                  <a:pt x="0" y="26"/>
                </a:cubicBezTo>
                <a:cubicBezTo>
                  <a:pt x="0" y="26"/>
                  <a:pt x="0" y="26"/>
                  <a:pt x="0" y="26"/>
                </a:cubicBezTo>
                <a:cubicBezTo>
                  <a:pt x="0" y="12"/>
                  <a:pt x="11" y="0"/>
                  <a:pt x="25" y="0"/>
                </a:cubicBezTo>
                <a:lnTo>
                  <a:pt x="32"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2" name="Freeform 129"/>
          <p:cNvSpPr>
            <a:spLocks/>
          </p:cNvSpPr>
          <p:nvPr/>
        </p:nvSpPr>
        <p:spPr bwMode="auto">
          <a:xfrm flipH="1">
            <a:off x="4869198" y="2486918"/>
            <a:ext cx="357535" cy="287826"/>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Freeform 131"/>
          <p:cNvSpPr>
            <a:spLocks/>
          </p:cNvSpPr>
          <p:nvPr/>
        </p:nvSpPr>
        <p:spPr bwMode="auto">
          <a:xfrm flipH="1">
            <a:off x="5986773" y="5855386"/>
            <a:ext cx="1047868" cy="667846"/>
          </a:xfrm>
          <a:custGeom>
            <a:avLst/>
            <a:gdLst>
              <a:gd name="T0" fmla="*/ 33 w 91"/>
              <a:gd name="T1" fmla="*/ 58 h 58"/>
              <a:gd name="T2" fmla="*/ 91 w 91"/>
              <a:gd name="T3" fmla="*/ 0 h 58"/>
              <a:gd name="T4" fmla="*/ 0 w 91"/>
              <a:gd name="T5" fmla="*/ 0 h 58"/>
              <a:gd name="T6" fmla="*/ 33 w 91"/>
              <a:gd name="T7" fmla="*/ 58 h 58"/>
            </a:gdLst>
            <a:ahLst/>
            <a:cxnLst>
              <a:cxn ang="0">
                <a:pos x="T0" y="T1"/>
              </a:cxn>
              <a:cxn ang="0">
                <a:pos x="T2" y="T3"/>
              </a:cxn>
              <a:cxn ang="0">
                <a:pos x="T4" y="T5"/>
              </a:cxn>
              <a:cxn ang="0">
                <a:pos x="T6" y="T7"/>
              </a:cxn>
            </a:cxnLst>
            <a:rect l="0" t="0" r="r" b="b"/>
            <a:pathLst>
              <a:path w="91" h="58">
                <a:moveTo>
                  <a:pt x="33" y="58"/>
                </a:moveTo>
                <a:cubicBezTo>
                  <a:pt x="91" y="0"/>
                  <a:pt x="91" y="0"/>
                  <a:pt x="91" y="0"/>
                </a:cubicBezTo>
                <a:cubicBezTo>
                  <a:pt x="0" y="0"/>
                  <a:pt x="0" y="0"/>
                  <a:pt x="0" y="0"/>
                </a:cubicBezTo>
                <a:cubicBezTo>
                  <a:pt x="6" y="22"/>
                  <a:pt x="18" y="42"/>
                  <a:pt x="33" y="58"/>
                </a:cubicBezTo>
                <a:close/>
              </a:path>
            </a:pathLst>
          </a:custGeom>
          <a:solidFill>
            <a:srgbClr val="A06B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6" name="Rounded Rectangle 65"/>
          <p:cNvSpPr/>
          <p:nvPr/>
        </p:nvSpPr>
        <p:spPr>
          <a:xfrm>
            <a:off x="4739164" y="1122458"/>
            <a:ext cx="2958148" cy="4733036"/>
          </a:xfrm>
          <a:prstGeom prst="roundRect">
            <a:avLst>
              <a:gd name="adj" fmla="val 2953"/>
            </a:avLst>
          </a:prstGeom>
          <a:solidFill>
            <a:schemeClr val="bg1">
              <a:lumMod val="50000"/>
            </a:scheme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67" name="Rectangle 66"/>
          <p:cNvSpPr/>
          <p:nvPr/>
        </p:nvSpPr>
        <p:spPr>
          <a:xfrm>
            <a:off x="4883726" y="1629569"/>
            <a:ext cx="2669024" cy="3634296"/>
          </a:xfrm>
          <a:prstGeom prst="rect">
            <a:avLst/>
          </a:prstGeom>
          <a:solidFill>
            <a:srgbClr val="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64" name="Rounded Rectangle 63"/>
          <p:cNvSpPr/>
          <p:nvPr/>
        </p:nvSpPr>
        <p:spPr>
          <a:xfrm>
            <a:off x="5711127" y="1359110"/>
            <a:ext cx="1014222" cy="84519"/>
          </a:xfrm>
          <a:prstGeom prst="roundRect">
            <a:avLst/>
          </a:prstGeom>
          <a:solidFill>
            <a:srgbClr val="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65" name="Rounded Rectangle 64"/>
          <p:cNvSpPr/>
          <p:nvPr/>
        </p:nvSpPr>
        <p:spPr>
          <a:xfrm>
            <a:off x="6007608" y="5432902"/>
            <a:ext cx="591630" cy="253556"/>
          </a:xfrm>
          <a:prstGeom prst="roundRect">
            <a:avLst/>
          </a:prstGeom>
          <a:solidFill>
            <a:srgbClr val="FFFFFF"/>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56" name="Rectangle 55"/>
          <p:cNvSpPr/>
          <p:nvPr/>
        </p:nvSpPr>
        <p:spPr>
          <a:xfrm>
            <a:off x="4877117" y="1627919"/>
            <a:ext cx="2675119" cy="918210"/>
          </a:xfrm>
          <a:prstGeom prst="rect">
            <a:avLst/>
          </a:prstGeom>
          <a:solidFill>
            <a:srgbClr val="0579DE">
              <a:lumMod val="60000"/>
              <a:lumOff val="40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57" name="Rectangle 56"/>
          <p:cNvSpPr/>
          <p:nvPr/>
        </p:nvSpPr>
        <p:spPr>
          <a:xfrm>
            <a:off x="4877117" y="2546129"/>
            <a:ext cx="2675119" cy="918210"/>
          </a:xfrm>
          <a:prstGeom prst="rect">
            <a:avLst/>
          </a:prstGeom>
          <a:solidFill>
            <a:srgbClr val="045BA6"/>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58" name="Rectangle 57"/>
          <p:cNvSpPr/>
          <p:nvPr/>
        </p:nvSpPr>
        <p:spPr>
          <a:xfrm>
            <a:off x="4877117" y="3464339"/>
            <a:ext cx="2675119" cy="918210"/>
          </a:xfrm>
          <a:prstGeom prst="rect">
            <a:avLst/>
          </a:prstGeom>
          <a:solidFill>
            <a:srgbClr val="0579DE">
              <a:lumMod val="60000"/>
              <a:lumOff val="40000"/>
            </a:srgbClr>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59" name="Rectangle 58"/>
          <p:cNvSpPr/>
          <p:nvPr/>
        </p:nvSpPr>
        <p:spPr>
          <a:xfrm>
            <a:off x="4877117" y="4382549"/>
            <a:ext cx="2675119" cy="918210"/>
          </a:xfrm>
          <a:prstGeom prst="rect">
            <a:avLst/>
          </a:prstGeom>
          <a:solidFill>
            <a:srgbClr val="0078D7"/>
          </a:solid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a typeface="+mn-ea"/>
              <a:cs typeface="+mn-cs"/>
            </a:endParaRPr>
          </a:p>
        </p:txBody>
      </p:sp>
      <p:sp>
        <p:nvSpPr>
          <p:cNvPr id="60" name="Oval 59"/>
          <p:cNvSpPr/>
          <p:nvPr/>
        </p:nvSpPr>
        <p:spPr>
          <a:xfrm>
            <a:off x="4883726" y="1637223"/>
            <a:ext cx="2675119" cy="908727"/>
          </a:xfrm>
          <a:prstGeom prst="ellipse">
            <a:avLst/>
          </a:prstGeom>
          <a:noFill/>
          <a:ln w="25400" cap="flat" cmpd="sng" algn="ctr">
            <a:noFill/>
            <a:prstDash val="solid"/>
          </a:ln>
          <a:effectLst/>
        </p:spPr>
        <p:txBody>
          <a:bodyPr lIns="0" rIns="0"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lang="en-US" sz="4200" kern="0" dirty="0">
                <a:solidFill>
                  <a:schemeClr val="tx2"/>
                </a:solidFill>
                <a:latin typeface="+mj-lt"/>
                <a:cs typeface="Segoe UI Semibold" panose="020B0702040204020203" pitchFamily="34" charset="0"/>
              </a:rPr>
              <a:t>10x</a:t>
            </a:r>
            <a:endParaRPr kumimoji="0" lang="en-US" sz="4200" i="0" u="none" strike="noStrike" kern="0" cap="none" spc="0" normalizeH="0" baseline="0" noProof="0" dirty="0">
              <a:ln>
                <a:noFill/>
              </a:ln>
              <a:solidFill>
                <a:schemeClr val="tx2"/>
              </a:solidFill>
              <a:effectLst/>
              <a:uLnTx/>
              <a:uFillTx/>
              <a:latin typeface="+mj-lt"/>
              <a:cs typeface="Segoe UI Semibold" panose="020B0702040204020203" pitchFamily="34" charset="0"/>
            </a:endParaRPr>
          </a:p>
        </p:txBody>
      </p:sp>
      <p:sp>
        <p:nvSpPr>
          <p:cNvPr id="68" name="Freeform 130"/>
          <p:cNvSpPr>
            <a:spLocks/>
          </p:cNvSpPr>
          <p:nvPr/>
        </p:nvSpPr>
        <p:spPr bwMode="auto">
          <a:xfrm flipH="1">
            <a:off x="4741025" y="4373529"/>
            <a:ext cx="1245748" cy="3262781"/>
          </a:xfrm>
          <a:custGeom>
            <a:avLst/>
            <a:gdLst>
              <a:gd name="T0" fmla="*/ 108 w 108"/>
              <a:gd name="T1" fmla="*/ 0 h 284"/>
              <a:gd name="T2" fmla="*/ 0 w 108"/>
              <a:gd name="T3" fmla="*/ 142 h 284"/>
              <a:gd name="T4" fmla="*/ 108 w 108"/>
              <a:gd name="T5" fmla="*/ 284 h 284"/>
              <a:gd name="T6" fmla="*/ 108 w 108"/>
              <a:gd name="T7" fmla="*/ 0 h 284"/>
            </a:gdLst>
            <a:ahLst/>
            <a:cxnLst>
              <a:cxn ang="0">
                <a:pos x="T0" y="T1"/>
              </a:cxn>
              <a:cxn ang="0">
                <a:pos x="T2" y="T3"/>
              </a:cxn>
              <a:cxn ang="0">
                <a:pos x="T4" y="T5"/>
              </a:cxn>
              <a:cxn ang="0">
                <a:pos x="T6" y="T7"/>
              </a:cxn>
            </a:cxnLst>
            <a:rect l="0" t="0" r="r" b="b"/>
            <a:pathLst>
              <a:path w="108" h="284">
                <a:moveTo>
                  <a:pt x="108" y="0"/>
                </a:moveTo>
                <a:cubicBezTo>
                  <a:pt x="46" y="18"/>
                  <a:pt x="0" y="75"/>
                  <a:pt x="0" y="142"/>
                </a:cubicBezTo>
                <a:cubicBezTo>
                  <a:pt x="0" y="210"/>
                  <a:pt x="46" y="266"/>
                  <a:pt x="108" y="284"/>
                </a:cubicBezTo>
                <a:lnTo>
                  <a:pt x="108" y="0"/>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9" name="Freeform 126"/>
          <p:cNvSpPr>
            <a:spLocks/>
          </p:cNvSpPr>
          <p:nvPr/>
        </p:nvSpPr>
        <p:spPr bwMode="auto">
          <a:xfrm flipH="1">
            <a:off x="4257567" y="2486918"/>
            <a:ext cx="1232256" cy="1322202"/>
          </a:xfrm>
          <a:custGeom>
            <a:avLst/>
            <a:gdLst>
              <a:gd name="T0" fmla="*/ 10 w 107"/>
              <a:gd name="T1" fmla="*/ 19 h 115"/>
              <a:gd name="T2" fmla="*/ 10 w 107"/>
              <a:gd name="T3" fmla="*/ 57 h 115"/>
              <a:gd name="T4" fmla="*/ 58 w 107"/>
              <a:gd name="T5" fmla="*/ 105 h 115"/>
              <a:gd name="T6" fmla="*/ 96 w 107"/>
              <a:gd name="T7" fmla="*/ 105 h 115"/>
              <a:gd name="T8" fmla="*/ 96 w 107"/>
              <a:gd name="T9" fmla="*/ 67 h 115"/>
              <a:gd name="T10" fmla="*/ 29 w 107"/>
              <a:gd name="T11" fmla="*/ 0 h 115"/>
              <a:gd name="T12" fmla="*/ 10 w 107"/>
              <a:gd name="T13" fmla="*/ 19 h 115"/>
            </a:gdLst>
            <a:ahLst/>
            <a:cxnLst>
              <a:cxn ang="0">
                <a:pos x="T0" y="T1"/>
              </a:cxn>
              <a:cxn ang="0">
                <a:pos x="T2" y="T3"/>
              </a:cxn>
              <a:cxn ang="0">
                <a:pos x="T4" y="T5"/>
              </a:cxn>
              <a:cxn ang="0">
                <a:pos x="T6" y="T7"/>
              </a:cxn>
              <a:cxn ang="0">
                <a:pos x="T8" y="T9"/>
              </a:cxn>
              <a:cxn ang="0">
                <a:pos x="T10" y="T11"/>
              </a:cxn>
              <a:cxn ang="0">
                <a:pos x="T12" y="T13"/>
              </a:cxn>
            </a:cxnLst>
            <a:rect l="0" t="0" r="r" b="b"/>
            <a:pathLst>
              <a:path w="107" h="115">
                <a:moveTo>
                  <a:pt x="10" y="19"/>
                </a:moveTo>
                <a:cubicBezTo>
                  <a:pt x="0" y="29"/>
                  <a:pt x="0" y="46"/>
                  <a:pt x="10" y="57"/>
                </a:cubicBezTo>
                <a:cubicBezTo>
                  <a:pt x="58" y="105"/>
                  <a:pt x="58" y="105"/>
                  <a:pt x="58" y="105"/>
                </a:cubicBezTo>
                <a:cubicBezTo>
                  <a:pt x="69" y="115"/>
                  <a:pt x="86" y="115"/>
                  <a:pt x="96" y="105"/>
                </a:cubicBezTo>
                <a:cubicBezTo>
                  <a:pt x="107" y="94"/>
                  <a:pt x="107" y="77"/>
                  <a:pt x="96" y="67"/>
                </a:cubicBezTo>
                <a:cubicBezTo>
                  <a:pt x="29" y="0"/>
                  <a:pt x="29" y="0"/>
                  <a:pt x="29" y="0"/>
                </a:cubicBezTo>
                <a:lnTo>
                  <a:pt x="10" y="19"/>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0" name="Freeform 127"/>
          <p:cNvSpPr>
            <a:spLocks/>
          </p:cNvSpPr>
          <p:nvPr/>
        </p:nvSpPr>
        <p:spPr bwMode="auto">
          <a:xfrm flipH="1">
            <a:off x="4257567" y="3085057"/>
            <a:ext cx="760041" cy="1897855"/>
          </a:xfrm>
          <a:custGeom>
            <a:avLst/>
            <a:gdLst>
              <a:gd name="T0" fmla="*/ 66 w 66"/>
              <a:gd name="T1" fmla="*/ 124 h 165"/>
              <a:gd name="T2" fmla="*/ 33 w 66"/>
              <a:gd name="T3" fmla="*/ 157 h 165"/>
              <a:gd name="T4" fmla="*/ 33 w 66"/>
              <a:gd name="T5" fmla="*/ 157 h 165"/>
              <a:gd name="T6" fmla="*/ 0 w 66"/>
              <a:gd name="T7" fmla="*/ 146 h 165"/>
              <a:gd name="T8" fmla="*/ 0 w 66"/>
              <a:gd name="T9" fmla="*/ 18 h 165"/>
              <a:gd name="T10" fmla="*/ 33 w 66"/>
              <a:gd name="T11" fmla="*/ 7 h 165"/>
              <a:gd name="T12" fmla="*/ 33 w 66"/>
              <a:gd name="T13" fmla="*/ 7 h 165"/>
              <a:gd name="T14" fmla="*/ 66 w 66"/>
              <a:gd name="T15" fmla="*/ 40 h 165"/>
              <a:gd name="T16" fmla="*/ 66 w 66"/>
              <a:gd name="T17" fmla="*/ 12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165">
                <a:moveTo>
                  <a:pt x="66" y="124"/>
                </a:moveTo>
                <a:cubicBezTo>
                  <a:pt x="66" y="142"/>
                  <a:pt x="51" y="157"/>
                  <a:pt x="33" y="157"/>
                </a:cubicBezTo>
                <a:cubicBezTo>
                  <a:pt x="33" y="157"/>
                  <a:pt x="33" y="157"/>
                  <a:pt x="33" y="157"/>
                </a:cubicBezTo>
                <a:cubicBezTo>
                  <a:pt x="15" y="157"/>
                  <a:pt x="0" y="165"/>
                  <a:pt x="0" y="146"/>
                </a:cubicBezTo>
                <a:cubicBezTo>
                  <a:pt x="0" y="18"/>
                  <a:pt x="0" y="18"/>
                  <a:pt x="0" y="18"/>
                </a:cubicBezTo>
                <a:cubicBezTo>
                  <a:pt x="0" y="0"/>
                  <a:pt x="15" y="7"/>
                  <a:pt x="33" y="7"/>
                </a:cubicBezTo>
                <a:cubicBezTo>
                  <a:pt x="33" y="7"/>
                  <a:pt x="33" y="7"/>
                  <a:pt x="33" y="7"/>
                </a:cubicBezTo>
                <a:cubicBezTo>
                  <a:pt x="51" y="7"/>
                  <a:pt x="66" y="22"/>
                  <a:pt x="66" y="40"/>
                </a:cubicBezTo>
                <a:lnTo>
                  <a:pt x="66" y="124"/>
                </a:lnTo>
                <a:close/>
              </a:path>
            </a:pathLst>
          </a:custGeom>
          <a:solidFill>
            <a:srgbClr val="BC90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71" name="Freeform 129"/>
          <p:cNvSpPr>
            <a:spLocks/>
          </p:cNvSpPr>
          <p:nvPr/>
        </p:nvSpPr>
        <p:spPr bwMode="auto">
          <a:xfrm flipH="1">
            <a:off x="4876044" y="2490408"/>
            <a:ext cx="343841" cy="276802"/>
          </a:xfrm>
          <a:custGeom>
            <a:avLst/>
            <a:gdLst>
              <a:gd name="T0" fmla="*/ 6 w 31"/>
              <a:gd name="T1" fmla="*/ 0 h 25"/>
              <a:gd name="T2" fmla="*/ 0 w 31"/>
              <a:gd name="T3" fmla="*/ 7 h 25"/>
              <a:gd name="T4" fmla="*/ 10 w 31"/>
              <a:gd name="T5" fmla="*/ 17 h 25"/>
              <a:gd name="T6" fmla="*/ 31 w 31"/>
              <a:gd name="T7" fmla="*/ 24 h 25"/>
              <a:gd name="T8" fmla="*/ 6 w 31"/>
              <a:gd name="T9" fmla="*/ 0 h 25"/>
            </a:gdLst>
            <a:ahLst/>
            <a:cxnLst>
              <a:cxn ang="0">
                <a:pos x="T0" y="T1"/>
              </a:cxn>
              <a:cxn ang="0">
                <a:pos x="T2" y="T3"/>
              </a:cxn>
              <a:cxn ang="0">
                <a:pos x="T4" y="T5"/>
              </a:cxn>
              <a:cxn ang="0">
                <a:pos x="T6" y="T7"/>
              </a:cxn>
              <a:cxn ang="0">
                <a:pos x="T8" y="T9"/>
              </a:cxn>
            </a:cxnLst>
            <a:rect l="0" t="0" r="r" b="b"/>
            <a:pathLst>
              <a:path w="31" h="25">
                <a:moveTo>
                  <a:pt x="6" y="0"/>
                </a:moveTo>
                <a:cubicBezTo>
                  <a:pt x="0" y="7"/>
                  <a:pt x="0" y="7"/>
                  <a:pt x="0" y="7"/>
                </a:cubicBezTo>
                <a:cubicBezTo>
                  <a:pt x="10" y="17"/>
                  <a:pt x="10" y="17"/>
                  <a:pt x="10" y="17"/>
                </a:cubicBezTo>
                <a:cubicBezTo>
                  <a:pt x="16" y="23"/>
                  <a:pt x="23" y="25"/>
                  <a:pt x="31" y="24"/>
                </a:cubicBezTo>
                <a:lnTo>
                  <a:pt x="6" y="0"/>
                </a:lnTo>
                <a:close/>
              </a:path>
            </a:pathLst>
          </a:custGeom>
          <a:solidFill>
            <a:srgbClr val="E5D0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 name="Rectangle 5"/>
          <p:cNvSpPr/>
          <p:nvPr/>
        </p:nvSpPr>
        <p:spPr>
          <a:xfrm>
            <a:off x="7492950" y="2546129"/>
            <a:ext cx="4943525" cy="918210"/>
          </a:xfrm>
          <a:prstGeom prst="rect">
            <a:avLst/>
          </a:prstGeom>
          <a:solidFill>
            <a:srgbClr val="045BA6"/>
          </a:solidFill>
          <a:ln w="25400" cap="flat" cmpd="sng" algn="ctr">
            <a:noFill/>
            <a:prstDash val="solid"/>
          </a:ln>
          <a:effectLst/>
        </p:spPr>
        <p:txBody>
          <a:bodyPr lIns="182880" rIns="182880" rtlCol="0" anchor="ctr"/>
          <a:lstStyle/>
          <a:p>
            <a:pPr lvl="0" algn="ctr" defTabSz="931710">
              <a:spcBef>
                <a:spcPct val="20000"/>
              </a:spcBef>
              <a:buClr>
                <a:srgbClr val="3C3C3C"/>
              </a:buClr>
              <a:buSzPct val="100000"/>
            </a:pPr>
            <a:r>
              <a:rPr lang="en-US" sz="2000" b="1" spc="-10" dirty="0">
                <a:solidFill>
                  <a:schemeClr val="tx2"/>
                </a:solidFill>
                <a:cs typeface="Segoe UI Semibold" panose="020B0702040204020203" pitchFamily="34" charset="0"/>
              </a:rPr>
              <a:t>Faster</a:t>
            </a:r>
            <a:r>
              <a:rPr lang="en-US" sz="2000" spc="-30" dirty="0">
                <a:solidFill>
                  <a:schemeClr val="tx2"/>
                </a:solidFill>
                <a:latin typeface="Segoe UI Light"/>
                <a:cs typeface="Segoe UI Semibold" panose="020B0702040204020203" pitchFamily="34" charset="0"/>
              </a:rPr>
              <a:t> than the recent</a:t>
            </a:r>
            <a:br>
              <a:rPr lang="en-US" sz="2000" spc="-30" dirty="0">
                <a:solidFill>
                  <a:schemeClr val="tx2"/>
                </a:solidFill>
                <a:latin typeface="Segoe UI Light"/>
                <a:cs typeface="Segoe UI Semibold" panose="020B0702040204020203" pitchFamily="34" charset="0"/>
              </a:rPr>
            </a:br>
            <a:r>
              <a:rPr lang="en-US" sz="2000" spc="-30" dirty="0">
                <a:solidFill>
                  <a:schemeClr val="tx2"/>
                </a:solidFill>
                <a:latin typeface="Segoe UI Light"/>
                <a:cs typeface="Segoe UI Semibold" panose="020B0702040204020203" pitchFamily="34" charset="0"/>
              </a:rPr>
              <a:t>social networking explosion</a:t>
            </a:r>
          </a:p>
        </p:txBody>
      </p:sp>
      <p:sp>
        <p:nvSpPr>
          <p:cNvPr id="31" name="Oval 30"/>
          <p:cNvSpPr/>
          <p:nvPr/>
        </p:nvSpPr>
        <p:spPr>
          <a:xfrm>
            <a:off x="4877117" y="2555612"/>
            <a:ext cx="2675119" cy="908727"/>
          </a:xfrm>
          <a:prstGeom prst="ellipse">
            <a:avLst/>
          </a:prstGeom>
          <a:noFill/>
          <a:ln w="25400" cap="flat" cmpd="sng" algn="ctr">
            <a:noFill/>
            <a:prstDash val="solid"/>
          </a:ln>
          <a:effectLst/>
        </p:spPr>
        <p:txBody>
          <a:bodyPr lIns="0" rIns="0"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lang="en-US" sz="4200" kern="0" dirty="0">
                <a:solidFill>
                  <a:schemeClr val="tx2"/>
                </a:solidFill>
                <a:latin typeface="+mj-lt"/>
                <a:cs typeface="Segoe UI Semibold" panose="020B0702040204020203" pitchFamily="34" charset="0"/>
              </a:rPr>
              <a:t>3x</a:t>
            </a:r>
            <a:endParaRPr kumimoji="0" lang="en-US" sz="4200" i="0" u="none" strike="noStrike" kern="0" cap="none" spc="0" normalizeH="0" baseline="0" noProof="0" dirty="0">
              <a:ln>
                <a:noFill/>
              </a:ln>
              <a:solidFill>
                <a:schemeClr val="tx2"/>
              </a:solidFill>
              <a:effectLst/>
              <a:uLnTx/>
              <a:uFillTx/>
              <a:latin typeface="+mj-lt"/>
              <a:cs typeface="Segoe UI Semibold" panose="020B0702040204020203" pitchFamily="34" charset="0"/>
            </a:endParaRPr>
          </a:p>
        </p:txBody>
      </p:sp>
      <p:sp>
        <p:nvSpPr>
          <p:cNvPr id="32" name="Oval 31"/>
          <p:cNvSpPr/>
          <p:nvPr/>
        </p:nvSpPr>
        <p:spPr>
          <a:xfrm>
            <a:off x="4877117" y="3473822"/>
            <a:ext cx="2675119" cy="908727"/>
          </a:xfrm>
          <a:prstGeom prst="ellipse">
            <a:avLst/>
          </a:prstGeom>
          <a:noFill/>
          <a:ln w="25400" cap="flat" cmpd="sng" algn="ctr">
            <a:noFill/>
            <a:prstDash val="solid"/>
          </a:ln>
          <a:effectLst/>
        </p:spPr>
        <p:txBody>
          <a:bodyPr lIns="0" rIns="0"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r>
              <a:rPr lang="en-US" sz="4200" kern="0" dirty="0">
                <a:solidFill>
                  <a:schemeClr val="tx2"/>
                </a:solidFill>
                <a:latin typeface="+mj-lt"/>
                <a:cs typeface="Segoe UI Semibold" panose="020B0702040204020203" pitchFamily="34" charset="0"/>
              </a:rPr>
              <a:t>2x</a:t>
            </a:r>
            <a:endParaRPr kumimoji="0" lang="en-US" sz="4200" i="0" u="none" strike="noStrike" kern="0" cap="none" spc="0" normalizeH="0" baseline="0" noProof="0" dirty="0">
              <a:ln>
                <a:noFill/>
              </a:ln>
              <a:solidFill>
                <a:schemeClr val="tx2"/>
              </a:solidFill>
              <a:effectLst/>
              <a:uLnTx/>
              <a:uFillTx/>
              <a:latin typeface="+mj-lt"/>
              <a:cs typeface="Segoe UI Semibold" panose="020B0702040204020203" pitchFamily="34" charset="0"/>
            </a:endParaRPr>
          </a:p>
        </p:txBody>
      </p:sp>
      <p:sp>
        <p:nvSpPr>
          <p:cNvPr id="7" name="Title 6"/>
          <p:cNvSpPr>
            <a:spLocks noGrp="1"/>
          </p:cNvSpPr>
          <p:nvPr>
            <p:ph type="title"/>
          </p:nvPr>
        </p:nvSpPr>
        <p:spPr/>
        <p:txBody>
          <a:bodyPr/>
          <a:lstStyle/>
          <a:p>
            <a:r>
              <a:rPr lang="de-DE" dirty="0"/>
              <a:t>Mobile has happened ...</a:t>
            </a:r>
          </a:p>
        </p:txBody>
      </p:sp>
    </p:spTree>
    <p:extLst>
      <p:ext uri="{BB962C8B-B14F-4D97-AF65-F5344CB8AC3E}">
        <p14:creationId xmlns:p14="http://schemas.microsoft.com/office/powerpoint/2010/main" val="283813533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2136938" y="2036290"/>
            <a:ext cx="8177112" cy="3990410"/>
            <a:chOff x="2129681" y="2101603"/>
            <a:chExt cx="8177112" cy="3990410"/>
          </a:xfrm>
        </p:grpSpPr>
        <p:sp>
          <p:nvSpPr>
            <p:cNvPr id="3" name="Rounded Rectangle 12"/>
            <p:cNvSpPr/>
            <p:nvPr/>
          </p:nvSpPr>
          <p:spPr bwMode="auto">
            <a:xfrm>
              <a:off x="2129681" y="2101603"/>
              <a:ext cx="8177112" cy="3990410"/>
            </a:xfrm>
            <a:prstGeom prst="roundRect">
              <a:avLst>
                <a:gd name="adj" fmla="val 4889"/>
              </a:avLst>
            </a:prstGeom>
            <a:solidFill>
              <a:srgbClr val="00BCF2">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p:cNvGrpSpPr/>
            <p:nvPr/>
          </p:nvGrpSpPr>
          <p:grpSpPr>
            <a:xfrm>
              <a:off x="6065873" y="3877731"/>
              <a:ext cx="462576" cy="272418"/>
              <a:chOff x="4924540" y="2915646"/>
              <a:chExt cx="462708" cy="272496"/>
            </a:xfrm>
            <a:solidFill>
              <a:srgbClr val="FFFFFF"/>
            </a:solidFill>
          </p:grpSpPr>
          <p:sp>
            <p:nvSpPr>
              <p:cNvPr id="5" name="Rectangle 4"/>
              <p:cNvSpPr/>
              <p:nvPr/>
            </p:nvSpPr>
            <p:spPr bwMode="auto">
              <a:xfrm>
                <a:off x="4924540" y="2915646"/>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924540" y="3102933"/>
                <a:ext cx="462708" cy="8520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2702918" y="2624777"/>
              <a:ext cx="2880375" cy="2880375"/>
            </a:xfrm>
            <a:prstGeom prst="rect">
              <a:avLst/>
            </a:prstGeom>
          </p:spPr>
        </p:pic>
        <p:grpSp>
          <p:nvGrpSpPr>
            <p:cNvPr id="9" name="Group 8"/>
            <p:cNvGrpSpPr/>
            <p:nvPr/>
          </p:nvGrpSpPr>
          <p:grpSpPr>
            <a:xfrm>
              <a:off x="7083613" y="2288262"/>
              <a:ext cx="2630804" cy="3544326"/>
              <a:chOff x="6325445" y="2030785"/>
              <a:chExt cx="2631178" cy="3544829"/>
            </a:xfrm>
          </p:grpSpPr>
          <p:pic>
            <p:nvPicPr>
              <p:cNvPr id="10" name="Picture 9"/>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11" name="Picture 10"/>
              <p:cNvPicPr>
                <a:picLocks noChangeAspect="1"/>
              </p:cNvPicPr>
              <p:nvPr/>
            </p:nvPicPr>
            <p:blipFill>
              <a:blip r:embed="rId6"/>
              <a:stretch>
                <a:fillRect/>
              </a:stretch>
            </p:blipFill>
            <p:spPr>
              <a:xfrm>
                <a:off x="6348445" y="2377802"/>
                <a:ext cx="473304" cy="462268"/>
              </a:xfrm>
              <a:prstGeom prst="rect">
                <a:avLst/>
              </a:prstGeom>
            </p:spPr>
          </p:pic>
          <p:pic>
            <p:nvPicPr>
              <p:cNvPr id="12" name="Picture 11"/>
              <p:cNvPicPr>
                <a:picLocks noChangeAspect="1"/>
              </p:cNvPicPr>
              <p:nvPr/>
            </p:nvPicPr>
            <p:blipFill>
              <a:blip r:embed="rId7"/>
              <a:stretch>
                <a:fillRect/>
              </a:stretch>
            </p:blipFill>
            <p:spPr>
              <a:xfrm>
                <a:off x="6325445" y="3961154"/>
                <a:ext cx="519305" cy="518725"/>
              </a:xfrm>
              <a:prstGeom prst="rect">
                <a:avLst/>
              </a:prstGeom>
            </p:spPr>
          </p:pic>
          <p:pic>
            <p:nvPicPr>
              <p:cNvPr id="13" name="Picture 12"/>
              <p:cNvPicPr>
                <a:picLocks noChangeAspect="1"/>
              </p:cNvPicPr>
              <p:nvPr/>
            </p:nvPicPr>
            <p:blipFill>
              <a:blip r:embed="rId8"/>
              <a:stretch>
                <a:fillRect/>
              </a:stretch>
            </p:blipFill>
            <p:spPr>
              <a:xfrm>
                <a:off x="6402625" y="3138601"/>
                <a:ext cx="364944" cy="524022"/>
              </a:xfrm>
              <a:prstGeom prst="rect">
                <a:avLst/>
              </a:prstGeom>
            </p:spPr>
          </p:pic>
          <p:sp>
            <p:nvSpPr>
              <p:cNvPr id="14" name="TextBox 13"/>
              <p:cNvSpPr txBox="1"/>
              <p:nvPr/>
            </p:nvSpPr>
            <p:spPr>
              <a:xfrm>
                <a:off x="6827873" y="2030785"/>
                <a:ext cx="2128750" cy="3544829"/>
              </a:xfrm>
              <a:prstGeom prst="rect">
                <a:avLst/>
              </a:prstGeom>
              <a:noFill/>
            </p:spPr>
            <p:txBody>
              <a:bodyPr wrap="none" lIns="182854" tIns="146283" rIns="182854" bIns="146283" rtlCol="0">
                <a:spAutoFit/>
              </a:bodyPr>
              <a:lstStyle/>
              <a:p>
                <a:pPr defTabSz="932563">
                  <a:lnSpc>
                    <a:spcPct val="200000"/>
                  </a:lnSpc>
                  <a:spcAft>
                    <a:spcPts val="600"/>
                  </a:spcAft>
                </a:pPr>
                <a:r>
                  <a:rPr lang="en-US" sz="2400" dirty="0">
                    <a:solidFill>
                      <a:srgbClr val="DFDFDE"/>
                    </a:solidFill>
                    <a:ea typeface="MS PGothic" panose="020B0600070205080204" pitchFamily="34" charset="-128"/>
                  </a:rPr>
                  <a:t>Web Apps</a:t>
                </a:r>
              </a:p>
              <a:p>
                <a:pPr defTabSz="932563">
                  <a:lnSpc>
                    <a:spcPct val="200000"/>
                  </a:lnSpc>
                  <a:spcAft>
                    <a:spcPts val="600"/>
                  </a:spcAft>
                </a:pPr>
                <a:r>
                  <a:rPr lang="en-US" sz="2400" dirty="0">
                    <a:solidFill>
                      <a:srgbClr val="DFDFDE"/>
                    </a:solidFill>
                    <a:ea typeface="MS PGothic" panose="020B0600070205080204" pitchFamily="34" charset="-128"/>
                  </a:rPr>
                  <a:t>Mobile Apps</a:t>
                </a:r>
              </a:p>
              <a:p>
                <a:pPr defTabSz="932563">
                  <a:lnSpc>
                    <a:spcPct val="200000"/>
                  </a:lnSpc>
                  <a:spcAft>
                    <a:spcPts val="600"/>
                  </a:spcAft>
                </a:pPr>
                <a:r>
                  <a:rPr lang="en-US" sz="2400" dirty="0">
                    <a:solidFill>
                      <a:srgbClr val="DFDFDE"/>
                    </a:solidFill>
                    <a:ea typeface="MS PGothic" panose="020B0600070205080204" pitchFamily="34" charset="-128"/>
                  </a:rPr>
                  <a:t>Logic Apps</a:t>
                </a:r>
              </a:p>
              <a:p>
                <a:pPr defTabSz="932563">
                  <a:lnSpc>
                    <a:spcPct val="200000"/>
                  </a:lnSpc>
                  <a:spcAft>
                    <a:spcPts val="600"/>
                  </a:spcAft>
                </a:pPr>
                <a:r>
                  <a:rPr lang="en-US" sz="2400" dirty="0">
                    <a:solidFill>
                      <a:srgbClr val="DFDFDE"/>
                    </a:solidFill>
                    <a:ea typeface="MS PGothic" panose="020B0600070205080204" pitchFamily="34" charset="-128"/>
                  </a:rPr>
                  <a:t>API Apps</a:t>
                </a:r>
              </a:p>
            </p:txBody>
          </p:sp>
        </p:grpSp>
      </p:grpSp>
      <p:sp>
        <p:nvSpPr>
          <p:cNvPr id="16" name="Title 2"/>
          <p:cNvSpPr txBox="1">
            <a:spLocks/>
          </p:cNvSpPr>
          <p:nvPr/>
        </p:nvSpPr>
        <p:spPr>
          <a:xfrm>
            <a:off x="274640" y="294942"/>
            <a:ext cx="11889564" cy="1435602"/>
          </a:xfrm>
          <a:prstGeom prst="rect">
            <a:avLst/>
          </a:prstGeom>
        </p:spPr>
        <p:txBody>
          <a:bodyPr/>
          <a:lstStyle>
            <a:lvl1pPr algn="l" defTabSz="931710" rtl="0" eaLnBrk="1" latinLnBrk="0" hangingPunct="1">
              <a:lnSpc>
                <a:spcPct val="90000"/>
              </a:lnSpc>
              <a:spcBef>
                <a:spcPct val="0"/>
              </a:spcBef>
              <a:buNone/>
              <a:defRPr lang="en-US" sz="4200" b="0" kern="1200" cap="none" spc="-102" baseline="0" dirty="0" smtClean="0">
                <a:ln w="3175">
                  <a:noFill/>
                </a:ln>
                <a:solidFill>
                  <a:srgbClr val="505050"/>
                </a:solidFill>
                <a:effectLst/>
                <a:latin typeface="+mj-lt"/>
                <a:ea typeface="+mn-ea"/>
                <a:cs typeface="Segoe UI" pitchFamily="34" charset="0"/>
              </a:defRPr>
            </a:lvl1pPr>
          </a:lstStyle>
          <a:p>
            <a:pPr algn="ctr" defTabSz="914049">
              <a:lnSpc>
                <a:spcPct val="100000"/>
              </a:lnSpc>
              <a:spcAft>
                <a:spcPts val="600"/>
              </a:spcAft>
              <a:defRPr/>
            </a:pPr>
            <a:r>
              <a:rPr lang="en-US" dirty="0">
                <a:solidFill>
                  <a:schemeClr val="tx1"/>
                </a:solidFill>
              </a:rPr>
              <a:t>Azure App Service</a:t>
            </a:r>
            <a:r>
              <a:rPr lang="en-US" dirty="0"/>
              <a:t/>
            </a:r>
            <a:br>
              <a:rPr lang="en-US" dirty="0"/>
            </a:br>
            <a:r>
              <a:rPr lang="en-US" sz="3599" spc="0" dirty="0">
                <a:ln>
                  <a:noFill/>
                </a:ln>
                <a:gradFill>
                  <a:gsLst>
                    <a:gs pos="0">
                      <a:srgbClr val="00BCF2"/>
                    </a:gs>
                    <a:gs pos="31000">
                      <a:srgbClr val="00BCF2"/>
                    </a:gs>
                  </a:gsLst>
                  <a:lin ang="5400000" scaled="1"/>
                </a:gradFill>
                <a:cs typeface="+mn-cs"/>
              </a:rPr>
              <a:t>Build and scale great cloud apps</a:t>
            </a:r>
            <a:r>
              <a:rPr lang="en-US" sz="1399" spc="0" dirty="0">
                <a:ln>
                  <a:noFill/>
                </a:ln>
                <a:gradFill>
                  <a:gsLst>
                    <a:gs pos="0">
                      <a:srgbClr val="00BCF2"/>
                    </a:gs>
                    <a:gs pos="31000">
                      <a:srgbClr val="00BCF2"/>
                    </a:gs>
                  </a:gsLst>
                  <a:lin ang="5400000" scaled="1"/>
                </a:gradFill>
                <a:cs typeface="+mn-cs"/>
              </a:rPr>
              <a:t/>
            </a:r>
            <a:br>
              <a:rPr lang="en-US" sz="1399" spc="0" dirty="0">
                <a:ln>
                  <a:noFill/>
                </a:ln>
                <a:gradFill>
                  <a:gsLst>
                    <a:gs pos="0">
                      <a:srgbClr val="00BCF2"/>
                    </a:gs>
                    <a:gs pos="31000">
                      <a:srgbClr val="00BCF2"/>
                    </a:gs>
                  </a:gsLst>
                  <a:lin ang="5400000" scaled="1"/>
                </a:gradFill>
                <a:cs typeface="+mn-cs"/>
              </a:rPr>
            </a:br>
            <a:endParaRPr lang="en-US" dirty="0"/>
          </a:p>
        </p:txBody>
      </p:sp>
    </p:spTree>
    <p:extLst>
      <p:ext uri="{BB962C8B-B14F-4D97-AF65-F5344CB8AC3E}">
        <p14:creationId xmlns:p14="http://schemas.microsoft.com/office/powerpoint/2010/main" val="2213916272"/>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6218237"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dirty="0"/>
              <a:t>Mobile backend as a service with App Service</a:t>
            </a:r>
          </a:p>
        </p:txBody>
      </p:sp>
      <p:sp>
        <p:nvSpPr>
          <p:cNvPr id="5" name="Text Placeholder 4"/>
          <p:cNvSpPr>
            <a:spLocks noGrp="1"/>
          </p:cNvSpPr>
          <p:nvPr>
            <p:ph type="body" sz="quarter" idx="11"/>
          </p:nvPr>
        </p:nvSpPr>
        <p:spPr>
          <a:xfrm>
            <a:off x="274642" y="1816894"/>
            <a:ext cx="5486399" cy="3225498"/>
          </a:xfrm>
        </p:spPr>
        <p:txBody>
          <a:bodyPr/>
          <a:lstStyle/>
          <a:p>
            <a:pPr lvl="0" defTabSz="914400">
              <a:spcBef>
                <a:spcPct val="0"/>
              </a:spcBef>
              <a:buClrTx/>
              <a:buSzTx/>
              <a:defRPr/>
            </a:pPr>
            <a:r>
              <a:rPr lang="en-US" sz="3200" dirty="0">
                <a:solidFill>
                  <a:srgbClr val="00B0F0"/>
                </a:solidFill>
              </a:rPr>
              <a:t>Add must-have functionality to your mobile app, quickly</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Add corporate sign-on in seconds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Use offline data sync to build responsive apps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Connect your apps to on-premises data</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20" dirty="0">
                <a:solidFill>
                  <a:srgbClr val="FFFFFF"/>
                </a:solidFill>
                <a:latin typeface="Segoe UI Light" panose="020B0502040204020203" pitchFamily="34" charset="0"/>
              </a:rPr>
              <a:t>Broadcast push notifications to millions in minutes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err="1">
                <a:solidFill>
                  <a:srgbClr val="FFFFFF"/>
                </a:solidFill>
                <a:latin typeface="Segoe UI Light" panose="020B0502040204020203" pitchFamily="34" charset="0"/>
              </a:rPr>
              <a:t>Autoscale</a:t>
            </a:r>
            <a:r>
              <a:rPr lang="en-US" sz="2000" kern="0" dirty="0">
                <a:solidFill>
                  <a:srgbClr val="FFFFFF"/>
                </a:solidFill>
                <a:latin typeface="Segoe UI Light" panose="020B0502040204020203" pitchFamily="34" charset="0"/>
              </a:rPr>
              <a:t> to fit your business</a:t>
            </a:r>
          </a:p>
        </p:txBody>
      </p:sp>
      <p:grpSp>
        <p:nvGrpSpPr>
          <p:cNvPr id="11" name="Group 10"/>
          <p:cNvGrpSpPr/>
          <p:nvPr/>
        </p:nvGrpSpPr>
        <p:grpSpPr>
          <a:xfrm>
            <a:off x="6218237" y="3206751"/>
            <a:ext cx="6218238" cy="3779837"/>
            <a:chOff x="-1" y="3206751"/>
            <a:chExt cx="6218238" cy="3779837"/>
          </a:xfrm>
        </p:grpSpPr>
        <p:sp>
          <p:nvSpPr>
            <p:cNvPr id="13" name="Freeform 5"/>
            <p:cNvSpPr>
              <a:spLocks/>
            </p:cNvSpPr>
            <p:nvPr/>
          </p:nvSpPr>
          <p:spPr bwMode="auto">
            <a:xfrm>
              <a:off x="-1" y="3206751"/>
              <a:ext cx="6218238" cy="1565275"/>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 name="Rectangle 6"/>
            <p:cNvSpPr>
              <a:spLocks noChangeArrowheads="1"/>
            </p:cNvSpPr>
            <p:nvPr/>
          </p:nvSpPr>
          <p:spPr bwMode="auto">
            <a:xfrm>
              <a:off x="1587" y="4764088"/>
              <a:ext cx="6216650" cy="2222500"/>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10" name="Picture 9"/>
          <p:cNvPicPr>
            <a:picLocks noChangeAspect="1"/>
          </p:cNvPicPr>
          <p:nvPr/>
        </p:nvPicPr>
        <p:blipFill>
          <a:blip r:embed="rId3"/>
          <a:stretch>
            <a:fillRect/>
          </a:stretch>
        </p:blipFill>
        <p:spPr>
          <a:xfrm>
            <a:off x="6218237" y="1160512"/>
            <a:ext cx="6200169" cy="2895851"/>
          </a:xfrm>
          <a:prstGeom prst="rect">
            <a:avLst/>
          </a:prstGeom>
        </p:spPr>
      </p:pic>
      <p:sp>
        <p:nvSpPr>
          <p:cNvPr id="4" name="Rectangle 3"/>
          <p:cNvSpPr/>
          <p:nvPr/>
        </p:nvSpPr>
        <p:spPr bwMode="auto">
          <a:xfrm>
            <a:off x="8135257" y="2344057"/>
            <a:ext cx="2569029" cy="1930400"/>
          </a:xfrm>
          <a:prstGeom prst="rect">
            <a:avLst/>
          </a:prstGeom>
          <a:solidFill>
            <a:srgbClr val="009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8262851" y="2709949"/>
            <a:ext cx="2441435" cy="3108960"/>
          </a:xfrm>
          <a:prstGeom prst="rect">
            <a:avLst/>
          </a:prstGeom>
          <a:solidFill>
            <a:srgbClr val="009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4">
            <a:duotone>
              <a:prstClr val="black"/>
              <a:schemeClr val="accent2">
                <a:tint val="45000"/>
                <a:satMod val="400000"/>
              </a:schemeClr>
            </a:duotone>
          </a:blip>
          <a:stretch>
            <a:fillRect/>
          </a:stretch>
        </p:blipFill>
        <p:spPr>
          <a:xfrm>
            <a:off x="8021488" y="2341812"/>
            <a:ext cx="2856969" cy="4102311"/>
          </a:xfrm>
          <a:prstGeom prst="rect">
            <a:avLst/>
          </a:prstGeom>
        </p:spPr>
      </p:pic>
    </p:spTree>
    <p:extLst>
      <p:ext uri="{BB962C8B-B14F-4D97-AF65-F5344CB8AC3E}">
        <p14:creationId xmlns:p14="http://schemas.microsoft.com/office/powerpoint/2010/main" val="280537858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a:off x="0"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AutoShape 8"/>
          <p:cNvSpPr>
            <a:spLocks noChangeAspect="1" noChangeArrowheads="1" noTextEdit="1"/>
          </p:cNvSpPr>
          <p:nvPr/>
        </p:nvSpPr>
        <p:spPr bwMode="auto">
          <a:xfrm>
            <a:off x="3992563" y="3192463"/>
            <a:ext cx="22256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AutoShape 3"/>
          <p:cNvSpPr>
            <a:spLocks noChangeAspect="1" noChangeArrowheads="1" noTextEdit="1"/>
          </p:cNvSpPr>
          <p:nvPr/>
        </p:nvSpPr>
        <p:spPr bwMode="auto">
          <a:xfrm>
            <a:off x="0" y="3205163"/>
            <a:ext cx="4554538"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Freeform 5"/>
          <p:cNvSpPr>
            <a:spLocks/>
          </p:cNvSpPr>
          <p:nvPr/>
        </p:nvSpPr>
        <p:spPr bwMode="auto">
          <a:xfrm>
            <a:off x="0" y="3206751"/>
            <a:ext cx="6218238" cy="1565275"/>
          </a:xfrm>
          <a:custGeom>
            <a:avLst/>
            <a:gdLst>
              <a:gd name="T0" fmla="*/ 0 w 2866"/>
              <a:gd name="T1" fmla="*/ 986 h 986"/>
              <a:gd name="T2" fmla="*/ 0 w 2866"/>
              <a:gd name="T3" fmla="*/ 126 h 986"/>
              <a:gd name="T4" fmla="*/ 142 w 2866"/>
              <a:gd name="T5" fmla="*/ 126 h 986"/>
              <a:gd name="T6" fmla="*/ 142 w 2866"/>
              <a:gd name="T7" fmla="*/ 223 h 986"/>
              <a:gd name="T8" fmla="*/ 243 w 2866"/>
              <a:gd name="T9" fmla="*/ 262 h 986"/>
              <a:gd name="T10" fmla="*/ 243 w 2866"/>
              <a:gd name="T11" fmla="*/ 374 h 986"/>
              <a:gd name="T12" fmla="*/ 282 w 2866"/>
              <a:gd name="T13" fmla="*/ 374 h 986"/>
              <a:gd name="T14" fmla="*/ 282 w 2866"/>
              <a:gd name="T15" fmla="*/ 728 h 986"/>
              <a:gd name="T16" fmla="*/ 447 w 2866"/>
              <a:gd name="T17" fmla="*/ 728 h 986"/>
              <a:gd name="T18" fmla="*/ 447 w 2866"/>
              <a:gd name="T19" fmla="*/ 0 h 986"/>
              <a:gd name="T20" fmla="*/ 829 w 2866"/>
              <a:gd name="T21" fmla="*/ 0 h 986"/>
              <a:gd name="T22" fmla="*/ 829 w 2866"/>
              <a:gd name="T23" fmla="*/ 771 h 986"/>
              <a:gd name="T24" fmla="*/ 876 w 2866"/>
              <a:gd name="T25" fmla="*/ 771 h 986"/>
              <a:gd name="T26" fmla="*/ 876 w 2866"/>
              <a:gd name="T27" fmla="*/ 249 h 986"/>
              <a:gd name="T28" fmla="*/ 1143 w 2866"/>
              <a:gd name="T29" fmla="*/ 249 h 986"/>
              <a:gd name="T30" fmla="*/ 1143 w 2866"/>
              <a:gd name="T31" fmla="*/ 17 h 986"/>
              <a:gd name="T32" fmla="*/ 1252 w 2866"/>
              <a:gd name="T33" fmla="*/ 17 h 986"/>
              <a:gd name="T34" fmla="*/ 1252 w 2866"/>
              <a:gd name="T35" fmla="*/ 443 h 986"/>
              <a:gd name="T36" fmla="*/ 1290 w 2866"/>
              <a:gd name="T37" fmla="*/ 462 h 986"/>
              <a:gd name="T38" fmla="*/ 1290 w 2866"/>
              <a:gd name="T39" fmla="*/ 152 h 986"/>
              <a:gd name="T40" fmla="*/ 1612 w 2866"/>
              <a:gd name="T41" fmla="*/ 152 h 986"/>
              <a:gd name="T42" fmla="*/ 1612 w 2866"/>
              <a:gd name="T43" fmla="*/ 584 h 986"/>
              <a:gd name="T44" fmla="*/ 1806 w 2866"/>
              <a:gd name="T45" fmla="*/ 584 h 986"/>
              <a:gd name="T46" fmla="*/ 1806 w 2866"/>
              <a:gd name="T47" fmla="*/ 801 h 986"/>
              <a:gd name="T48" fmla="*/ 1877 w 2866"/>
              <a:gd name="T49" fmla="*/ 801 h 986"/>
              <a:gd name="T50" fmla="*/ 1877 w 2866"/>
              <a:gd name="T51" fmla="*/ 335 h 986"/>
              <a:gd name="T52" fmla="*/ 2041 w 2866"/>
              <a:gd name="T53" fmla="*/ 335 h 986"/>
              <a:gd name="T54" fmla="*/ 2041 w 2866"/>
              <a:gd name="T55" fmla="*/ 501 h 986"/>
              <a:gd name="T56" fmla="*/ 2241 w 2866"/>
              <a:gd name="T57" fmla="*/ 501 h 986"/>
              <a:gd name="T58" fmla="*/ 2241 w 2866"/>
              <a:gd name="T59" fmla="*/ 299 h 986"/>
              <a:gd name="T60" fmla="*/ 2368 w 2866"/>
              <a:gd name="T61" fmla="*/ 299 h 986"/>
              <a:gd name="T62" fmla="*/ 2368 w 2866"/>
              <a:gd name="T63" fmla="*/ 230 h 986"/>
              <a:gd name="T64" fmla="*/ 2440 w 2866"/>
              <a:gd name="T65" fmla="*/ 230 h 986"/>
              <a:gd name="T66" fmla="*/ 2440 w 2866"/>
              <a:gd name="T67" fmla="*/ 122 h 986"/>
              <a:gd name="T68" fmla="*/ 2480 w 2866"/>
              <a:gd name="T69" fmla="*/ 122 h 986"/>
              <a:gd name="T70" fmla="*/ 2480 w 2866"/>
              <a:gd name="T71" fmla="*/ 231 h 986"/>
              <a:gd name="T72" fmla="*/ 2542 w 2866"/>
              <a:gd name="T73" fmla="*/ 231 h 986"/>
              <a:gd name="T74" fmla="*/ 2542 w 2866"/>
              <a:gd name="T75" fmla="*/ 301 h 986"/>
              <a:gd name="T76" fmla="*/ 2652 w 2866"/>
              <a:gd name="T77" fmla="*/ 301 h 986"/>
              <a:gd name="T78" fmla="*/ 2652 w 2866"/>
              <a:gd name="T79" fmla="*/ 725 h 986"/>
              <a:gd name="T80" fmla="*/ 2687 w 2866"/>
              <a:gd name="T81" fmla="*/ 708 h 986"/>
              <a:gd name="T82" fmla="*/ 2687 w 2866"/>
              <a:gd name="T83" fmla="*/ 361 h 986"/>
              <a:gd name="T84" fmla="*/ 2752 w 2866"/>
              <a:gd name="T85" fmla="*/ 361 h 986"/>
              <a:gd name="T86" fmla="*/ 2752 w 2866"/>
              <a:gd name="T87" fmla="*/ 811 h 986"/>
              <a:gd name="T88" fmla="*/ 2866 w 2866"/>
              <a:gd name="T89" fmla="*/ 864 h 986"/>
              <a:gd name="T90" fmla="*/ 2866 w 2866"/>
              <a:gd name="T91" fmla="*/ 985 h 986"/>
              <a:gd name="T92" fmla="*/ 0 w 2866"/>
              <a:gd name="T93" fmla="*/ 986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66" h="986">
                <a:moveTo>
                  <a:pt x="0" y="986"/>
                </a:moveTo>
                <a:lnTo>
                  <a:pt x="0" y="126"/>
                </a:lnTo>
                <a:lnTo>
                  <a:pt x="142" y="126"/>
                </a:lnTo>
                <a:lnTo>
                  <a:pt x="142" y="223"/>
                </a:lnTo>
                <a:lnTo>
                  <a:pt x="243" y="262"/>
                </a:lnTo>
                <a:lnTo>
                  <a:pt x="243" y="374"/>
                </a:lnTo>
                <a:lnTo>
                  <a:pt x="282" y="374"/>
                </a:lnTo>
                <a:lnTo>
                  <a:pt x="282" y="728"/>
                </a:lnTo>
                <a:lnTo>
                  <a:pt x="447" y="728"/>
                </a:lnTo>
                <a:lnTo>
                  <a:pt x="447" y="0"/>
                </a:lnTo>
                <a:lnTo>
                  <a:pt x="829" y="0"/>
                </a:lnTo>
                <a:lnTo>
                  <a:pt x="829" y="771"/>
                </a:lnTo>
                <a:lnTo>
                  <a:pt x="876" y="771"/>
                </a:lnTo>
                <a:lnTo>
                  <a:pt x="876" y="249"/>
                </a:lnTo>
                <a:lnTo>
                  <a:pt x="1143" y="249"/>
                </a:lnTo>
                <a:lnTo>
                  <a:pt x="1143" y="17"/>
                </a:lnTo>
                <a:lnTo>
                  <a:pt x="1252" y="17"/>
                </a:lnTo>
                <a:lnTo>
                  <a:pt x="1252" y="443"/>
                </a:lnTo>
                <a:lnTo>
                  <a:pt x="1290" y="462"/>
                </a:lnTo>
                <a:lnTo>
                  <a:pt x="1290" y="152"/>
                </a:lnTo>
                <a:lnTo>
                  <a:pt x="1612" y="152"/>
                </a:lnTo>
                <a:lnTo>
                  <a:pt x="1612" y="584"/>
                </a:lnTo>
                <a:lnTo>
                  <a:pt x="1806" y="584"/>
                </a:lnTo>
                <a:lnTo>
                  <a:pt x="1806" y="801"/>
                </a:lnTo>
                <a:lnTo>
                  <a:pt x="1877" y="801"/>
                </a:lnTo>
                <a:lnTo>
                  <a:pt x="1877" y="335"/>
                </a:lnTo>
                <a:lnTo>
                  <a:pt x="2041" y="335"/>
                </a:lnTo>
                <a:lnTo>
                  <a:pt x="2041" y="501"/>
                </a:lnTo>
                <a:lnTo>
                  <a:pt x="2241" y="501"/>
                </a:lnTo>
                <a:lnTo>
                  <a:pt x="2241" y="299"/>
                </a:lnTo>
                <a:lnTo>
                  <a:pt x="2368" y="299"/>
                </a:lnTo>
                <a:lnTo>
                  <a:pt x="2368" y="230"/>
                </a:lnTo>
                <a:lnTo>
                  <a:pt x="2440" y="230"/>
                </a:lnTo>
                <a:lnTo>
                  <a:pt x="2440" y="122"/>
                </a:lnTo>
                <a:lnTo>
                  <a:pt x="2480" y="122"/>
                </a:lnTo>
                <a:lnTo>
                  <a:pt x="2480" y="231"/>
                </a:lnTo>
                <a:lnTo>
                  <a:pt x="2542" y="231"/>
                </a:lnTo>
                <a:lnTo>
                  <a:pt x="2542" y="301"/>
                </a:lnTo>
                <a:lnTo>
                  <a:pt x="2652" y="301"/>
                </a:lnTo>
                <a:lnTo>
                  <a:pt x="2652" y="725"/>
                </a:lnTo>
                <a:lnTo>
                  <a:pt x="2687" y="708"/>
                </a:lnTo>
                <a:lnTo>
                  <a:pt x="2687" y="361"/>
                </a:lnTo>
                <a:lnTo>
                  <a:pt x="2752" y="361"/>
                </a:lnTo>
                <a:lnTo>
                  <a:pt x="2752" y="811"/>
                </a:lnTo>
                <a:lnTo>
                  <a:pt x="2866" y="864"/>
                </a:lnTo>
                <a:lnTo>
                  <a:pt x="2866" y="985"/>
                </a:lnTo>
                <a:lnTo>
                  <a:pt x="0" y="986"/>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Rectangle 6"/>
          <p:cNvSpPr>
            <a:spLocks noChangeArrowheads="1"/>
          </p:cNvSpPr>
          <p:nvPr/>
        </p:nvSpPr>
        <p:spPr bwMode="auto">
          <a:xfrm>
            <a:off x="1588" y="4764088"/>
            <a:ext cx="6216650" cy="2222500"/>
          </a:xfrm>
          <a:prstGeom prst="rect">
            <a:avLst/>
          </a:pr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TextBox 9"/>
          <p:cNvSpPr txBox="1"/>
          <p:nvPr/>
        </p:nvSpPr>
        <p:spPr>
          <a:xfrm>
            <a:off x="13323" y="573069"/>
            <a:ext cx="6204914" cy="1299477"/>
          </a:xfrm>
          <a:prstGeom prst="rect">
            <a:avLst/>
          </a:prstGeom>
          <a:noFill/>
        </p:spPr>
        <p:txBody>
          <a:bodyPr wrap="square" lIns="248694" tIns="198955" rIns="248694" bIns="198955" rtlCol="0">
            <a:spAutoFit/>
          </a:bodyPr>
          <a:lstStyle/>
          <a:p>
            <a:pPr lvl="0" algn="ctr" defTabSz="400233">
              <a:lnSpc>
                <a:spcPts val="3500"/>
              </a:lnSpc>
              <a:buClr>
                <a:srgbClr val="000000"/>
              </a:buClr>
            </a:pPr>
            <a:r>
              <a:rPr lang="en-US" sz="2400" kern="0" dirty="0">
                <a:solidFill>
                  <a:srgbClr val="FFFFFF"/>
                </a:solidFill>
                <a:latin typeface="+mj-lt"/>
                <a:cs typeface="Segoe UI Semilight" panose="020B0402040204020203" pitchFamily="34" charset="0"/>
              </a:rPr>
              <a:t>Deliver mobile applications with</a:t>
            </a:r>
            <a:br>
              <a:rPr lang="en-US" sz="2400" kern="0" dirty="0">
                <a:solidFill>
                  <a:srgbClr val="FFFFFF"/>
                </a:solidFill>
                <a:latin typeface="+mj-lt"/>
                <a:cs typeface="Segoe UI Semilight" panose="020B0402040204020203" pitchFamily="34" charset="0"/>
              </a:rPr>
            </a:br>
            <a:r>
              <a:rPr lang="en-US" sz="2400" kern="0" dirty="0">
                <a:solidFill>
                  <a:srgbClr val="FFFFFF"/>
                </a:solidFill>
                <a:latin typeface="+mj-lt"/>
                <a:cs typeface="Segoe UI Semilight" panose="020B0402040204020203" pitchFamily="34" charset="0"/>
              </a:rPr>
              <a:t>digital-era agility and velocity</a:t>
            </a:r>
          </a:p>
        </p:txBody>
      </p:sp>
      <p:sp>
        <p:nvSpPr>
          <p:cNvPr id="12" name="Rectangle 11"/>
          <p:cNvSpPr/>
          <p:nvPr/>
        </p:nvSpPr>
        <p:spPr bwMode="auto">
          <a:xfrm>
            <a:off x="6215675" y="0"/>
            <a:ext cx="6220800" cy="6986588"/>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3" name="TextBox 12"/>
          <p:cNvSpPr txBox="1"/>
          <p:nvPr/>
        </p:nvSpPr>
        <p:spPr>
          <a:xfrm>
            <a:off x="6587638" y="1107940"/>
            <a:ext cx="5476875" cy="1268562"/>
          </a:xfrm>
          <a:prstGeom prst="rect">
            <a:avLst/>
          </a:prstGeom>
          <a:noFill/>
        </p:spPr>
        <p:txBody>
          <a:bodyPr wrap="square" lIns="182880" tIns="0" bIns="0" rtlCol="0" anchor="ctr" anchorCtr="0">
            <a:noAutofit/>
          </a:bodyPr>
          <a:lstStyle/>
          <a:p>
            <a:pPr lvl="0" algn="ctr" defTabSz="932742">
              <a:spcAft>
                <a:spcPts val="1110"/>
              </a:spcAft>
              <a:defRPr/>
            </a:pP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Plan, build and deliver mobile apps with an</a:t>
            </a:r>
            <a:b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b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integrated, mobile-specific DevOps toolset</a:t>
            </a:r>
          </a:p>
        </p:txBody>
      </p:sp>
      <p:sp>
        <p:nvSpPr>
          <p:cNvPr id="16" name="TextBox 15"/>
          <p:cNvSpPr txBox="1"/>
          <p:nvPr/>
        </p:nvSpPr>
        <p:spPr>
          <a:xfrm>
            <a:off x="6582523" y="4610087"/>
            <a:ext cx="5487104" cy="1268562"/>
          </a:xfrm>
          <a:prstGeom prst="rect">
            <a:avLst/>
          </a:prstGeom>
          <a:noFill/>
        </p:spPr>
        <p:txBody>
          <a:bodyPr wrap="square" lIns="182880" tIns="0" bIns="0" rtlCol="0" anchor="ctr" anchorCtr="0">
            <a:noAutofit/>
          </a:bodyPr>
          <a:lstStyle/>
          <a:p>
            <a:pPr lvl="0" algn="ctr" defTabSz="932742">
              <a:spcAft>
                <a:spcPts val="1110"/>
              </a:spcAft>
              <a:defRPr/>
            </a:pP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Close the loop between development and production for continuous improvement</a:t>
            </a:r>
          </a:p>
        </p:txBody>
      </p:sp>
      <p:sp>
        <p:nvSpPr>
          <p:cNvPr id="17" name="TextBox 16"/>
          <p:cNvSpPr txBox="1"/>
          <p:nvPr/>
        </p:nvSpPr>
        <p:spPr>
          <a:xfrm>
            <a:off x="6441684" y="2859014"/>
            <a:ext cx="5768783" cy="1268562"/>
          </a:xfrm>
          <a:prstGeom prst="rect">
            <a:avLst/>
          </a:prstGeom>
          <a:noFill/>
        </p:spPr>
        <p:txBody>
          <a:bodyPr wrap="square" lIns="182880" tIns="0" bIns="0" rtlCol="0" anchor="ctr" anchorCtr="0">
            <a:noAutofit/>
          </a:bodyPr>
          <a:lstStyle/>
          <a:p>
            <a:pPr lvl="0" algn="ctr" defTabSz="932742">
              <a:spcAft>
                <a:spcPts val="1110"/>
              </a:spcAft>
              <a:defRPr/>
            </a:pP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Test on real devices and capture</a:t>
            </a:r>
            <a:b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br>
            <a:r>
              <a:rPr lang="en-US" sz="2000" kern="0" dirty="0">
                <a:gradFill>
                  <a:gsLst>
                    <a:gs pos="7258">
                      <a:srgbClr val="FFFFFF"/>
                    </a:gs>
                    <a:gs pos="19000">
                      <a:srgbClr val="FFFFFF"/>
                    </a:gs>
                  </a:gsLst>
                  <a:lin ang="5400000" scaled="1"/>
                </a:gradFill>
                <a:latin typeface="Segoe UI Light"/>
                <a:cs typeface="Segoe UI Semibold" panose="020B0702040204020203" pitchFamily="34" charset="0"/>
              </a:rPr>
              <a:t>beta test feedback for real quality</a:t>
            </a:r>
          </a:p>
        </p:txBody>
      </p:sp>
      <p:sp>
        <p:nvSpPr>
          <p:cNvPr id="18" name="Rectangle 17"/>
          <p:cNvSpPr/>
          <p:nvPr/>
        </p:nvSpPr>
        <p:spPr bwMode="auto">
          <a:xfrm>
            <a:off x="7166075" y="4317183"/>
            <a:ext cx="4320000" cy="103298"/>
          </a:xfrm>
          <a:prstGeom prst="rect">
            <a:avLst/>
          </a:prstGeom>
          <a:solidFill>
            <a:srgbClr val="45226D">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bwMode="auto">
          <a:xfrm>
            <a:off x="7166075" y="2566109"/>
            <a:ext cx="4320000" cy="103298"/>
          </a:xfrm>
          <a:prstGeom prst="rect">
            <a:avLst/>
          </a:prstGeom>
          <a:solidFill>
            <a:srgbClr val="45226D">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AutoShape 8"/>
          <p:cNvSpPr>
            <a:spLocks noChangeAspect="1" noChangeArrowheads="1" noTextEdit="1"/>
          </p:cNvSpPr>
          <p:nvPr/>
        </p:nvSpPr>
        <p:spPr bwMode="auto">
          <a:xfrm>
            <a:off x="3992563" y="3192463"/>
            <a:ext cx="2225675"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8" name="AutoShape 3"/>
          <p:cNvSpPr>
            <a:spLocks noChangeAspect="1" noChangeArrowheads="1" noTextEdit="1"/>
          </p:cNvSpPr>
          <p:nvPr/>
        </p:nvSpPr>
        <p:spPr bwMode="auto">
          <a:xfrm>
            <a:off x="0" y="3205163"/>
            <a:ext cx="4554538"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8" name="Oval 67"/>
          <p:cNvSpPr/>
          <p:nvPr/>
        </p:nvSpPr>
        <p:spPr bwMode="auto">
          <a:xfrm>
            <a:off x="1612668" y="2992582"/>
            <a:ext cx="2984269" cy="2959330"/>
          </a:xfrm>
          <a:prstGeom prst="ellipse">
            <a:avLst/>
          </a:prstGeom>
          <a:solidFill>
            <a:schemeClr val="tx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9" name="Picture 68"/>
          <p:cNvPicPr>
            <a:picLocks noChangeAspect="1"/>
          </p:cNvPicPr>
          <p:nvPr/>
        </p:nvPicPr>
        <p:blipFill>
          <a:blip r:embed="rId3"/>
          <a:stretch>
            <a:fillRect/>
          </a:stretch>
        </p:blipFill>
        <p:spPr>
          <a:xfrm>
            <a:off x="1006487" y="1831660"/>
            <a:ext cx="4521159" cy="4527571"/>
          </a:xfrm>
          <a:prstGeom prst="rect">
            <a:avLst/>
          </a:prstGeom>
        </p:spPr>
      </p:pic>
    </p:spTree>
    <p:extLst>
      <p:ext uri="{BB962C8B-B14F-4D97-AF65-F5344CB8AC3E}">
        <p14:creationId xmlns:p14="http://schemas.microsoft.com/office/powerpoint/2010/main" val="165237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 y="3337662"/>
            <a:ext cx="12436475" cy="3648926"/>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0" y="1821"/>
            <a:ext cx="12436474" cy="333584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p:cNvSpPr txBox="1"/>
          <p:nvPr/>
        </p:nvSpPr>
        <p:spPr>
          <a:xfrm>
            <a:off x="1548952" y="3989092"/>
            <a:ext cx="3373885" cy="664797"/>
          </a:xfrm>
          <a:prstGeom prst="rect">
            <a:avLst/>
          </a:prstGeom>
          <a:noFill/>
        </p:spPr>
        <p:txBody>
          <a:bodyPr wrap="square" lIns="0" tIns="0" rIns="0" bIns="0" rtlCol="0">
            <a:spAutoFit/>
          </a:bodyPr>
          <a:lstStyle/>
          <a:p>
            <a:pPr marL="0" marR="0" lvl="0" indent="0" algn="ctr" defTabSz="932327" rtl="0" eaLnBrk="1" fontAlgn="auto" latinLnBrk="0" hangingPunct="1">
              <a:lnSpc>
                <a:spcPct val="90000"/>
              </a:lnSpc>
              <a:spcBef>
                <a:spcPts val="0"/>
              </a:spcBef>
              <a:spcAft>
                <a:spcPts val="0"/>
              </a:spcAft>
              <a:buClrTx/>
              <a:buSzTx/>
              <a:buFontTx/>
              <a:buNone/>
              <a:tabLst/>
              <a:defRPr/>
            </a:pPr>
            <a:r>
              <a:rPr kumimoji="0" lang="en-US" sz="2400" b="0" i="0" u="none" strike="noStrike" kern="0" cap="none" spc="2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t>Team Foundation</a:t>
            </a:r>
            <a:br>
              <a:rPr kumimoji="0" lang="en-US" sz="2400" b="0" i="0" u="none" strike="noStrike" kern="0" cap="none" spc="2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br>
            <a:r>
              <a:rPr kumimoji="0" lang="en-US" sz="2400" b="0" i="0" u="none" strike="noStrike" kern="0" cap="none" spc="2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t>Server</a:t>
            </a:r>
          </a:p>
        </p:txBody>
      </p:sp>
      <p:sp>
        <p:nvSpPr>
          <p:cNvPr id="9" name="TextBox 8"/>
          <p:cNvSpPr txBox="1"/>
          <p:nvPr/>
        </p:nvSpPr>
        <p:spPr>
          <a:xfrm>
            <a:off x="1548952" y="542497"/>
            <a:ext cx="3373885" cy="664797"/>
          </a:xfrm>
          <a:prstGeom prst="rect">
            <a:avLst/>
          </a:prstGeom>
          <a:noFill/>
        </p:spPr>
        <p:txBody>
          <a:bodyPr wrap="square" lIns="0" tIns="0" rIns="0" bIns="0" rtlCol="0">
            <a:spAutoFit/>
          </a:bodyPr>
          <a:lstStyle/>
          <a:p>
            <a:pPr marL="0" marR="0" lvl="0" indent="0" algn="ctr" defTabSz="932327"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t>Visual Studio</a:t>
            </a:r>
            <a:br>
              <a:rPr kumimoji="0" lang="en-US" sz="24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br>
            <a:r>
              <a:rPr kumimoji="0" lang="en-US" sz="24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t>Team Services</a:t>
            </a:r>
          </a:p>
        </p:txBody>
      </p:sp>
      <p:pic>
        <p:nvPicPr>
          <p:cNvPr id="10" name="Picture 9"/>
          <p:cNvPicPr>
            <a:picLocks noChangeAspect="1"/>
          </p:cNvPicPr>
          <p:nvPr/>
        </p:nvPicPr>
        <p:blipFill>
          <a:blip r:embed="rId2"/>
          <a:stretch>
            <a:fillRect/>
          </a:stretch>
        </p:blipFill>
        <p:spPr>
          <a:xfrm>
            <a:off x="4594432" y="597694"/>
            <a:ext cx="938005" cy="533074"/>
          </a:xfrm>
          <a:prstGeom prst="rect">
            <a:avLst/>
          </a:prstGeom>
        </p:spPr>
      </p:pic>
      <p:pic>
        <p:nvPicPr>
          <p:cNvPr id="11" name="Picture 10"/>
          <p:cNvPicPr>
            <a:picLocks noChangeAspect="1"/>
          </p:cNvPicPr>
          <p:nvPr/>
        </p:nvPicPr>
        <p:blipFill>
          <a:blip r:embed="rId3"/>
          <a:stretch>
            <a:fillRect/>
          </a:stretch>
        </p:blipFill>
        <p:spPr>
          <a:xfrm>
            <a:off x="869533" y="609429"/>
            <a:ext cx="1081504" cy="576462"/>
          </a:xfrm>
          <a:prstGeom prst="rect">
            <a:avLst/>
          </a:prstGeom>
        </p:spPr>
      </p:pic>
      <p:pic>
        <p:nvPicPr>
          <p:cNvPr id="12" name="Picture 11"/>
          <p:cNvPicPr>
            <a:picLocks noChangeAspect="1"/>
          </p:cNvPicPr>
          <p:nvPr/>
        </p:nvPicPr>
        <p:blipFill>
          <a:blip r:embed="rId2"/>
          <a:stretch>
            <a:fillRect/>
          </a:stretch>
        </p:blipFill>
        <p:spPr>
          <a:xfrm>
            <a:off x="1265237" y="1893420"/>
            <a:ext cx="938005" cy="533074"/>
          </a:xfrm>
          <a:prstGeom prst="rect">
            <a:avLst/>
          </a:prstGeom>
        </p:spPr>
      </p:pic>
      <p:grpSp>
        <p:nvGrpSpPr>
          <p:cNvPr id="13" name="Group 12"/>
          <p:cNvGrpSpPr/>
          <p:nvPr/>
        </p:nvGrpSpPr>
        <p:grpSpPr>
          <a:xfrm>
            <a:off x="10321" y="4441068"/>
            <a:ext cx="2016916" cy="2545520"/>
            <a:chOff x="10321" y="4441068"/>
            <a:chExt cx="2016916" cy="2545520"/>
          </a:xfrm>
        </p:grpSpPr>
        <p:sp>
          <p:nvSpPr>
            <p:cNvPr id="14" name="Rectangle 13"/>
            <p:cNvSpPr/>
            <p:nvPr/>
          </p:nvSpPr>
          <p:spPr bwMode="auto">
            <a:xfrm>
              <a:off x="10321" y="4441068"/>
              <a:ext cx="602468" cy="423680"/>
            </a:xfrm>
            <a:prstGeom prst="rect">
              <a:avLst/>
            </a:prstGeom>
            <a:solidFill>
              <a:srgbClr val="9B4F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p:cNvGrpSpPr/>
            <p:nvPr/>
          </p:nvGrpSpPr>
          <p:grpSpPr>
            <a:xfrm flipH="1">
              <a:off x="10321" y="4441069"/>
              <a:ext cx="2016916" cy="2545519"/>
              <a:chOff x="-4112869" y="3548411"/>
              <a:chExt cx="2016916" cy="2545519"/>
            </a:xfrm>
          </p:grpSpPr>
          <p:sp>
            <p:nvSpPr>
              <p:cNvPr id="17" name="Rectangle 42"/>
              <p:cNvSpPr>
                <a:spLocks noChangeArrowheads="1"/>
              </p:cNvSpPr>
              <p:nvPr/>
            </p:nvSpPr>
            <p:spPr bwMode="auto">
              <a:xfrm>
                <a:off x="-3554943" y="4905824"/>
                <a:ext cx="616956" cy="1188105"/>
              </a:xfrm>
              <a:prstGeom prst="rect">
                <a:avLst/>
              </a:prstGeom>
              <a:solidFill>
                <a:srgbClr val="442257"/>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46"/>
              <p:cNvSpPr>
                <a:spLocks/>
              </p:cNvSpPr>
              <p:nvPr/>
            </p:nvSpPr>
            <p:spPr bwMode="auto">
              <a:xfrm>
                <a:off x="-3207101" y="4290300"/>
                <a:ext cx="595484" cy="1803629"/>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A92A8C"/>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95"/>
              <p:cNvSpPr>
                <a:spLocks noChangeArrowheads="1"/>
              </p:cNvSpPr>
              <p:nvPr/>
            </p:nvSpPr>
            <p:spPr bwMode="auto">
              <a:xfrm>
                <a:off x="-3146980" y="4443466"/>
                <a:ext cx="88750" cy="183226"/>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96"/>
              <p:cNvSpPr>
                <a:spLocks noChangeArrowheads="1"/>
              </p:cNvSpPr>
              <p:nvPr/>
            </p:nvSpPr>
            <p:spPr bwMode="auto">
              <a:xfrm>
                <a:off x="-2955165" y="4443466"/>
                <a:ext cx="84456" cy="183226"/>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97"/>
              <p:cNvSpPr>
                <a:spLocks noChangeArrowheads="1"/>
              </p:cNvSpPr>
              <p:nvPr/>
            </p:nvSpPr>
            <p:spPr bwMode="auto">
              <a:xfrm>
                <a:off x="-2767645" y="4443466"/>
                <a:ext cx="88750" cy="183226"/>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98"/>
              <p:cNvSpPr>
                <a:spLocks noChangeArrowheads="1"/>
              </p:cNvSpPr>
              <p:nvPr/>
            </p:nvSpPr>
            <p:spPr bwMode="auto">
              <a:xfrm>
                <a:off x="-3146980" y="4716873"/>
                <a:ext cx="88750"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99"/>
              <p:cNvSpPr>
                <a:spLocks noChangeArrowheads="1"/>
              </p:cNvSpPr>
              <p:nvPr/>
            </p:nvSpPr>
            <p:spPr bwMode="auto">
              <a:xfrm>
                <a:off x="-2955165" y="4716873"/>
                <a:ext cx="84456"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100"/>
              <p:cNvSpPr>
                <a:spLocks noChangeArrowheads="1"/>
              </p:cNvSpPr>
              <p:nvPr/>
            </p:nvSpPr>
            <p:spPr bwMode="auto">
              <a:xfrm>
                <a:off x="-2767645" y="4716873"/>
                <a:ext cx="88750"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101"/>
              <p:cNvSpPr>
                <a:spLocks noChangeArrowheads="1"/>
              </p:cNvSpPr>
              <p:nvPr/>
            </p:nvSpPr>
            <p:spPr bwMode="auto">
              <a:xfrm>
                <a:off x="-3146980" y="4971671"/>
                <a:ext cx="88750"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102"/>
              <p:cNvSpPr>
                <a:spLocks noChangeArrowheads="1"/>
              </p:cNvSpPr>
              <p:nvPr/>
            </p:nvSpPr>
            <p:spPr bwMode="auto">
              <a:xfrm>
                <a:off x="-2955165" y="4971671"/>
                <a:ext cx="84456"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Rectangle 103"/>
              <p:cNvSpPr>
                <a:spLocks noChangeArrowheads="1"/>
              </p:cNvSpPr>
              <p:nvPr/>
            </p:nvSpPr>
            <p:spPr bwMode="auto">
              <a:xfrm>
                <a:off x="-2767645" y="4971671"/>
                <a:ext cx="88750"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104"/>
              <p:cNvSpPr>
                <a:spLocks noChangeArrowheads="1"/>
              </p:cNvSpPr>
              <p:nvPr/>
            </p:nvSpPr>
            <p:spPr bwMode="auto">
              <a:xfrm>
                <a:off x="-3146980" y="5227901"/>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105"/>
              <p:cNvSpPr>
                <a:spLocks noChangeArrowheads="1"/>
              </p:cNvSpPr>
              <p:nvPr/>
            </p:nvSpPr>
            <p:spPr bwMode="auto">
              <a:xfrm>
                <a:off x="-2955165" y="5227901"/>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106"/>
              <p:cNvSpPr>
                <a:spLocks noChangeArrowheads="1"/>
              </p:cNvSpPr>
              <p:nvPr/>
            </p:nvSpPr>
            <p:spPr bwMode="auto">
              <a:xfrm>
                <a:off x="-2767645" y="5227901"/>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107"/>
              <p:cNvSpPr>
                <a:spLocks noChangeArrowheads="1"/>
              </p:cNvSpPr>
              <p:nvPr/>
            </p:nvSpPr>
            <p:spPr bwMode="auto">
              <a:xfrm>
                <a:off x="-3146980" y="5482700"/>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108"/>
              <p:cNvSpPr>
                <a:spLocks noChangeArrowheads="1"/>
              </p:cNvSpPr>
              <p:nvPr/>
            </p:nvSpPr>
            <p:spPr bwMode="auto">
              <a:xfrm>
                <a:off x="-2955165" y="5482700"/>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109"/>
              <p:cNvSpPr>
                <a:spLocks noChangeArrowheads="1"/>
              </p:cNvSpPr>
              <p:nvPr/>
            </p:nvSpPr>
            <p:spPr bwMode="auto">
              <a:xfrm>
                <a:off x="-2767645" y="5482700"/>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110"/>
              <p:cNvSpPr>
                <a:spLocks noChangeArrowheads="1"/>
              </p:cNvSpPr>
              <p:nvPr/>
            </p:nvSpPr>
            <p:spPr bwMode="auto">
              <a:xfrm>
                <a:off x="-3146980" y="5737498"/>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Rectangle 111"/>
              <p:cNvSpPr>
                <a:spLocks noChangeArrowheads="1"/>
              </p:cNvSpPr>
              <p:nvPr/>
            </p:nvSpPr>
            <p:spPr bwMode="auto">
              <a:xfrm>
                <a:off x="-2955165" y="5737498"/>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112"/>
              <p:cNvSpPr>
                <a:spLocks noChangeArrowheads="1"/>
              </p:cNvSpPr>
              <p:nvPr/>
            </p:nvSpPr>
            <p:spPr bwMode="auto">
              <a:xfrm>
                <a:off x="-2767645" y="5737498"/>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116"/>
              <p:cNvSpPr>
                <a:spLocks noChangeArrowheads="1"/>
              </p:cNvSpPr>
              <p:nvPr/>
            </p:nvSpPr>
            <p:spPr bwMode="auto">
              <a:xfrm>
                <a:off x="-4112869" y="4486723"/>
                <a:ext cx="321176" cy="1607207"/>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117"/>
              <p:cNvSpPr>
                <a:spLocks noChangeArrowheads="1"/>
              </p:cNvSpPr>
              <p:nvPr/>
            </p:nvSpPr>
            <p:spPr bwMode="auto">
              <a:xfrm>
                <a:off x="-3954935" y="3570973"/>
                <a:ext cx="634389" cy="2522957"/>
              </a:xfrm>
              <a:prstGeom prst="rect">
                <a:avLst/>
              </a:prstGeom>
              <a:solidFill>
                <a:srgbClr val="A92A8C"/>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120"/>
              <p:cNvSpPr>
                <a:spLocks noChangeArrowheads="1"/>
              </p:cNvSpPr>
              <p:nvPr/>
            </p:nvSpPr>
            <p:spPr bwMode="auto">
              <a:xfrm>
                <a:off x="-3873978"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121"/>
              <p:cNvSpPr>
                <a:spLocks noChangeArrowheads="1"/>
              </p:cNvSpPr>
              <p:nvPr/>
            </p:nvSpPr>
            <p:spPr bwMode="auto">
              <a:xfrm>
                <a:off x="-3738606"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122"/>
              <p:cNvSpPr>
                <a:spLocks noChangeArrowheads="1"/>
              </p:cNvSpPr>
              <p:nvPr/>
            </p:nvSpPr>
            <p:spPr bwMode="auto">
              <a:xfrm>
                <a:off x="-3603234" y="3654585"/>
                <a:ext cx="65032"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123"/>
              <p:cNvSpPr>
                <a:spLocks noChangeArrowheads="1"/>
              </p:cNvSpPr>
              <p:nvPr/>
            </p:nvSpPr>
            <p:spPr bwMode="auto">
              <a:xfrm>
                <a:off x="-3469190"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124"/>
              <p:cNvSpPr>
                <a:spLocks noChangeArrowheads="1"/>
              </p:cNvSpPr>
              <p:nvPr/>
            </p:nvSpPr>
            <p:spPr bwMode="auto">
              <a:xfrm>
                <a:off x="-3873978"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125"/>
              <p:cNvSpPr>
                <a:spLocks noChangeArrowheads="1"/>
              </p:cNvSpPr>
              <p:nvPr/>
            </p:nvSpPr>
            <p:spPr bwMode="auto">
              <a:xfrm>
                <a:off x="-3738606" y="3890822"/>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126"/>
              <p:cNvSpPr>
                <a:spLocks noChangeArrowheads="1"/>
              </p:cNvSpPr>
              <p:nvPr/>
            </p:nvSpPr>
            <p:spPr bwMode="auto">
              <a:xfrm>
                <a:off x="-3603234" y="3890822"/>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127"/>
              <p:cNvSpPr>
                <a:spLocks noChangeArrowheads="1"/>
              </p:cNvSpPr>
              <p:nvPr/>
            </p:nvSpPr>
            <p:spPr bwMode="auto">
              <a:xfrm>
                <a:off x="-3469190"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128"/>
              <p:cNvSpPr>
                <a:spLocks noChangeArrowheads="1"/>
              </p:cNvSpPr>
              <p:nvPr/>
            </p:nvSpPr>
            <p:spPr bwMode="auto">
              <a:xfrm>
                <a:off x="-3873978"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129"/>
              <p:cNvSpPr>
                <a:spLocks noChangeArrowheads="1"/>
              </p:cNvSpPr>
              <p:nvPr/>
            </p:nvSpPr>
            <p:spPr bwMode="auto">
              <a:xfrm>
                <a:off x="-3738606"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130"/>
              <p:cNvSpPr>
                <a:spLocks noChangeArrowheads="1"/>
              </p:cNvSpPr>
              <p:nvPr/>
            </p:nvSpPr>
            <p:spPr bwMode="auto">
              <a:xfrm>
                <a:off x="-3603234" y="4127059"/>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131"/>
              <p:cNvSpPr>
                <a:spLocks noChangeArrowheads="1"/>
              </p:cNvSpPr>
              <p:nvPr/>
            </p:nvSpPr>
            <p:spPr bwMode="auto">
              <a:xfrm>
                <a:off x="-3469190"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132"/>
              <p:cNvSpPr>
                <a:spLocks noChangeArrowheads="1"/>
              </p:cNvSpPr>
              <p:nvPr/>
            </p:nvSpPr>
            <p:spPr bwMode="auto">
              <a:xfrm>
                <a:off x="-3873978"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133"/>
              <p:cNvSpPr>
                <a:spLocks noChangeArrowheads="1"/>
              </p:cNvSpPr>
              <p:nvPr/>
            </p:nvSpPr>
            <p:spPr bwMode="auto">
              <a:xfrm>
                <a:off x="-3738606" y="4363296"/>
                <a:ext cx="66359"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134"/>
              <p:cNvSpPr>
                <a:spLocks noChangeArrowheads="1"/>
              </p:cNvSpPr>
              <p:nvPr/>
            </p:nvSpPr>
            <p:spPr bwMode="auto">
              <a:xfrm>
                <a:off x="-3603234" y="4363296"/>
                <a:ext cx="65032"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135"/>
              <p:cNvSpPr>
                <a:spLocks noChangeArrowheads="1"/>
              </p:cNvSpPr>
              <p:nvPr/>
            </p:nvSpPr>
            <p:spPr bwMode="auto">
              <a:xfrm>
                <a:off x="-3469190"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136"/>
              <p:cNvSpPr>
                <a:spLocks noChangeArrowheads="1"/>
              </p:cNvSpPr>
              <p:nvPr/>
            </p:nvSpPr>
            <p:spPr bwMode="auto">
              <a:xfrm>
                <a:off x="-3873978"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137"/>
              <p:cNvSpPr>
                <a:spLocks noChangeArrowheads="1"/>
              </p:cNvSpPr>
              <p:nvPr/>
            </p:nvSpPr>
            <p:spPr bwMode="auto">
              <a:xfrm>
                <a:off x="-3738606" y="4595551"/>
                <a:ext cx="66359"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138"/>
              <p:cNvSpPr>
                <a:spLocks noChangeArrowheads="1"/>
              </p:cNvSpPr>
              <p:nvPr/>
            </p:nvSpPr>
            <p:spPr bwMode="auto">
              <a:xfrm>
                <a:off x="-3603234" y="4595551"/>
                <a:ext cx="65032"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139"/>
              <p:cNvSpPr>
                <a:spLocks noChangeArrowheads="1"/>
              </p:cNvSpPr>
              <p:nvPr/>
            </p:nvSpPr>
            <p:spPr bwMode="auto">
              <a:xfrm>
                <a:off x="-3469190"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140"/>
              <p:cNvSpPr>
                <a:spLocks noChangeArrowheads="1"/>
              </p:cNvSpPr>
              <p:nvPr/>
            </p:nvSpPr>
            <p:spPr bwMode="auto">
              <a:xfrm>
                <a:off x="-3873978"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Rectangle 141"/>
              <p:cNvSpPr>
                <a:spLocks noChangeArrowheads="1"/>
              </p:cNvSpPr>
              <p:nvPr/>
            </p:nvSpPr>
            <p:spPr bwMode="auto">
              <a:xfrm>
                <a:off x="-3738606"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142"/>
              <p:cNvSpPr>
                <a:spLocks noChangeArrowheads="1"/>
              </p:cNvSpPr>
              <p:nvPr/>
            </p:nvSpPr>
            <p:spPr bwMode="auto">
              <a:xfrm>
                <a:off x="-3603234" y="4831788"/>
                <a:ext cx="65032"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143"/>
              <p:cNvSpPr>
                <a:spLocks noChangeArrowheads="1"/>
              </p:cNvSpPr>
              <p:nvPr/>
            </p:nvSpPr>
            <p:spPr bwMode="auto">
              <a:xfrm>
                <a:off x="-3469190"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144"/>
              <p:cNvSpPr>
                <a:spLocks noChangeArrowheads="1"/>
              </p:cNvSpPr>
              <p:nvPr/>
            </p:nvSpPr>
            <p:spPr bwMode="auto">
              <a:xfrm>
                <a:off x="-3873978"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145"/>
              <p:cNvSpPr>
                <a:spLocks noChangeArrowheads="1"/>
              </p:cNvSpPr>
              <p:nvPr/>
            </p:nvSpPr>
            <p:spPr bwMode="auto">
              <a:xfrm>
                <a:off x="-3738606"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146"/>
              <p:cNvSpPr>
                <a:spLocks noChangeArrowheads="1"/>
              </p:cNvSpPr>
              <p:nvPr/>
            </p:nvSpPr>
            <p:spPr bwMode="auto">
              <a:xfrm>
                <a:off x="-3603234" y="5068025"/>
                <a:ext cx="65032" cy="164570"/>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147"/>
              <p:cNvSpPr>
                <a:spLocks noChangeArrowheads="1"/>
              </p:cNvSpPr>
              <p:nvPr/>
            </p:nvSpPr>
            <p:spPr bwMode="auto">
              <a:xfrm>
                <a:off x="-3469190" y="5068025"/>
                <a:ext cx="66359" cy="164570"/>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148"/>
              <p:cNvSpPr>
                <a:spLocks noChangeArrowheads="1"/>
              </p:cNvSpPr>
              <p:nvPr/>
            </p:nvSpPr>
            <p:spPr bwMode="auto">
              <a:xfrm>
                <a:off x="-3873978"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149"/>
              <p:cNvSpPr>
                <a:spLocks noChangeArrowheads="1"/>
              </p:cNvSpPr>
              <p:nvPr/>
            </p:nvSpPr>
            <p:spPr bwMode="auto">
              <a:xfrm>
                <a:off x="-3738606"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150"/>
              <p:cNvSpPr>
                <a:spLocks noChangeArrowheads="1"/>
              </p:cNvSpPr>
              <p:nvPr/>
            </p:nvSpPr>
            <p:spPr bwMode="auto">
              <a:xfrm>
                <a:off x="-3603234" y="5305589"/>
                <a:ext cx="65032"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151"/>
              <p:cNvSpPr>
                <a:spLocks noChangeArrowheads="1"/>
              </p:cNvSpPr>
              <p:nvPr/>
            </p:nvSpPr>
            <p:spPr bwMode="auto">
              <a:xfrm>
                <a:off x="-3469190"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152"/>
              <p:cNvSpPr>
                <a:spLocks noChangeArrowheads="1"/>
              </p:cNvSpPr>
              <p:nvPr/>
            </p:nvSpPr>
            <p:spPr bwMode="auto">
              <a:xfrm>
                <a:off x="-3873978"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153"/>
              <p:cNvSpPr>
                <a:spLocks noChangeArrowheads="1"/>
              </p:cNvSpPr>
              <p:nvPr/>
            </p:nvSpPr>
            <p:spPr bwMode="auto">
              <a:xfrm>
                <a:off x="-3738606"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154"/>
              <p:cNvSpPr>
                <a:spLocks noChangeArrowheads="1"/>
              </p:cNvSpPr>
              <p:nvPr/>
            </p:nvSpPr>
            <p:spPr bwMode="auto">
              <a:xfrm>
                <a:off x="-3603234" y="5541826"/>
                <a:ext cx="65032"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155"/>
              <p:cNvSpPr>
                <a:spLocks noChangeArrowheads="1"/>
              </p:cNvSpPr>
              <p:nvPr/>
            </p:nvSpPr>
            <p:spPr bwMode="auto">
              <a:xfrm>
                <a:off x="-3469190"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156"/>
              <p:cNvSpPr>
                <a:spLocks noChangeArrowheads="1"/>
              </p:cNvSpPr>
              <p:nvPr/>
            </p:nvSpPr>
            <p:spPr bwMode="auto">
              <a:xfrm>
                <a:off x="-3873978"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Rectangle 157"/>
              <p:cNvSpPr>
                <a:spLocks noChangeArrowheads="1"/>
              </p:cNvSpPr>
              <p:nvPr/>
            </p:nvSpPr>
            <p:spPr bwMode="auto">
              <a:xfrm>
                <a:off x="-3738606"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158"/>
              <p:cNvSpPr>
                <a:spLocks noChangeArrowheads="1"/>
              </p:cNvSpPr>
              <p:nvPr/>
            </p:nvSpPr>
            <p:spPr bwMode="auto">
              <a:xfrm>
                <a:off x="-3603234" y="5774081"/>
                <a:ext cx="65032"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159"/>
              <p:cNvSpPr>
                <a:spLocks noChangeArrowheads="1"/>
              </p:cNvSpPr>
              <p:nvPr/>
            </p:nvSpPr>
            <p:spPr bwMode="auto">
              <a:xfrm>
                <a:off x="-3469190"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115"/>
              <p:cNvSpPr>
                <a:spLocks/>
              </p:cNvSpPr>
              <p:nvPr/>
            </p:nvSpPr>
            <p:spPr bwMode="auto">
              <a:xfrm>
                <a:off x="-2697163" y="3548411"/>
                <a:ext cx="601210" cy="2545519"/>
              </a:xfrm>
              <a:custGeom>
                <a:avLst/>
                <a:gdLst>
                  <a:gd name="T0" fmla="*/ 0 w 453"/>
                  <a:gd name="T1" fmla="*/ 318 h 1918"/>
                  <a:gd name="T2" fmla="*/ 453 w 453"/>
                  <a:gd name="T3" fmla="*/ 0 h 1918"/>
                  <a:gd name="T4" fmla="*/ 453 w 453"/>
                  <a:gd name="T5" fmla="*/ 1918 h 1918"/>
                  <a:gd name="T6" fmla="*/ 0 w 453"/>
                  <a:gd name="T7" fmla="*/ 1918 h 1918"/>
                  <a:gd name="T8" fmla="*/ 0 w 453"/>
                  <a:gd name="T9" fmla="*/ 318 h 1918"/>
                </a:gdLst>
                <a:ahLst/>
                <a:cxnLst>
                  <a:cxn ang="0">
                    <a:pos x="T0" y="T1"/>
                  </a:cxn>
                  <a:cxn ang="0">
                    <a:pos x="T2" y="T3"/>
                  </a:cxn>
                  <a:cxn ang="0">
                    <a:pos x="T4" y="T5"/>
                  </a:cxn>
                  <a:cxn ang="0">
                    <a:pos x="T6" y="T7"/>
                  </a:cxn>
                  <a:cxn ang="0">
                    <a:pos x="T8" y="T9"/>
                  </a:cxn>
                </a:cxnLst>
                <a:rect l="0" t="0" r="r" b="b"/>
                <a:pathLst>
                  <a:path w="453" h="1918">
                    <a:moveTo>
                      <a:pt x="0" y="318"/>
                    </a:moveTo>
                    <a:lnTo>
                      <a:pt x="453" y="0"/>
                    </a:lnTo>
                    <a:lnTo>
                      <a:pt x="453" y="1918"/>
                    </a:lnTo>
                    <a:lnTo>
                      <a:pt x="0" y="1918"/>
                    </a:lnTo>
                    <a:lnTo>
                      <a:pt x="0" y="318"/>
                    </a:lnTo>
                    <a:close/>
                  </a:path>
                </a:pathLst>
              </a:cu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160"/>
              <p:cNvSpPr>
                <a:spLocks noChangeShapeType="1"/>
              </p:cNvSpPr>
              <p:nvPr/>
            </p:nvSpPr>
            <p:spPr bwMode="auto">
              <a:xfrm>
                <a:off x="-2187529"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161"/>
              <p:cNvSpPr>
                <a:spLocks noChangeShapeType="1"/>
              </p:cNvSpPr>
              <p:nvPr/>
            </p:nvSpPr>
            <p:spPr bwMode="auto">
              <a:xfrm>
                <a:off x="-2292375"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162"/>
              <p:cNvSpPr>
                <a:spLocks noChangeShapeType="1"/>
              </p:cNvSpPr>
              <p:nvPr/>
            </p:nvSpPr>
            <p:spPr bwMode="auto">
              <a:xfrm>
                <a:off x="-2401203"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163"/>
              <p:cNvSpPr>
                <a:spLocks noChangeShapeType="1"/>
              </p:cNvSpPr>
              <p:nvPr/>
            </p:nvSpPr>
            <p:spPr bwMode="auto">
              <a:xfrm>
                <a:off x="-2507377"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164"/>
              <p:cNvSpPr>
                <a:spLocks noChangeShapeType="1"/>
              </p:cNvSpPr>
              <p:nvPr/>
            </p:nvSpPr>
            <p:spPr bwMode="auto">
              <a:xfrm>
                <a:off x="-2612224"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Isosceles Triangle 15"/>
            <p:cNvSpPr/>
            <p:nvPr/>
          </p:nvSpPr>
          <p:spPr bwMode="auto">
            <a:xfrm rot="10800000">
              <a:off x="608878" y="5312101"/>
              <a:ext cx="511264" cy="771991"/>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5" name="Isosceles Triangle 84"/>
          <p:cNvSpPr/>
          <p:nvPr/>
        </p:nvSpPr>
        <p:spPr bwMode="auto">
          <a:xfrm rot="10800000" flipH="1">
            <a:off x="5066847" y="5519349"/>
            <a:ext cx="392906" cy="564742"/>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8"/>
          <p:cNvSpPr>
            <a:spLocks/>
          </p:cNvSpPr>
          <p:nvPr/>
        </p:nvSpPr>
        <p:spPr bwMode="auto">
          <a:xfrm>
            <a:off x="3054349" y="2274094"/>
            <a:ext cx="573088" cy="344488"/>
          </a:xfrm>
          <a:custGeom>
            <a:avLst/>
            <a:gdLst>
              <a:gd name="T0" fmla="*/ 660 w 660"/>
              <a:gd name="T1" fmla="*/ 295 h 399"/>
              <a:gd name="T2" fmla="*/ 660 w 660"/>
              <a:gd name="T3" fmla="*/ 295 h 399"/>
              <a:gd name="T4" fmla="*/ 597 w 660"/>
              <a:gd name="T5" fmla="*/ 200 h 399"/>
              <a:gd name="T6" fmla="*/ 496 w 660"/>
              <a:gd name="T7" fmla="*/ 113 h 399"/>
              <a:gd name="T8" fmla="*/ 488 w 660"/>
              <a:gd name="T9" fmla="*/ 114 h 399"/>
              <a:gd name="T10" fmla="*/ 488 w 660"/>
              <a:gd name="T11" fmla="*/ 113 h 399"/>
              <a:gd name="T12" fmla="*/ 375 w 660"/>
              <a:gd name="T13" fmla="*/ 0 h 399"/>
              <a:gd name="T14" fmla="*/ 273 w 660"/>
              <a:gd name="T15" fmla="*/ 63 h 399"/>
              <a:gd name="T16" fmla="*/ 237 w 660"/>
              <a:gd name="T17" fmla="*/ 56 h 399"/>
              <a:gd name="T18" fmla="*/ 134 w 660"/>
              <a:gd name="T19" fmla="*/ 159 h 399"/>
              <a:gd name="T20" fmla="*/ 134 w 660"/>
              <a:gd name="T21" fmla="*/ 160 h 399"/>
              <a:gd name="T22" fmla="*/ 119 w 660"/>
              <a:gd name="T23" fmla="*/ 159 h 399"/>
              <a:gd name="T24" fmla="*/ 0 w 660"/>
              <a:gd name="T25" fmla="*/ 277 h 399"/>
              <a:gd name="T26" fmla="*/ 116 w 660"/>
              <a:gd name="T27" fmla="*/ 398 h 399"/>
              <a:gd name="T28" fmla="*/ 572 w 660"/>
              <a:gd name="T29" fmla="*/ 399 h 399"/>
              <a:gd name="T30" fmla="*/ 660 w 660"/>
              <a:gd name="T31" fmla="*/ 29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0" h="399">
                <a:moveTo>
                  <a:pt x="660" y="295"/>
                </a:moveTo>
                <a:lnTo>
                  <a:pt x="660" y="295"/>
                </a:lnTo>
                <a:cubicBezTo>
                  <a:pt x="660" y="252"/>
                  <a:pt x="634" y="216"/>
                  <a:pt x="597" y="200"/>
                </a:cubicBezTo>
                <a:cubicBezTo>
                  <a:pt x="589" y="151"/>
                  <a:pt x="547" y="113"/>
                  <a:pt x="496" y="113"/>
                </a:cubicBezTo>
                <a:cubicBezTo>
                  <a:pt x="493" y="113"/>
                  <a:pt x="491" y="114"/>
                  <a:pt x="488" y="114"/>
                </a:cubicBezTo>
                <a:lnTo>
                  <a:pt x="488" y="113"/>
                </a:lnTo>
                <a:cubicBezTo>
                  <a:pt x="488" y="51"/>
                  <a:pt x="437" y="0"/>
                  <a:pt x="375" y="0"/>
                </a:cubicBezTo>
                <a:cubicBezTo>
                  <a:pt x="330" y="0"/>
                  <a:pt x="292" y="26"/>
                  <a:pt x="273" y="63"/>
                </a:cubicBezTo>
                <a:cubicBezTo>
                  <a:pt x="262" y="59"/>
                  <a:pt x="250" y="56"/>
                  <a:pt x="237" y="56"/>
                </a:cubicBezTo>
                <a:cubicBezTo>
                  <a:pt x="180" y="56"/>
                  <a:pt x="134" y="102"/>
                  <a:pt x="134" y="159"/>
                </a:cubicBezTo>
                <a:lnTo>
                  <a:pt x="134" y="160"/>
                </a:lnTo>
                <a:cubicBezTo>
                  <a:pt x="129" y="159"/>
                  <a:pt x="124" y="159"/>
                  <a:pt x="119" y="159"/>
                </a:cubicBezTo>
                <a:cubicBezTo>
                  <a:pt x="53" y="159"/>
                  <a:pt x="0" y="212"/>
                  <a:pt x="0" y="277"/>
                </a:cubicBezTo>
                <a:cubicBezTo>
                  <a:pt x="0" y="342"/>
                  <a:pt x="50" y="398"/>
                  <a:pt x="116" y="398"/>
                </a:cubicBezTo>
                <a:lnTo>
                  <a:pt x="572" y="399"/>
                </a:lnTo>
                <a:cubicBezTo>
                  <a:pt x="621" y="390"/>
                  <a:pt x="660" y="346"/>
                  <a:pt x="660" y="295"/>
                </a:cubicBezTo>
                <a:close/>
              </a:path>
            </a:pathLst>
          </a:custGeom>
          <a:solidFill>
            <a:srgbClr val="B4D5E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92" name="Group 91"/>
          <p:cNvGrpSpPr/>
          <p:nvPr/>
        </p:nvGrpSpPr>
        <p:grpSpPr>
          <a:xfrm>
            <a:off x="2251862" y="1359694"/>
            <a:ext cx="2335587" cy="609599"/>
            <a:chOff x="2251862" y="1359694"/>
            <a:chExt cx="2335587" cy="609599"/>
          </a:xfrm>
        </p:grpSpPr>
        <p:pic>
          <p:nvPicPr>
            <p:cNvPr id="93" name="Picture 92"/>
            <p:cNvPicPr>
              <a:picLocks noChangeAspect="1"/>
            </p:cNvPicPr>
            <p:nvPr/>
          </p:nvPicPr>
          <p:blipFill rotWithShape="1">
            <a:blip r:embed="rId4">
              <a:lum bright="70000" contrast="-70000"/>
            </a:blip>
            <a:srcRect r="44359" b="54837"/>
            <a:stretch/>
          </p:blipFill>
          <p:spPr>
            <a:xfrm>
              <a:off x="3182379" y="1367486"/>
              <a:ext cx="716612" cy="601807"/>
            </a:xfrm>
            <a:prstGeom prst="rect">
              <a:avLst/>
            </a:prstGeom>
          </p:spPr>
        </p:pic>
        <p:pic>
          <p:nvPicPr>
            <p:cNvPr id="94" name="Picture 93"/>
            <p:cNvPicPr>
              <a:picLocks noChangeAspect="1"/>
            </p:cNvPicPr>
            <p:nvPr/>
          </p:nvPicPr>
          <p:blipFill>
            <a:blip r:embed="rId5"/>
            <a:stretch>
              <a:fillRect/>
            </a:stretch>
          </p:blipFill>
          <p:spPr>
            <a:xfrm>
              <a:off x="2725268" y="1359694"/>
              <a:ext cx="521169" cy="521169"/>
            </a:xfrm>
            <a:prstGeom prst="rect">
              <a:avLst/>
            </a:prstGeom>
          </p:spPr>
        </p:pic>
        <p:sp>
          <p:nvSpPr>
            <p:cNvPr id="95" name="Freeform 94"/>
            <p:cNvSpPr>
              <a:spLocks noChangeAspect="1" noEditPoints="1"/>
            </p:cNvSpPr>
            <p:nvPr/>
          </p:nvSpPr>
          <p:spPr bwMode="black">
            <a:xfrm>
              <a:off x="2251862" y="1460390"/>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96" name="Picture 95"/>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953111" y="1424846"/>
              <a:ext cx="634338" cy="405753"/>
            </a:xfrm>
            <a:prstGeom prst="rect">
              <a:avLst/>
            </a:prstGeom>
          </p:spPr>
        </p:pic>
      </p:grpSp>
      <p:grpSp>
        <p:nvGrpSpPr>
          <p:cNvPr id="97" name="Group 96"/>
          <p:cNvGrpSpPr/>
          <p:nvPr/>
        </p:nvGrpSpPr>
        <p:grpSpPr>
          <a:xfrm>
            <a:off x="2251862" y="4864894"/>
            <a:ext cx="2335587" cy="609600"/>
            <a:chOff x="2251862" y="4864894"/>
            <a:chExt cx="2335587" cy="609600"/>
          </a:xfrm>
        </p:grpSpPr>
        <p:pic>
          <p:nvPicPr>
            <p:cNvPr id="98" name="Picture 97"/>
            <p:cNvPicPr>
              <a:picLocks noChangeAspect="1"/>
            </p:cNvPicPr>
            <p:nvPr/>
          </p:nvPicPr>
          <p:blipFill rotWithShape="1">
            <a:blip r:embed="rId4">
              <a:duotone>
                <a:prstClr val="black"/>
                <a:schemeClr val="accent1">
                  <a:tint val="45000"/>
                  <a:satMod val="400000"/>
                </a:schemeClr>
              </a:duotone>
            </a:blip>
            <a:srcRect r="44359" b="54837"/>
            <a:stretch/>
          </p:blipFill>
          <p:spPr>
            <a:xfrm>
              <a:off x="3182379" y="4872687"/>
              <a:ext cx="716612" cy="601807"/>
            </a:xfrm>
            <a:prstGeom prst="rect">
              <a:avLst/>
            </a:prstGeom>
          </p:spPr>
        </p:pic>
        <p:pic>
          <p:nvPicPr>
            <p:cNvPr id="99" name="Picture 98"/>
            <p:cNvPicPr>
              <a:picLocks noChangeAspect="1"/>
            </p:cNvPicPr>
            <p:nvPr/>
          </p:nvPicPr>
          <p:blipFill>
            <a:blip r:embed="rId5">
              <a:duotone>
                <a:prstClr val="black"/>
                <a:schemeClr val="accent1">
                  <a:tint val="45000"/>
                  <a:satMod val="400000"/>
                </a:schemeClr>
              </a:duotone>
            </a:blip>
            <a:stretch>
              <a:fillRect/>
            </a:stretch>
          </p:blipFill>
          <p:spPr>
            <a:xfrm>
              <a:off x="2725268" y="4864894"/>
              <a:ext cx="521169" cy="521169"/>
            </a:xfrm>
            <a:prstGeom prst="rect">
              <a:avLst/>
            </a:prstGeom>
          </p:spPr>
        </p:pic>
        <p:sp>
          <p:nvSpPr>
            <p:cNvPr id="100" name="Freeform 99"/>
            <p:cNvSpPr>
              <a:spLocks noChangeAspect="1" noEditPoints="1"/>
            </p:cNvSpPr>
            <p:nvPr/>
          </p:nvSpPr>
          <p:spPr bwMode="black">
            <a:xfrm>
              <a:off x="2251862" y="4925422"/>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C1ABEF"/>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1" name="Picture 100"/>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953111" y="4941094"/>
              <a:ext cx="634338" cy="405753"/>
            </a:xfrm>
            <a:prstGeom prst="rect">
              <a:avLst/>
            </a:prstGeom>
          </p:spPr>
        </p:pic>
      </p:grpSp>
      <p:pic>
        <p:nvPicPr>
          <p:cNvPr id="102" name="Picture 101" descr="KeynoteIllustrations_BrianHa 2.png"/>
          <p:cNvPicPr>
            <a:picLocks noChangeAspect="1"/>
          </p:cNvPicPr>
          <p:nvPr/>
        </p:nvPicPr>
        <p:blipFill rotWithShape="1">
          <a:blip r:embed="rId8">
            <a:extLst>
              <a:ext uri="{28A0092B-C50C-407E-A947-70E740481C1C}">
                <a14:useLocalDpi xmlns:a14="http://schemas.microsoft.com/office/drawing/2010/main" val="0"/>
              </a:ext>
            </a:extLst>
          </a:blip>
          <a:srcRect r="13369"/>
          <a:stretch/>
        </p:blipFill>
        <p:spPr>
          <a:xfrm>
            <a:off x="3749335" y="3776595"/>
            <a:ext cx="2468902" cy="3298099"/>
          </a:xfrm>
          <a:prstGeom prst="rect">
            <a:avLst/>
          </a:prstGeom>
        </p:spPr>
      </p:pic>
      <p:sp>
        <p:nvSpPr>
          <p:cNvPr id="105" name="TextBox 104"/>
          <p:cNvSpPr txBox="1"/>
          <p:nvPr/>
        </p:nvSpPr>
        <p:spPr>
          <a:xfrm>
            <a:off x="6215676" y="1821"/>
            <a:ext cx="6222060" cy="6984766"/>
          </a:xfrm>
          <a:prstGeom prst="rect">
            <a:avLst/>
          </a:prstGeom>
          <a:solidFill>
            <a:srgbClr val="0070C0"/>
          </a:solidFill>
        </p:spPr>
        <p:txBody>
          <a:bodyPr wrap="square" lIns="182880" tIns="0" bIns="0" rtlCol="0" anchor="ctr" anchorCtr="0">
            <a:noAutofit/>
          </a:bodyPr>
          <a:lstStyle/>
          <a:p>
            <a:pPr lvl="0" algn="ctr" defTabSz="932742">
              <a:spcAft>
                <a:spcPts val="1110"/>
              </a:spcAft>
              <a:defRPr/>
            </a:pPr>
            <a:r>
              <a:rPr lang="en-US" sz="2400" spc="40" dirty="0">
                <a:gradFill>
                  <a:gsLst>
                    <a:gs pos="7258">
                      <a:srgbClr val="FFFFFF"/>
                    </a:gs>
                    <a:gs pos="19000">
                      <a:srgbClr val="FFFFFF"/>
                    </a:gs>
                  </a:gsLst>
                  <a:lin ang="5400000" scaled="1"/>
                </a:gradFill>
                <a:latin typeface="Segoe UI Light"/>
                <a:cs typeface="Segoe UI Semibold" panose="020B0702040204020203" pitchFamily="34" charset="0"/>
              </a:rPr>
              <a:t>Plan &amp; Track Work</a:t>
            </a:r>
          </a:p>
          <a:p>
            <a:pPr marL="0" marR="0" lvl="0" indent="0" algn="ctr" defTabSz="932742"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4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Source Code</a:t>
            </a:r>
            <a:r>
              <a:rPr kumimoji="0" lang="en-US" sz="2400" b="0" i="0" u="none" strike="noStrike" kern="1200" cap="none" spc="40" normalizeH="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 </a:t>
            </a:r>
            <a:r>
              <a:rPr lang="en-US" sz="2400" spc="40" noProof="0" dirty="0">
                <a:gradFill>
                  <a:gsLst>
                    <a:gs pos="7258">
                      <a:srgbClr val="FFFFFF"/>
                    </a:gs>
                    <a:gs pos="19000">
                      <a:srgbClr val="FFFFFF"/>
                    </a:gs>
                  </a:gsLst>
                  <a:lin ang="5400000" scaled="1"/>
                </a:gradFill>
                <a:latin typeface="Segoe UI Light"/>
                <a:cs typeface="Segoe UI Semibold" panose="020B0702040204020203" pitchFamily="34" charset="0"/>
              </a:rPr>
              <a:t>M</a:t>
            </a:r>
            <a:r>
              <a:rPr kumimoji="0" lang="en-US" sz="2400" b="0" i="0" u="none" strike="noStrike" kern="1200" cap="none" spc="40" normalizeH="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anagement</a:t>
            </a:r>
          </a:p>
          <a:p>
            <a:pPr marL="0" marR="0" lvl="0" indent="0" algn="ctr" defTabSz="932742" rtl="0" eaLnBrk="1" fontAlgn="auto" latinLnBrk="0" hangingPunct="1">
              <a:lnSpc>
                <a:spcPct val="100000"/>
              </a:lnSpc>
              <a:spcBef>
                <a:spcPts val="0"/>
              </a:spcBef>
              <a:spcAft>
                <a:spcPts val="1110"/>
              </a:spcAft>
              <a:buClrTx/>
              <a:buSzTx/>
              <a:buFontTx/>
              <a:buNone/>
              <a:tabLst/>
              <a:defRPr/>
            </a:pPr>
            <a:r>
              <a:rPr lang="en-US" sz="2400" spc="40" baseline="0" dirty="0">
                <a:gradFill>
                  <a:gsLst>
                    <a:gs pos="7258">
                      <a:srgbClr val="FFFFFF"/>
                    </a:gs>
                    <a:gs pos="19000">
                      <a:srgbClr val="FFFFFF"/>
                    </a:gs>
                  </a:gsLst>
                  <a:lin ang="5400000" scaled="1"/>
                </a:gradFill>
                <a:latin typeface="Segoe UI Light"/>
                <a:cs typeface="Segoe UI Semibold" panose="020B0702040204020203" pitchFamily="34" charset="0"/>
              </a:rPr>
              <a:t>Package Management</a:t>
            </a:r>
            <a:endParaRPr kumimoji="0" lang="en-US" sz="2400" b="0" i="0" u="none" strike="noStrike" kern="1200" cap="none" spc="4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a:p>
            <a:pPr marL="0" marR="0" lvl="0" indent="0" algn="ctr" defTabSz="932742"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Quality</a:t>
            </a:r>
            <a:r>
              <a:rPr kumimoji="0" lang="en-US" sz="2400" b="0" i="0" u="none" strike="noStrike" kern="1200" cap="none" normalizeH="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 Management</a:t>
            </a:r>
            <a:endParaRPr kumimoji="0" lang="en-US" sz="2400" b="0" i="0" u="none" strike="noStrike" kern="1200" cap="none"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a:p>
            <a:pPr marL="0" marR="0" lvl="0" indent="0" algn="ctr" defTabSz="932742"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4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Cross-platform Build</a:t>
            </a:r>
            <a:endParaRPr kumimoji="0" lang="en-US" sz="2400" b="0" i="0" u="none" strike="noStrike" kern="1200" cap="none" spc="40" normalizeH="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a:p>
            <a:pPr marL="0" marR="0" lvl="0" indent="0" algn="ctr" defTabSz="932742" rtl="0" eaLnBrk="1" fontAlgn="auto" latinLnBrk="0" hangingPunct="1">
              <a:lnSpc>
                <a:spcPct val="100000"/>
              </a:lnSpc>
              <a:spcBef>
                <a:spcPts val="0"/>
              </a:spcBef>
              <a:spcAft>
                <a:spcPts val="1110"/>
              </a:spcAft>
              <a:buClrTx/>
              <a:buSzTx/>
              <a:buFontTx/>
              <a:buNone/>
              <a:tabLst/>
              <a:defRPr/>
            </a:pPr>
            <a:r>
              <a:rPr lang="en-US" sz="2400" spc="40" baseline="0" dirty="0">
                <a:gradFill>
                  <a:gsLst>
                    <a:gs pos="7258">
                      <a:srgbClr val="FFFFFF"/>
                    </a:gs>
                    <a:gs pos="19000">
                      <a:srgbClr val="FFFFFF"/>
                    </a:gs>
                  </a:gsLst>
                  <a:lin ang="5400000" scaled="1"/>
                </a:gradFill>
                <a:latin typeface="Segoe UI Light"/>
                <a:cs typeface="Segoe UI Semibold" panose="020B0702040204020203" pitchFamily="34" charset="0"/>
              </a:rPr>
              <a:t>Continuous</a:t>
            </a:r>
            <a:r>
              <a:rPr lang="en-US" sz="2400" spc="40" dirty="0">
                <a:gradFill>
                  <a:gsLst>
                    <a:gs pos="7258">
                      <a:srgbClr val="FFFFFF"/>
                    </a:gs>
                    <a:gs pos="19000">
                      <a:srgbClr val="FFFFFF"/>
                    </a:gs>
                  </a:gsLst>
                  <a:lin ang="5400000" scaled="1"/>
                </a:gradFill>
                <a:latin typeface="Segoe UI Light"/>
                <a:cs typeface="Segoe UI Semibold" panose="020B0702040204020203" pitchFamily="34" charset="0"/>
              </a:rPr>
              <a:t> Deployment</a:t>
            </a:r>
          </a:p>
          <a:p>
            <a:pPr marL="0" marR="0" lvl="0" indent="0" algn="ctr" defTabSz="932742"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4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Release</a:t>
            </a:r>
            <a:r>
              <a:rPr kumimoji="0" lang="en-US" sz="2400" b="0" i="0" u="none" strike="noStrike" kern="1200" cap="none" spc="40" normalizeH="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 Management</a:t>
            </a:r>
          </a:p>
          <a:p>
            <a:pPr marL="0" marR="0" lvl="0" indent="0" algn="ctr" defTabSz="932742" rtl="0" eaLnBrk="1" fontAlgn="auto" latinLnBrk="0" hangingPunct="1">
              <a:lnSpc>
                <a:spcPct val="100000"/>
              </a:lnSpc>
              <a:spcBef>
                <a:spcPts val="0"/>
              </a:spcBef>
              <a:spcAft>
                <a:spcPts val="1110"/>
              </a:spcAft>
              <a:buClrTx/>
              <a:buSzTx/>
              <a:buFontTx/>
              <a:buNone/>
              <a:tabLst/>
              <a:defRPr/>
            </a:pPr>
            <a:r>
              <a:rPr lang="en-US" sz="2400" spc="40" dirty="0">
                <a:gradFill>
                  <a:gsLst>
                    <a:gs pos="7258">
                      <a:srgbClr val="FFFFFF"/>
                    </a:gs>
                    <a:gs pos="19000">
                      <a:srgbClr val="FFFFFF"/>
                    </a:gs>
                  </a:gsLst>
                  <a:lin ang="5400000" scaled="1"/>
                </a:gradFill>
                <a:latin typeface="Segoe UI Light"/>
                <a:cs typeface="Segoe UI Semibold" panose="020B0702040204020203" pitchFamily="34" charset="0"/>
              </a:rPr>
              <a:t>Feedback Management</a:t>
            </a:r>
          </a:p>
          <a:p>
            <a:pPr marL="0" marR="0" lvl="0" indent="0" algn="ctr" defTabSz="932742" rtl="0" eaLnBrk="1" fontAlgn="auto" latinLnBrk="0" hangingPunct="1">
              <a:lnSpc>
                <a:spcPct val="100000"/>
              </a:lnSpc>
              <a:spcBef>
                <a:spcPts val="0"/>
              </a:spcBef>
              <a:spcAft>
                <a:spcPts val="1110"/>
              </a:spcAft>
              <a:buClrTx/>
              <a:buSzTx/>
              <a:buFontTx/>
              <a:buNone/>
              <a:tabLst/>
              <a:defRPr/>
            </a:pPr>
            <a:r>
              <a:rPr kumimoji="0" lang="en-US" sz="2400" b="0" i="0" u="none" strike="noStrike" kern="1200" cap="none" spc="4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rPr>
              <a:t>Application Telemetry</a:t>
            </a:r>
          </a:p>
          <a:p>
            <a:pPr marL="0" marR="0" lvl="0" indent="0" algn="ctr" defTabSz="932742" rtl="0" eaLnBrk="1" fontAlgn="auto" latinLnBrk="0" hangingPunct="1">
              <a:lnSpc>
                <a:spcPct val="100000"/>
              </a:lnSpc>
              <a:spcBef>
                <a:spcPts val="0"/>
              </a:spcBef>
              <a:spcAft>
                <a:spcPts val="1110"/>
              </a:spcAft>
              <a:buClrTx/>
              <a:buSzTx/>
              <a:buFontTx/>
              <a:buNone/>
              <a:tabLst/>
              <a:defRPr/>
            </a:pPr>
            <a:r>
              <a:rPr lang="en-US" sz="2400" spc="40" dirty="0">
                <a:gradFill>
                  <a:gsLst>
                    <a:gs pos="7258">
                      <a:srgbClr val="FFFFFF"/>
                    </a:gs>
                    <a:gs pos="19000">
                      <a:srgbClr val="FFFFFF"/>
                    </a:gs>
                  </a:gsLst>
                  <a:lin ang="5400000" scaled="1"/>
                </a:gradFill>
                <a:latin typeface="Segoe UI Light"/>
                <a:cs typeface="Segoe UI Semibold" panose="020B0702040204020203" pitchFamily="34" charset="0"/>
              </a:rPr>
              <a:t>Extend and Customize</a:t>
            </a:r>
            <a:endParaRPr kumimoji="0" lang="en-US" sz="2400" b="0" i="0" u="none" strike="noStrike" kern="1200" cap="none" spc="40" normalizeH="0" baseline="0" noProof="0" dirty="0">
              <a:ln>
                <a:noFill/>
              </a:ln>
              <a:gradFill>
                <a:gsLst>
                  <a:gs pos="7258">
                    <a:srgbClr val="FFFFFF"/>
                  </a:gs>
                  <a:gs pos="19000">
                    <a:srgbClr val="FFFFFF"/>
                  </a:gs>
                </a:gsLst>
                <a:lin ang="5400000" scaled="1"/>
              </a:gradFill>
              <a:effectLst/>
              <a:uLnTx/>
              <a:uFillTx/>
              <a:latin typeface="Segoe UI Light"/>
              <a:cs typeface="Segoe UI Semibold" panose="020B0702040204020203" pitchFamily="34" charset="0"/>
            </a:endParaRPr>
          </a:p>
        </p:txBody>
      </p:sp>
      <p:grpSp>
        <p:nvGrpSpPr>
          <p:cNvPr id="89" name="Group 88"/>
          <p:cNvGrpSpPr/>
          <p:nvPr/>
        </p:nvGrpSpPr>
        <p:grpSpPr>
          <a:xfrm>
            <a:off x="4459287" y="2202656"/>
            <a:ext cx="2139950" cy="1290638"/>
            <a:chOff x="4383087" y="2278856"/>
            <a:chExt cx="2139950" cy="1290638"/>
          </a:xfrm>
        </p:grpSpPr>
        <p:sp>
          <p:nvSpPr>
            <p:cNvPr id="90" name="Freeform 6"/>
            <p:cNvSpPr>
              <a:spLocks/>
            </p:cNvSpPr>
            <p:nvPr/>
          </p:nvSpPr>
          <p:spPr bwMode="auto">
            <a:xfrm>
              <a:off x="4383087" y="2278856"/>
              <a:ext cx="2139950" cy="1290638"/>
            </a:xfrm>
            <a:custGeom>
              <a:avLst/>
              <a:gdLst>
                <a:gd name="T0" fmla="*/ 2466 w 2466"/>
                <a:gd name="T1" fmla="*/ 1102 h 1489"/>
                <a:gd name="T2" fmla="*/ 2466 w 2466"/>
                <a:gd name="T3" fmla="*/ 1102 h 1489"/>
                <a:gd name="T4" fmla="*/ 2229 w 2466"/>
                <a:gd name="T5" fmla="*/ 748 h 1489"/>
                <a:gd name="T6" fmla="*/ 1851 w 2466"/>
                <a:gd name="T7" fmla="*/ 424 h 1489"/>
                <a:gd name="T8" fmla="*/ 1823 w 2466"/>
                <a:gd name="T9" fmla="*/ 425 h 1489"/>
                <a:gd name="T10" fmla="*/ 1823 w 2466"/>
                <a:gd name="T11" fmla="*/ 424 h 1489"/>
                <a:gd name="T12" fmla="*/ 1400 w 2466"/>
                <a:gd name="T13" fmla="*/ 0 h 1489"/>
                <a:gd name="T14" fmla="*/ 1020 w 2466"/>
                <a:gd name="T15" fmla="*/ 235 h 1489"/>
                <a:gd name="T16" fmla="*/ 884 w 2466"/>
                <a:gd name="T17" fmla="*/ 211 h 1489"/>
                <a:gd name="T18" fmla="*/ 502 w 2466"/>
                <a:gd name="T19" fmla="*/ 593 h 1489"/>
                <a:gd name="T20" fmla="*/ 502 w 2466"/>
                <a:gd name="T21" fmla="*/ 598 h 1489"/>
                <a:gd name="T22" fmla="*/ 442 w 2466"/>
                <a:gd name="T23" fmla="*/ 593 h 1489"/>
                <a:gd name="T24" fmla="*/ 0 w 2466"/>
                <a:gd name="T25" fmla="*/ 1035 h 1489"/>
                <a:gd name="T26" fmla="*/ 432 w 2466"/>
                <a:gd name="T27" fmla="*/ 1488 h 1489"/>
                <a:gd name="T28" fmla="*/ 2138 w 2466"/>
                <a:gd name="T29" fmla="*/ 1489 h 1489"/>
                <a:gd name="T30" fmla="*/ 2466 w 2466"/>
                <a:gd name="T31" fmla="*/ 1102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6" h="1489">
                  <a:moveTo>
                    <a:pt x="2466" y="1102"/>
                  </a:moveTo>
                  <a:lnTo>
                    <a:pt x="2466" y="1102"/>
                  </a:lnTo>
                  <a:cubicBezTo>
                    <a:pt x="2466" y="942"/>
                    <a:pt x="2368" y="806"/>
                    <a:pt x="2229" y="748"/>
                  </a:cubicBezTo>
                  <a:cubicBezTo>
                    <a:pt x="2201" y="565"/>
                    <a:pt x="2042" y="424"/>
                    <a:pt x="1851" y="424"/>
                  </a:cubicBezTo>
                  <a:cubicBezTo>
                    <a:pt x="1842" y="424"/>
                    <a:pt x="1832" y="424"/>
                    <a:pt x="1823" y="425"/>
                  </a:cubicBezTo>
                  <a:lnTo>
                    <a:pt x="1823" y="424"/>
                  </a:lnTo>
                  <a:cubicBezTo>
                    <a:pt x="1823" y="190"/>
                    <a:pt x="1634" y="0"/>
                    <a:pt x="1400" y="0"/>
                  </a:cubicBezTo>
                  <a:cubicBezTo>
                    <a:pt x="1233" y="0"/>
                    <a:pt x="1089" y="96"/>
                    <a:pt x="1020" y="235"/>
                  </a:cubicBezTo>
                  <a:cubicBezTo>
                    <a:pt x="978" y="220"/>
                    <a:pt x="932" y="211"/>
                    <a:pt x="884" y="211"/>
                  </a:cubicBezTo>
                  <a:cubicBezTo>
                    <a:pt x="673" y="211"/>
                    <a:pt x="502" y="382"/>
                    <a:pt x="502" y="593"/>
                  </a:cubicBezTo>
                  <a:cubicBezTo>
                    <a:pt x="502" y="595"/>
                    <a:pt x="502" y="596"/>
                    <a:pt x="502" y="598"/>
                  </a:cubicBezTo>
                  <a:cubicBezTo>
                    <a:pt x="482" y="595"/>
                    <a:pt x="462" y="593"/>
                    <a:pt x="442" y="593"/>
                  </a:cubicBezTo>
                  <a:cubicBezTo>
                    <a:pt x="198" y="593"/>
                    <a:pt x="0" y="791"/>
                    <a:pt x="0" y="1035"/>
                  </a:cubicBezTo>
                  <a:cubicBezTo>
                    <a:pt x="0" y="1280"/>
                    <a:pt x="188" y="1488"/>
                    <a:pt x="432" y="1488"/>
                  </a:cubicBezTo>
                  <a:lnTo>
                    <a:pt x="2138" y="1489"/>
                  </a:lnTo>
                  <a:cubicBezTo>
                    <a:pt x="2318" y="1458"/>
                    <a:pt x="2466" y="1291"/>
                    <a:pt x="2466" y="1102"/>
                  </a:cubicBezTo>
                  <a:close/>
                </a:path>
              </a:pathLst>
            </a:custGeom>
            <a:solidFill>
              <a:srgbClr val="CBE7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91" name="Freeform 7"/>
            <p:cNvSpPr>
              <a:spLocks noEditPoints="1"/>
            </p:cNvSpPr>
            <p:nvPr/>
          </p:nvSpPr>
          <p:spPr bwMode="auto">
            <a:xfrm>
              <a:off x="5037137" y="2645569"/>
              <a:ext cx="1485900" cy="923925"/>
            </a:xfrm>
            <a:custGeom>
              <a:avLst/>
              <a:gdLst>
                <a:gd name="T0" fmla="*/ 1384 w 1712"/>
                <a:gd name="T1" fmla="*/ 1065 h 1065"/>
                <a:gd name="T2" fmla="*/ 1384 w 1712"/>
                <a:gd name="T3" fmla="*/ 1065 h 1065"/>
                <a:gd name="T4" fmla="*/ 0 w 1712"/>
                <a:gd name="T5" fmla="*/ 1064 h 1065"/>
                <a:gd name="T6" fmla="*/ 1069 w 1712"/>
                <a:gd name="T7" fmla="*/ 1 h 1065"/>
                <a:gd name="T8" fmla="*/ 1097 w 1712"/>
                <a:gd name="T9" fmla="*/ 0 h 1065"/>
                <a:gd name="T10" fmla="*/ 1475 w 1712"/>
                <a:gd name="T11" fmla="*/ 324 h 1065"/>
                <a:gd name="T12" fmla="*/ 1712 w 1712"/>
                <a:gd name="T13" fmla="*/ 678 h 1065"/>
                <a:gd name="T14" fmla="*/ 1384 w 1712"/>
                <a:gd name="T15" fmla="*/ 1065 h 1065"/>
                <a:gd name="T16" fmla="*/ 1069 w 1712"/>
                <a:gd name="T17" fmla="*/ 1 h 1065"/>
                <a:gd name="T18" fmla="*/ 1069 w 1712"/>
                <a:gd name="T19" fmla="*/ 1 h 1065"/>
                <a:gd name="T20" fmla="*/ 1069 w 1712"/>
                <a:gd name="T21" fmla="*/ 1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2" h="1065">
                  <a:moveTo>
                    <a:pt x="1384" y="1065"/>
                  </a:moveTo>
                  <a:lnTo>
                    <a:pt x="1384" y="1065"/>
                  </a:lnTo>
                  <a:lnTo>
                    <a:pt x="0" y="1064"/>
                  </a:lnTo>
                  <a:lnTo>
                    <a:pt x="1069" y="1"/>
                  </a:lnTo>
                  <a:cubicBezTo>
                    <a:pt x="1078" y="0"/>
                    <a:pt x="1088" y="0"/>
                    <a:pt x="1097" y="0"/>
                  </a:cubicBezTo>
                  <a:cubicBezTo>
                    <a:pt x="1288" y="0"/>
                    <a:pt x="1447" y="141"/>
                    <a:pt x="1475" y="324"/>
                  </a:cubicBezTo>
                  <a:cubicBezTo>
                    <a:pt x="1614" y="382"/>
                    <a:pt x="1712" y="518"/>
                    <a:pt x="1712" y="678"/>
                  </a:cubicBezTo>
                  <a:cubicBezTo>
                    <a:pt x="1712" y="867"/>
                    <a:pt x="1564" y="1034"/>
                    <a:pt x="1384" y="1065"/>
                  </a:cubicBezTo>
                  <a:close/>
                  <a:moveTo>
                    <a:pt x="1069" y="1"/>
                  </a:moveTo>
                  <a:lnTo>
                    <a:pt x="1069" y="1"/>
                  </a:lnTo>
                  <a:lnTo>
                    <a:pt x="1069" y="1"/>
                  </a:lnTo>
                  <a:close/>
                </a:path>
              </a:pathLst>
            </a:custGeom>
            <a:solidFill>
              <a:srgbClr val="B0D7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50505027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6218237"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p:cNvSpPr>
            <a:spLocks noGrp="1"/>
          </p:cNvSpPr>
          <p:nvPr>
            <p:ph type="title"/>
          </p:nvPr>
        </p:nvSpPr>
        <p:spPr/>
        <p:txBody>
          <a:bodyPr/>
          <a:lstStyle/>
          <a:p>
            <a:r>
              <a:rPr lang="de-DE" dirty="0" smtClean="0"/>
              <a:t>TESTS</a:t>
            </a:r>
            <a:r>
              <a:rPr lang="de-DE" dirty="0"/>
              <a:t/>
            </a:r>
            <a:br>
              <a:rPr lang="de-DE" dirty="0"/>
            </a:br>
            <a:r>
              <a:rPr lang="de-DE" dirty="0"/>
              <a:t>for</a:t>
            </a:r>
          </a:p>
        </p:txBody>
      </p:sp>
      <p:sp>
        <p:nvSpPr>
          <p:cNvPr id="24" name="Text Placeholder 4"/>
          <p:cNvSpPr txBox="1">
            <a:spLocks/>
          </p:cNvSpPr>
          <p:nvPr/>
        </p:nvSpPr>
        <p:spPr>
          <a:xfrm>
            <a:off x="274642" y="1816894"/>
            <a:ext cx="5486399" cy="3262432"/>
          </a:xfrm>
          <a:prstGeom prst="rect">
            <a:avLst/>
          </a:prstGeom>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defTabSz="914400">
              <a:spcBef>
                <a:spcPct val="0"/>
              </a:spcBef>
              <a:buClrTx/>
              <a:buSzTx/>
              <a:defRPr/>
            </a:pPr>
            <a:r>
              <a:rPr lang="en-US" sz="3200" spc="-100" dirty="0">
                <a:solidFill>
                  <a:srgbClr val="00B0F0"/>
                </a:solidFill>
              </a:rPr>
              <a:t>Mobile app quality, done right</a:t>
            </a:r>
          </a:p>
          <a:p>
            <a:pPr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defTabSz="932688">
              <a:lnSpc>
                <a:spcPct val="100000"/>
              </a:lnSpc>
              <a:spcBef>
                <a:spcPts val="0"/>
              </a:spcBef>
              <a:buClrTx/>
              <a:buSzTx/>
            </a:pPr>
            <a:r>
              <a:rPr lang="en-US" sz="2000" kern="0" dirty="0">
                <a:solidFill>
                  <a:srgbClr val="FFFFFF"/>
                </a:solidFill>
                <a:latin typeface="Segoe UI Light" panose="020B0502040204020203" pitchFamily="34" charset="0"/>
              </a:rPr>
              <a:t>Diverse library of real devices</a:t>
            </a:r>
          </a:p>
          <a:p>
            <a:pPr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defTabSz="932688">
              <a:lnSpc>
                <a:spcPct val="100000"/>
              </a:lnSpc>
              <a:spcBef>
                <a:spcPts val="0"/>
              </a:spcBef>
              <a:buClrTx/>
              <a:buSzTx/>
            </a:pPr>
            <a:r>
              <a:rPr lang="en-US" sz="2000" kern="0" dirty="0">
                <a:solidFill>
                  <a:srgbClr val="FFFFFF"/>
                </a:solidFill>
                <a:latin typeface="Segoe UI Light" panose="020B0502040204020203" pitchFamily="34" charset="0"/>
              </a:rPr>
              <a:t>Simulate user interactions</a:t>
            </a:r>
          </a:p>
          <a:p>
            <a:pPr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defTabSz="932688">
              <a:lnSpc>
                <a:spcPct val="100000"/>
              </a:lnSpc>
              <a:spcBef>
                <a:spcPts val="0"/>
              </a:spcBef>
              <a:buClrTx/>
              <a:buSzTx/>
            </a:pPr>
            <a:r>
              <a:rPr lang="en-US" sz="2000" kern="0" dirty="0">
                <a:solidFill>
                  <a:srgbClr val="FFFFFF"/>
                </a:solidFill>
                <a:latin typeface="Segoe UI Light" panose="020B0502040204020203" pitchFamily="34" charset="0"/>
              </a:rPr>
              <a:t>Test continuously</a:t>
            </a:r>
          </a:p>
          <a:p>
            <a:pPr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defTabSz="932688">
              <a:lnSpc>
                <a:spcPct val="100000"/>
              </a:lnSpc>
              <a:spcBef>
                <a:spcPts val="0"/>
              </a:spcBef>
              <a:buClrTx/>
              <a:buSzTx/>
            </a:pPr>
            <a:r>
              <a:rPr lang="en-US" sz="2000" kern="0" dirty="0">
                <a:solidFill>
                  <a:srgbClr val="FFFFFF"/>
                </a:solidFill>
                <a:latin typeface="Segoe UI Light" panose="020B0502040204020203" pitchFamily="34" charset="0"/>
              </a:rPr>
              <a:t>Analyze app performance</a:t>
            </a:r>
          </a:p>
          <a:p>
            <a:pPr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defTabSz="932688">
              <a:lnSpc>
                <a:spcPct val="100000"/>
              </a:lnSpc>
              <a:spcBef>
                <a:spcPts val="0"/>
              </a:spcBef>
              <a:buClrTx/>
              <a:buSzTx/>
            </a:pPr>
            <a:r>
              <a:rPr lang="en-US" sz="2000" kern="0" dirty="0">
                <a:solidFill>
                  <a:srgbClr val="FFFFFF"/>
                </a:solidFill>
                <a:latin typeface="Segoe UI Light" panose="020B0502040204020203" pitchFamily="34" charset="0"/>
              </a:rPr>
              <a:t>Use the tools you know</a:t>
            </a:r>
          </a:p>
          <a:p>
            <a:pPr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defTabSz="932688">
              <a:lnSpc>
                <a:spcPct val="100000"/>
              </a:lnSpc>
              <a:spcBef>
                <a:spcPts val="0"/>
              </a:spcBef>
              <a:buClrTx/>
              <a:buSzTx/>
            </a:pPr>
            <a:r>
              <a:rPr lang="en-US" sz="2000" kern="0" dirty="0">
                <a:solidFill>
                  <a:srgbClr val="FFFFFF"/>
                </a:solidFill>
                <a:latin typeface="Segoe UI Light" panose="020B0502040204020203" pitchFamily="34" charset="0"/>
              </a:rPr>
              <a:t>Test native device functionality</a:t>
            </a:r>
          </a:p>
        </p:txBody>
      </p:sp>
      <p:grpSp>
        <p:nvGrpSpPr>
          <p:cNvPr id="13" name="Group 12"/>
          <p:cNvGrpSpPr/>
          <p:nvPr/>
        </p:nvGrpSpPr>
        <p:grpSpPr>
          <a:xfrm>
            <a:off x="1230281" y="1022431"/>
            <a:ext cx="1408286" cy="463276"/>
            <a:chOff x="2758049" y="1367486"/>
            <a:chExt cx="1829400" cy="601807"/>
          </a:xfrm>
        </p:grpSpPr>
        <p:pic>
          <p:nvPicPr>
            <p:cNvPr id="14" name="Picture 13"/>
            <p:cNvPicPr>
              <a:picLocks noChangeAspect="1"/>
            </p:cNvPicPr>
            <p:nvPr/>
          </p:nvPicPr>
          <p:blipFill rotWithShape="1">
            <a:blip r:embed="rId2">
              <a:lum bright="70000" contrast="-70000"/>
            </a:blip>
            <a:srcRect r="44359" b="54837"/>
            <a:stretch/>
          </p:blipFill>
          <p:spPr>
            <a:xfrm>
              <a:off x="3182379" y="1367486"/>
              <a:ext cx="716612" cy="601807"/>
            </a:xfrm>
            <a:prstGeom prst="rect">
              <a:avLst/>
            </a:prstGeom>
          </p:spPr>
        </p:pic>
        <p:sp>
          <p:nvSpPr>
            <p:cNvPr id="16" name="Freeform 94"/>
            <p:cNvSpPr>
              <a:spLocks noChangeAspect="1" noEditPoints="1"/>
            </p:cNvSpPr>
            <p:nvPr/>
          </p:nvSpPr>
          <p:spPr bwMode="black">
            <a:xfrm>
              <a:off x="2758049" y="1454947"/>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7" name="Picture 16"/>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953111" y="1424846"/>
              <a:ext cx="634338" cy="405753"/>
            </a:xfrm>
            <a:prstGeom prst="rect">
              <a:avLst/>
            </a:prstGeom>
          </p:spPr>
        </p:pic>
      </p:grpSp>
      <p:pic>
        <p:nvPicPr>
          <p:cNvPr id="3" name="Picture 2"/>
          <p:cNvPicPr>
            <a:picLocks noChangeAspect="1"/>
          </p:cNvPicPr>
          <p:nvPr/>
        </p:nvPicPr>
        <p:blipFill rotWithShape="1">
          <a:blip r:embed="rId5"/>
          <a:srcRect r="7766"/>
          <a:stretch/>
        </p:blipFill>
        <p:spPr>
          <a:xfrm>
            <a:off x="6218238" y="0"/>
            <a:ext cx="6218237" cy="6986588"/>
          </a:xfrm>
          <a:prstGeom prst="rect">
            <a:avLst/>
          </a:prstGeom>
        </p:spPr>
      </p:pic>
    </p:spTree>
    <p:extLst>
      <p:ext uri="{BB962C8B-B14F-4D97-AF65-F5344CB8AC3E}">
        <p14:creationId xmlns:p14="http://schemas.microsoft.com/office/powerpoint/2010/main" val="2464296735"/>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itle 5"/>
          <p:cNvSpPr>
            <a:spLocks noGrp="1"/>
          </p:cNvSpPr>
          <p:nvPr>
            <p:ph type="title"/>
          </p:nvPr>
        </p:nvSpPr>
        <p:spPr>
          <a:xfrm>
            <a:off x="274640" y="294942"/>
            <a:ext cx="5486401" cy="1521952"/>
          </a:xfrm>
        </p:spPr>
        <p:txBody>
          <a:bodyPr/>
          <a:lstStyle/>
          <a:p>
            <a:r>
              <a:rPr lang="de-DE" dirty="0"/>
              <a:t/>
            </a:r>
            <a:br>
              <a:rPr lang="de-DE" dirty="0"/>
            </a:br>
            <a:r>
              <a:rPr lang="de-DE" dirty="0"/>
              <a:t>for</a:t>
            </a:r>
          </a:p>
        </p:txBody>
      </p:sp>
      <p:sp>
        <p:nvSpPr>
          <p:cNvPr id="15" name="Rectangle 14"/>
          <p:cNvSpPr/>
          <p:nvPr/>
        </p:nvSpPr>
        <p:spPr bwMode="auto">
          <a:xfrm>
            <a:off x="6218237" y="0"/>
            <a:ext cx="6218238"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1"/>
          </p:nvPr>
        </p:nvSpPr>
        <p:spPr>
          <a:xfrm>
            <a:off x="274642" y="1816894"/>
            <a:ext cx="5486399" cy="2831544"/>
          </a:xfrm>
        </p:spPr>
        <p:txBody>
          <a:bodyPr/>
          <a:lstStyle/>
          <a:p>
            <a:pPr lvl="0" defTabSz="914400">
              <a:spcBef>
                <a:spcPct val="0"/>
              </a:spcBef>
              <a:buClrTx/>
              <a:buSzTx/>
              <a:defRPr/>
            </a:pPr>
            <a:r>
              <a:rPr lang="en-US" sz="3200" spc="-120" dirty="0">
                <a:solidFill>
                  <a:srgbClr val="00B0F0"/>
                </a:solidFill>
              </a:rPr>
              <a:t>Bringing DevOps to mobile apps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Distribute your app</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Collect crash reports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Gather user feedback</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Understand app adoption</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Track app usage</a:t>
            </a:r>
          </a:p>
        </p:txBody>
      </p:sp>
      <p:pic>
        <p:nvPicPr>
          <p:cNvPr id="21" name="Picture 20"/>
          <p:cNvPicPr>
            <a:picLocks noChangeAspect="1"/>
          </p:cNvPicPr>
          <p:nvPr/>
        </p:nvPicPr>
        <p:blipFill>
          <a:blip r:embed="rId2"/>
          <a:stretch>
            <a:fillRect/>
          </a:stretch>
        </p:blipFill>
        <p:spPr>
          <a:xfrm>
            <a:off x="6218016" y="-17"/>
            <a:ext cx="6218459" cy="6986622"/>
          </a:xfrm>
          <a:prstGeom prst="rect">
            <a:avLst/>
          </a:prstGeom>
        </p:spPr>
      </p:pic>
      <p:pic>
        <p:nvPicPr>
          <p:cNvPr id="23" name="Picture 22"/>
          <p:cNvPicPr>
            <a:picLocks noChangeAspect="1"/>
          </p:cNvPicPr>
          <p:nvPr/>
        </p:nvPicPr>
        <p:blipFill>
          <a:blip r:embed="rId3"/>
          <a:stretch>
            <a:fillRect/>
          </a:stretch>
        </p:blipFill>
        <p:spPr>
          <a:xfrm>
            <a:off x="390748" y="421909"/>
            <a:ext cx="3089432" cy="437773"/>
          </a:xfrm>
          <a:prstGeom prst="rect">
            <a:avLst/>
          </a:prstGeom>
        </p:spPr>
      </p:pic>
      <p:grpSp>
        <p:nvGrpSpPr>
          <p:cNvPr id="24" name="Group 23"/>
          <p:cNvGrpSpPr/>
          <p:nvPr/>
        </p:nvGrpSpPr>
        <p:grpSpPr>
          <a:xfrm>
            <a:off x="1230281" y="1022431"/>
            <a:ext cx="1408286" cy="463276"/>
            <a:chOff x="2758049" y="1367486"/>
            <a:chExt cx="1829400" cy="601807"/>
          </a:xfrm>
        </p:grpSpPr>
        <p:pic>
          <p:nvPicPr>
            <p:cNvPr id="25" name="Picture 24"/>
            <p:cNvPicPr>
              <a:picLocks noChangeAspect="1"/>
            </p:cNvPicPr>
            <p:nvPr/>
          </p:nvPicPr>
          <p:blipFill rotWithShape="1">
            <a:blip r:embed="rId4">
              <a:lum bright="70000" contrast="-70000"/>
            </a:blip>
            <a:srcRect r="44359" b="54837"/>
            <a:stretch/>
          </p:blipFill>
          <p:spPr>
            <a:xfrm>
              <a:off x="3182379" y="1367486"/>
              <a:ext cx="716612" cy="601807"/>
            </a:xfrm>
            <a:prstGeom prst="rect">
              <a:avLst/>
            </a:prstGeom>
          </p:spPr>
        </p:pic>
        <p:sp>
          <p:nvSpPr>
            <p:cNvPr id="26" name="Freeform 94"/>
            <p:cNvSpPr>
              <a:spLocks noChangeAspect="1" noEditPoints="1"/>
            </p:cNvSpPr>
            <p:nvPr/>
          </p:nvSpPr>
          <p:spPr bwMode="black">
            <a:xfrm>
              <a:off x="2758049" y="1454947"/>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3953111" y="1424846"/>
              <a:ext cx="634338" cy="405753"/>
            </a:xfrm>
            <a:prstGeom prst="rect">
              <a:avLst/>
            </a:prstGeom>
          </p:spPr>
        </p:pic>
      </p:grpSp>
    </p:spTree>
    <p:extLst>
      <p:ext uri="{BB962C8B-B14F-4D97-AF65-F5344CB8AC3E}">
        <p14:creationId xmlns:p14="http://schemas.microsoft.com/office/powerpoint/2010/main" val="384247248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0"/>
            <a:ext cx="12436475"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155469" y="1338349"/>
            <a:ext cx="10149840" cy="5648240"/>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p:cNvGrpSpPr/>
          <p:nvPr/>
        </p:nvGrpSpPr>
        <p:grpSpPr>
          <a:xfrm>
            <a:off x="1387121" y="1422641"/>
            <a:ext cx="9686536" cy="5563947"/>
            <a:chOff x="1371500" y="1422641"/>
            <a:chExt cx="9686536" cy="5563947"/>
          </a:xfrm>
        </p:grpSpPr>
        <p:sp>
          <p:nvSpPr>
            <p:cNvPr id="9" name="TextBox 8"/>
            <p:cNvSpPr txBox="1"/>
            <p:nvPr/>
          </p:nvSpPr>
          <p:spPr>
            <a:xfrm>
              <a:off x="1400640" y="1422641"/>
              <a:ext cx="4713447" cy="477376"/>
            </a:xfrm>
            <a:prstGeom prst="rect">
              <a:avLst/>
            </a:prstGeom>
            <a:noFill/>
          </p:spPr>
          <p:txBody>
            <a:bodyPr wrap="square" rtlCol="0">
              <a:spAutoFit/>
            </a:bodyPr>
            <a:lstStyle/>
            <a:p>
              <a:pPr algn="ctr"/>
              <a:r>
                <a:rPr lang="en-US" sz="2400" dirty="0">
                  <a:solidFill>
                    <a:schemeClr val="bg2"/>
                  </a:solidFill>
                  <a:latin typeface="+mj-lt"/>
                  <a:ea typeface="Segoe UI Semilight" charset="0"/>
                  <a:cs typeface="Segoe UI Semilight" charset="0"/>
                </a:rPr>
                <a:t>Entrepreneurs</a:t>
              </a:r>
            </a:p>
          </p:txBody>
        </p:sp>
        <p:sp>
          <p:nvSpPr>
            <p:cNvPr id="10" name="TextBox 9"/>
            <p:cNvSpPr txBox="1"/>
            <p:nvPr/>
          </p:nvSpPr>
          <p:spPr>
            <a:xfrm>
              <a:off x="6315448" y="1422641"/>
              <a:ext cx="4742588" cy="477376"/>
            </a:xfrm>
            <a:prstGeom prst="rect">
              <a:avLst/>
            </a:prstGeom>
            <a:noFill/>
          </p:spPr>
          <p:txBody>
            <a:bodyPr wrap="square" rtlCol="0">
              <a:spAutoFit/>
            </a:bodyPr>
            <a:lstStyle/>
            <a:p>
              <a:pPr algn="ctr"/>
              <a:r>
                <a:rPr lang="en-US" sz="2400" dirty="0">
                  <a:solidFill>
                    <a:schemeClr val="bg2"/>
                  </a:solidFill>
                  <a:latin typeface="+mj-lt"/>
                  <a:ea typeface="Segoe UI Semilight" charset="0"/>
                  <a:cs typeface="Segoe UI Semilight" charset="0"/>
                </a:rPr>
                <a:t>Enterprises</a:t>
              </a:r>
            </a:p>
          </p:txBody>
        </p:sp>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71500" y="1955023"/>
              <a:ext cx="4742587" cy="2367968"/>
            </a:xfrm>
            <a:prstGeom prst="rect">
              <a:avLst/>
            </a:prstGeom>
          </p:spPr>
        </p:pic>
        <p:pic>
          <p:nvPicPr>
            <p:cNvPr id="12" name="Picture 11"/>
            <p:cNvPicPr>
              <a:picLocks noChangeAspect="1"/>
            </p:cNvPicPr>
            <p:nvPr/>
          </p:nvPicPr>
          <p:blipFill rotWithShape="1">
            <a:blip r:embed="rId4" cstate="screen">
              <a:lum bright="15000"/>
              <a:extLst>
                <a:ext uri="{28A0092B-C50C-407E-A947-70E740481C1C}">
                  <a14:useLocalDpi xmlns:a14="http://schemas.microsoft.com/office/drawing/2010/main"/>
                </a:ext>
              </a:extLst>
            </a:blip>
            <a:srcRect b="3559"/>
            <a:stretch/>
          </p:blipFill>
          <p:spPr>
            <a:xfrm>
              <a:off x="1371500" y="4496141"/>
              <a:ext cx="4742588" cy="2490447"/>
            </a:xfrm>
            <a:prstGeom prst="rect">
              <a:avLst/>
            </a:prstGeom>
          </p:spPr>
        </p:pic>
        <p:pic>
          <p:nvPicPr>
            <p:cNvPr id="13" name="Picture 12"/>
            <p:cNvPicPr>
              <a:picLocks noChangeAspect="1"/>
            </p:cNvPicPr>
            <p:nvPr/>
          </p:nvPicPr>
          <p:blipFill rotWithShape="1">
            <a:blip r:embed="rId5" cstate="screen">
              <a:extLst>
                <a:ext uri="{28A0092B-C50C-407E-A947-70E740481C1C}">
                  <a14:useLocalDpi xmlns:a14="http://schemas.microsoft.com/office/drawing/2010/main"/>
                </a:ext>
              </a:extLst>
            </a:blip>
            <a:srcRect b="4430"/>
            <a:stretch/>
          </p:blipFill>
          <p:spPr>
            <a:xfrm>
              <a:off x="6315447" y="4476761"/>
              <a:ext cx="4742588" cy="2509827"/>
            </a:xfrm>
            <a:prstGeom prst="rect">
              <a:avLst/>
            </a:prstGeom>
          </p:spPr>
        </p:pic>
        <p:pic>
          <p:nvPicPr>
            <p:cNvPr id="15" name="Picture 14"/>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l="21733" t="9457" r="8437" b="28484"/>
            <a:stretch/>
          </p:blipFill>
          <p:spPr>
            <a:xfrm>
              <a:off x="6315447" y="1955023"/>
              <a:ext cx="4742587" cy="2367968"/>
            </a:xfrm>
            <a:prstGeom prst="rect">
              <a:avLst/>
            </a:prstGeom>
          </p:spPr>
        </p:pic>
      </p:grpSp>
      <p:sp>
        <p:nvSpPr>
          <p:cNvPr id="19" name="Title 67"/>
          <p:cNvSpPr txBox="1">
            <a:spLocks/>
          </p:cNvSpPr>
          <p:nvPr/>
        </p:nvSpPr>
        <p:spPr>
          <a:xfrm>
            <a:off x="274640" y="294942"/>
            <a:ext cx="11889564" cy="916534"/>
          </a:xfrm>
          <a:prstGeom prst="rect">
            <a:avLst/>
          </a:prstGeom>
        </p:spPr>
        <p:txBody>
          <a:bodyPr vert="horz" wrap="square" lIns="146304" tIns="91440" rIns="146304" bIns="91440" rtlCol="0" anchor="t">
            <a:noAutofit/>
          </a:bodyPr>
          <a:lstStyle>
            <a:lvl1pPr algn="l" defTabSz="931710"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pPr marL="0" marR="0" lvl="0" indent="0" algn="ctr" defTabSz="931710" rtl="0" eaLnBrk="1" fontAlgn="auto" latinLnBrk="0" hangingPunct="1">
              <a:lnSpc>
                <a:spcPct val="90000"/>
              </a:lnSpc>
              <a:spcBef>
                <a:spcPct val="0"/>
              </a:spcBef>
              <a:spcAft>
                <a:spcPts val="0"/>
              </a:spcAft>
              <a:buClrTx/>
              <a:buSzTx/>
              <a:buFontTx/>
              <a:buNone/>
              <a:tabLst/>
              <a:defRPr/>
            </a:pPr>
            <a:r>
              <a:rPr kumimoji="0" lang="de-DE" sz="4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Every business is a mobile business</a:t>
            </a:r>
          </a:p>
        </p:txBody>
      </p:sp>
    </p:spTree>
    <p:extLst>
      <p:ext uri="{BB962C8B-B14F-4D97-AF65-F5344CB8AC3E}">
        <p14:creationId xmlns:p14="http://schemas.microsoft.com/office/powerpoint/2010/main" val="3144907432"/>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436475"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bwMode="auto">
          <a:xfrm>
            <a:off x="0" y="3494088"/>
            <a:ext cx="12436475" cy="349250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6"/>
          <p:cNvSpPr txBox="1">
            <a:spLocks/>
          </p:cNvSpPr>
          <p:nvPr/>
        </p:nvSpPr>
        <p:spPr>
          <a:xfrm>
            <a:off x="401640" y="3733701"/>
            <a:ext cx="6469060" cy="865757"/>
          </a:xfrm>
          <a:prstGeom prst="rect">
            <a:avLst/>
          </a:prstGeom>
        </p:spPr>
        <p:txBody>
          <a:bodyPr vert="horz" lIns="93260" tIns="46630" rIns="93260" bIns="466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0" normalizeH="0" baseline="0" noProof="0" dirty="0">
                <a:ln>
                  <a:noFill/>
                </a:ln>
                <a:solidFill>
                  <a:schemeClr val="accent4"/>
                </a:solidFill>
                <a:effectLst/>
                <a:uLnTx/>
                <a:uFillTx/>
                <a:latin typeface="Segoe UI Light"/>
                <a:ea typeface="+mj-ea"/>
                <a:cs typeface="+mj-cs"/>
              </a:rPr>
              <a:t>More than just apps …</a:t>
            </a:r>
          </a:p>
        </p:txBody>
      </p:sp>
      <p:sp>
        <p:nvSpPr>
          <p:cNvPr id="6" name="Rectangle 5"/>
          <p:cNvSpPr/>
          <p:nvPr/>
        </p:nvSpPr>
        <p:spPr>
          <a:xfrm>
            <a:off x="401640" y="4670348"/>
            <a:ext cx="6469060" cy="1323439"/>
          </a:xfrm>
          <a:prstGeom prst="rect">
            <a:avLst/>
          </a:prstGeom>
        </p:spPr>
        <p:txBody>
          <a:bodyPr wrap="square">
            <a:sp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2000" b="0" i="0" u="none" strike="noStrike" kern="0" cap="none" spc="30" normalizeH="0" baseline="0" noProof="0" dirty="0">
                <a:ln>
                  <a:noFill/>
                </a:ln>
                <a:solidFill>
                  <a:schemeClr val="bg1"/>
                </a:solidFill>
                <a:effectLst/>
                <a:uLnTx/>
                <a:uFillTx/>
                <a:latin typeface="Segoe UI Light" panose="020B0502040204020203" pitchFamily="34" charset="0"/>
              </a:rPr>
              <a:t>A mobile app strategy is not sufficient if you want to be</a:t>
            </a:r>
            <a:r>
              <a:rPr kumimoji="0" lang="en-US" sz="2000" b="0" i="0" u="none" strike="noStrike" kern="0" cap="none" spc="0" normalizeH="0" baseline="0" noProof="0" dirty="0">
                <a:ln>
                  <a:noFill/>
                </a:ln>
                <a:solidFill>
                  <a:schemeClr val="bg1"/>
                </a:solidFill>
                <a:effectLst/>
                <a:uLnTx/>
                <a:uFillTx/>
                <a:latin typeface="Segoe UI Light" panose="020B0502040204020203" pitchFamily="34" charset="0"/>
              </a:rPr>
              <a:t> successful in your future mobile development efforts. You need to think of mobile apps as one component of larger, modern, omnichannel application architecture …</a:t>
            </a:r>
          </a:p>
        </p:txBody>
      </p:sp>
      <p:sp>
        <p:nvSpPr>
          <p:cNvPr id="7" name="Rectangle 6"/>
          <p:cNvSpPr/>
          <p:nvPr/>
        </p:nvSpPr>
        <p:spPr>
          <a:xfrm>
            <a:off x="401640" y="6475446"/>
            <a:ext cx="5124624" cy="222217"/>
          </a:xfrm>
          <a:prstGeom prst="rect">
            <a:avLst/>
          </a:prstGeom>
        </p:spPr>
        <p:txBody>
          <a:bodyPr wrap="square">
            <a:spAutoFit/>
          </a:bodyPr>
          <a:lstStyle/>
          <a:p>
            <a:pPr marL="0" marR="0" lvl="0" indent="0" defTabSz="932688" eaLnBrk="1" fontAlgn="auto" latinLnBrk="0" hangingPunct="1">
              <a:lnSpc>
                <a:spcPct val="100000"/>
              </a:lnSpc>
              <a:spcBef>
                <a:spcPts val="0"/>
              </a:spcBef>
              <a:spcAft>
                <a:spcPts val="0"/>
              </a:spcAft>
              <a:buClrTx/>
              <a:buSzTx/>
              <a:buFontTx/>
              <a:buNone/>
              <a:tabLst/>
              <a:defRPr/>
            </a:pPr>
            <a:r>
              <a:rPr kumimoji="0" lang="en-US" sz="816" b="0" i="0" u="none" strike="noStrike" kern="0" cap="none" spc="0" normalizeH="0" baseline="0" noProof="0" dirty="0">
                <a:ln>
                  <a:noFill/>
                </a:ln>
                <a:solidFill>
                  <a:schemeClr val="bg1"/>
                </a:solidFill>
                <a:effectLst/>
                <a:uLnTx/>
                <a:uFillTx/>
                <a:latin typeface="Segoe UI Light" panose="020B0502040204020203" pitchFamily="34" charset="0"/>
              </a:rPr>
              <a:t>*Source: Forrester Predictions 2015: CIOs Accelerate The Business Technology, Q4 2014</a:t>
            </a:r>
          </a:p>
        </p:txBody>
      </p:sp>
      <p:sp>
        <p:nvSpPr>
          <p:cNvPr id="8" name="Title 9"/>
          <p:cNvSpPr txBox="1">
            <a:spLocks/>
          </p:cNvSpPr>
          <p:nvPr/>
        </p:nvSpPr>
        <p:spPr>
          <a:xfrm>
            <a:off x="274639" y="1631950"/>
            <a:ext cx="6705597" cy="1860550"/>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293"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90" normalizeH="0" baseline="0" noProof="0" dirty="0">
                <a:ln w="3175">
                  <a:noFill/>
                </a:ln>
                <a:solidFill>
                  <a:srgbClr val="FFFFFF"/>
                </a:solidFill>
                <a:effectLst/>
                <a:uLnTx/>
                <a:uFillTx/>
                <a:latin typeface="Segoe UI Light"/>
                <a:ea typeface="+mn-ea"/>
                <a:cs typeface="Segoe UI" pitchFamily="34" charset="0"/>
              </a:rPr>
              <a:t>Mobile </a:t>
            </a:r>
            <a:r>
              <a:rPr kumimoji="0" lang="en-US" sz="4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apps</a:t>
            </a:r>
            <a:r>
              <a:rPr kumimoji="0" lang="en-US" sz="4200" b="0" i="0" u="none" strike="noStrike" kern="1200" cap="none" spc="-80" normalizeH="0" baseline="0" noProof="0" dirty="0">
                <a:ln w="3175">
                  <a:noFill/>
                </a:ln>
                <a:solidFill>
                  <a:srgbClr val="FFFFFF"/>
                </a:solidFill>
                <a:effectLst/>
                <a:uLnTx/>
                <a:uFillTx/>
                <a:latin typeface="Segoe UI Light"/>
                <a:ea typeface="+mn-ea"/>
                <a:cs typeface="Segoe UI" pitchFamily="34" charset="0"/>
              </a:rPr>
              <a:t> are a part of</a:t>
            </a:r>
            <a:r>
              <a:rPr kumimoji="0" lang="en-US" sz="42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a:t>
            </a:r>
            <a:r>
              <a:rPr kumimoji="0" lang="en-US" sz="4200" b="0" i="0" u="none" strike="noStrike" kern="1200" cap="none" spc="-120" normalizeH="0" baseline="0" noProof="0" dirty="0">
                <a:ln w="3175">
                  <a:noFill/>
                </a:ln>
                <a:solidFill>
                  <a:srgbClr val="FFFFFF"/>
                </a:solidFill>
                <a:effectLst/>
                <a:uLnTx/>
                <a:uFillTx/>
                <a:latin typeface="Segoe UI Light"/>
                <a:ea typeface="+mn-ea"/>
                <a:cs typeface="Segoe UI" pitchFamily="34" charset="0"/>
              </a:rPr>
              <a:t>larger modern applications</a:t>
            </a: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1230" y="2502694"/>
            <a:ext cx="4642007" cy="3730832"/>
          </a:xfrm>
          <a:prstGeom prst="rect">
            <a:avLst/>
          </a:prstGeom>
        </p:spPr>
      </p:pic>
    </p:spTree>
    <p:extLst>
      <p:ext uri="{BB962C8B-B14F-4D97-AF65-F5344CB8AC3E}">
        <p14:creationId xmlns:p14="http://schemas.microsoft.com/office/powerpoint/2010/main" val="2713856384"/>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12436475"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0" y="0"/>
            <a:ext cx="6218238" cy="69865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de-DE" dirty="0"/>
              <a:t>The </a:t>
            </a:r>
            <a:r>
              <a:rPr lang="de-DE" i="1" dirty="0"/>
              <a:t>appification</a:t>
            </a:r>
            <a:r>
              <a:rPr lang="de-DE" dirty="0"/>
              <a:t> of modern business</a:t>
            </a:r>
          </a:p>
        </p:txBody>
      </p:sp>
      <p:sp>
        <p:nvSpPr>
          <p:cNvPr id="5" name="Text Placeholder 4"/>
          <p:cNvSpPr>
            <a:spLocks noGrp="1"/>
          </p:cNvSpPr>
          <p:nvPr>
            <p:ph type="body" sz="quarter" idx="11"/>
          </p:nvPr>
        </p:nvSpPr>
        <p:spPr>
          <a:xfrm>
            <a:off x="274642" y="1816894"/>
            <a:ext cx="5486399" cy="3385542"/>
          </a:xfrm>
        </p:spPr>
        <p:txBody>
          <a:bodyPr/>
          <a:lstStyle/>
          <a:p>
            <a:pPr lvl="0" defTabSz="914400">
              <a:spcBef>
                <a:spcPct val="0"/>
              </a:spcBef>
              <a:buClrTx/>
              <a:buSzTx/>
              <a:defRPr/>
            </a:pPr>
            <a:r>
              <a:rPr lang="en-US" sz="3200" dirty="0">
                <a:solidFill>
                  <a:srgbClr val="00B0F0"/>
                </a:solidFill>
              </a:rPr>
              <a:t>There’s an app for that …</a:t>
            </a:r>
          </a:p>
          <a:p>
            <a:pPr lvl="0" defTabSz="932688">
              <a:lnSpc>
                <a:spcPct val="100000"/>
              </a:lnSpc>
              <a:spcBef>
                <a:spcPts val="0"/>
              </a:spcBef>
              <a:buClrTx/>
              <a:buSzTx/>
            </a:pPr>
            <a:endParaRPr lang="en-US" sz="800" kern="0" spc="2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dirty="0">
                <a:solidFill>
                  <a:srgbClr val="FFFFFF"/>
                </a:solidFill>
                <a:latin typeface="Segoe UI Light" panose="020B0502040204020203" pitchFamily="34" charset="0"/>
              </a:rPr>
              <a:t>Consumer apps are everywhere. Now, the same </a:t>
            </a:r>
            <a:r>
              <a:rPr lang="en-US" sz="2000" kern="0" spc="40" dirty="0">
                <a:solidFill>
                  <a:srgbClr val="FFFFFF"/>
                </a:solidFill>
                <a:latin typeface="Segoe UI Light" panose="020B0502040204020203" pitchFamily="34" charset="0"/>
              </a:rPr>
              <a:t>thing is happening across every aspect of the </a:t>
            </a:r>
            <a:r>
              <a:rPr lang="en-US" sz="2000" kern="0" dirty="0">
                <a:solidFill>
                  <a:srgbClr val="FFFFFF"/>
                </a:solidFill>
                <a:latin typeface="Segoe UI Light" panose="020B0502040204020203" pitchFamily="34" charset="0"/>
              </a:rPr>
              <a:t>modern business.</a:t>
            </a:r>
          </a:p>
          <a:p>
            <a:pPr lvl="0" defTabSz="932688">
              <a:lnSpc>
                <a:spcPct val="100000"/>
              </a:lnSpc>
              <a:spcBef>
                <a:spcPts val="0"/>
              </a:spcBef>
              <a:buClrTx/>
              <a:buSzTx/>
            </a:pPr>
            <a:endParaRPr lang="en-US" sz="800" kern="0" dirty="0">
              <a:solidFill>
                <a:srgbClr val="FFFFFF"/>
              </a:solidFill>
              <a:latin typeface="Segoe UI Light" panose="020B0502040204020203" pitchFamily="34" charset="0"/>
            </a:endParaRPr>
          </a:p>
          <a:p>
            <a:pPr lvl="0" defTabSz="932688">
              <a:lnSpc>
                <a:spcPct val="100000"/>
              </a:lnSpc>
              <a:spcBef>
                <a:spcPts val="0"/>
              </a:spcBef>
              <a:buClrTx/>
              <a:buSzTx/>
            </a:pPr>
            <a:r>
              <a:rPr lang="en-US" sz="2000" kern="0" spc="50" dirty="0">
                <a:solidFill>
                  <a:srgbClr val="FFFFFF"/>
                </a:solidFill>
                <a:latin typeface="Segoe UI Light" panose="020B0502040204020203" pitchFamily="34" charset="0"/>
              </a:rPr>
              <a:t>In order to be successful and stay valuable to</a:t>
            </a:r>
            <a:r>
              <a:rPr lang="en-US" sz="2000" kern="0" dirty="0">
                <a:solidFill>
                  <a:srgbClr val="FFFFFF"/>
                </a:solidFill>
                <a:latin typeface="Segoe UI Light" panose="020B0502040204020203" pitchFamily="34" charset="0"/>
              </a:rPr>
              <a:t> </a:t>
            </a:r>
            <a:r>
              <a:rPr lang="en-US" sz="2000" kern="0" spc="-40" dirty="0">
                <a:solidFill>
                  <a:srgbClr val="FFFFFF"/>
                </a:solidFill>
                <a:latin typeface="Segoe UI Light" panose="020B0502040204020203" pitchFamily="34" charset="0"/>
              </a:rPr>
              <a:t>their users – customers, employees and partners – businesses will have to support a multi-app mobile</a:t>
            </a:r>
            <a:r>
              <a:rPr lang="en-US" sz="2000" kern="0" dirty="0">
                <a:solidFill>
                  <a:srgbClr val="FFFFFF"/>
                </a:solidFill>
                <a:latin typeface="Segoe UI Light" panose="020B0502040204020203" pitchFamily="34" charset="0"/>
              </a:rPr>
              <a:t> </a:t>
            </a:r>
            <a:r>
              <a:rPr lang="en-US" sz="2000" kern="0" spc="-20" dirty="0">
                <a:solidFill>
                  <a:srgbClr val="FFFFFF"/>
                </a:solidFill>
                <a:latin typeface="Segoe UI Light" panose="020B0502040204020203" pitchFamily="34" charset="0"/>
              </a:rPr>
              <a:t>strategy and provide dedicated apps for different</a:t>
            </a:r>
            <a:r>
              <a:rPr lang="en-US" sz="2000" kern="0" dirty="0">
                <a:solidFill>
                  <a:srgbClr val="FFFFFF"/>
                </a:solidFill>
                <a:latin typeface="Segoe UI Light" panose="020B0502040204020203" pitchFamily="34" charset="0"/>
              </a:rPr>
              <a:t> purposes and user groups.</a:t>
            </a:r>
          </a:p>
        </p:txBody>
      </p:sp>
      <p:grpSp>
        <p:nvGrpSpPr>
          <p:cNvPr id="7" name="Group 6"/>
          <p:cNvGrpSpPr/>
          <p:nvPr/>
        </p:nvGrpSpPr>
        <p:grpSpPr>
          <a:xfrm>
            <a:off x="7998882" y="2213260"/>
            <a:ext cx="271496" cy="164327"/>
            <a:chOff x="6238875" y="2298700"/>
            <a:chExt cx="241300" cy="165100"/>
          </a:xfrm>
        </p:grpSpPr>
        <p:sp>
          <p:nvSpPr>
            <p:cNvPr id="99" name="Freeform 98"/>
            <p:cNvSpPr>
              <a:spLocks/>
            </p:cNvSpPr>
            <p:nvPr/>
          </p:nvSpPr>
          <p:spPr bwMode="auto">
            <a:xfrm>
              <a:off x="6238875" y="2298700"/>
              <a:ext cx="241300" cy="150813"/>
            </a:xfrm>
            <a:custGeom>
              <a:avLst/>
              <a:gdLst/>
              <a:ahLst/>
              <a:cxnLst>
                <a:cxn ang="0">
                  <a:pos x="55" y="16"/>
                </a:cxn>
                <a:cxn ang="0">
                  <a:pos x="43" y="8"/>
                </a:cxn>
                <a:cxn ang="0">
                  <a:pos x="39" y="8"/>
                </a:cxn>
                <a:cxn ang="0">
                  <a:pos x="24" y="0"/>
                </a:cxn>
                <a:cxn ang="0">
                  <a:pos x="6" y="17"/>
                </a:cxn>
                <a:cxn ang="0">
                  <a:pos x="0" y="28"/>
                </a:cxn>
                <a:cxn ang="0">
                  <a:pos x="12" y="40"/>
                </a:cxn>
                <a:cxn ang="0">
                  <a:pos x="24" y="40"/>
                </a:cxn>
                <a:cxn ang="0">
                  <a:pos x="24" y="36"/>
                </a:cxn>
                <a:cxn ang="0">
                  <a:pos x="12" y="36"/>
                </a:cxn>
                <a:cxn ang="0">
                  <a:pos x="4" y="28"/>
                </a:cxn>
                <a:cxn ang="0">
                  <a:pos x="10" y="20"/>
                </a:cxn>
                <a:cxn ang="0">
                  <a:pos x="10" y="18"/>
                </a:cxn>
                <a:cxn ang="0">
                  <a:pos x="24" y="4"/>
                </a:cxn>
                <a:cxn ang="0">
                  <a:pos x="37" y="14"/>
                </a:cxn>
                <a:cxn ang="0">
                  <a:pos x="43" y="12"/>
                </a:cxn>
                <a:cxn ang="0">
                  <a:pos x="52" y="20"/>
                </a:cxn>
                <a:cxn ang="0">
                  <a:pos x="52" y="20"/>
                </a:cxn>
                <a:cxn ang="0">
                  <a:pos x="60" y="28"/>
                </a:cxn>
                <a:cxn ang="0">
                  <a:pos x="52" y="36"/>
                </a:cxn>
                <a:cxn ang="0">
                  <a:pos x="40" y="36"/>
                </a:cxn>
                <a:cxn ang="0">
                  <a:pos x="40" y="40"/>
                </a:cxn>
                <a:cxn ang="0">
                  <a:pos x="52" y="40"/>
                </a:cxn>
                <a:cxn ang="0">
                  <a:pos x="64" y="28"/>
                </a:cxn>
                <a:cxn ang="0">
                  <a:pos x="55" y="16"/>
                </a:cxn>
              </a:cxnLst>
              <a:rect l="0" t="0" r="r" b="b"/>
              <a:pathLst>
                <a:path w="64" h="40">
                  <a:moveTo>
                    <a:pt x="55" y="16"/>
                  </a:moveTo>
                  <a:cubicBezTo>
                    <a:pt x="53" y="11"/>
                    <a:pt x="49" y="8"/>
                    <a:pt x="43" y="8"/>
                  </a:cubicBezTo>
                  <a:cubicBezTo>
                    <a:pt x="42" y="8"/>
                    <a:pt x="41" y="8"/>
                    <a:pt x="39" y="8"/>
                  </a:cubicBezTo>
                  <a:cubicBezTo>
                    <a:pt x="36" y="3"/>
                    <a:pt x="31" y="0"/>
                    <a:pt x="24" y="0"/>
                  </a:cubicBezTo>
                  <a:cubicBezTo>
                    <a:pt x="14" y="0"/>
                    <a:pt x="6" y="8"/>
                    <a:pt x="6" y="17"/>
                  </a:cubicBezTo>
                  <a:cubicBezTo>
                    <a:pt x="2" y="20"/>
                    <a:pt x="0" y="23"/>
                    <a:pt x="0" y="28"/>
                  </a:cubicBezTo>
                  <a:cubicBezTo>
                    <a:pt x="0" y="35"/>
                    <a:pt x="5" y="40"/>
                    <a:pt x="12" y="40"/>
                  </a:cubicBezTo>
                  <a:cubicBezTo>
                    <a:pt x="24" y="40"/>
                    <a:pt x="24" y="40"/>
                    <a:pt x="24" y="40"/>
                  </a:cubicBezTo>
                  <a:cubicBezTo>
                    <a:pt x="24" y="36"/>
                    <a:pt x="24" y="36"/>
                    <a:pt x="24" y="36"/>
                  </a:cubicBezTo>
                  <a:cubicBezTo>
                    <a:pt x="12" y="36"/>
                    <a:pt x="12" y="36"/>
                    <a:pt x="12" y="36"/>
                  </a:cubicBezTo>
                  <a:cubicBezTo>
                    <a:pt x="8" y="36"/>
                    <a:pt x="4" y="32"/>
                    <a:pt x="4" y="28"/>
                  </a:cubicBezTo>
                  <a:cubicBezTo>
                    <a:pt x="4" y="24"/>
                    <a:pt x="7" y="21"/>
                    <a:pt x="10" y="20"/>
                  </a:cubicBezTo>
                  <a:cubicBezTo>
                    <a:pt x="10" y="19"/>
                    <a:pt x="10" y="19"/>
                    <a:pt x="10" y="18"/>
                  </a:cubicBezTo>
                  <a:cubicBezTo>
                    <a:pt x="10" y="10"/>
                    <a:pt x="16" y="4"/>
                    <a:pt x="24" y="4"/>
                  </a:cubicBezTo>
                  <a:cubicBezTo>
                    <a:pt x="30" y="4"/>
                    <a:pt x="36" y="8"/>
                    <a:pt x="37" y="14"/>
                  </a:cubicBezTo>
                  <a:cubicBezTo>
                    <a:pt x="39" y="13"/>
                    <a:pt x="41" y="12"/>
                    <a:pt x="43" y="12"/>
                  </a:cubicBezTo>
                  <a:cubicBezTo>
                    <a:pt x="48" y="12"/>
                    <a:pt x="52" y="15"/>
                    <a:pt x="52" y="20"/>
                  </a:cubicBezTo>
                  <a:cubicBezTo>
                    <a:pt x="52" y="20"/>
                    <a:pt x="52" y="20"/>
                    <a:pt x="52" y="20"/>
                  </a:cubicBezTo>
                  <a:cubicBezTo>
                    <a:pt x="57" y="20"/>
                    <a:pt x="60" y="23"/>
                    <a:pt x="60" y="28"/>
                  </a:cubicBezTo>
                  <a:cubicBezTo>
                    <a:pt x="60" y="32"/>
                    <a:pt x="57" y="36"/>
                    <a:pt x="52" y="36"/>
                  </a:cubicBezTo>
                  <a:cubicBezTo>
                    <a:pt x="40" y="36"/>
                    <a:pt x="40" y="36"/>
                    <a:pt x="40" y="36"/>
                  </a:cubicBezTo>
                  <a:cubicBezTo>
                    <a:pt x="40" y="40"/>
                    <a:pt x="40" y="40"/>
                    <a:pt x="40" y="40"/>
                  </a:cubicBezTo>
                  <a:cubicBezTo>
                    <a:pt x="52" y="40"/>
                    <a:pt x="52" y="40"/>
                    <a:pt x="52" y="40"/>
                  </a:cubicBezTo>
                  <a:cubicBezTo>
                    <a:pt x="59" y="40"/>
                    <a:pt x="64" y="35"/>
                    <a:pt x="64" y="28"/>
                  </a:cubicBezTo>
                  <a:cubicBezTo>
                    <a:pt x="64" y="22"/>
                    <a:pt x="60" y="18"/>
                    <a:pt x="55" y="16"/>
                  </a:cubicBezTo>
                </a:path>
              </a:pathLst>
            </a:custGeom>
            <a:solidFill>
              <a:srgbClr val="6FADDB"/>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100" name="Freeform 99"/>
            <p:cNvSpPr>
              <a:spLocks/>
            </p:cNvSpPr>
            <p:nvPr/>
          </p:nvSpPr>
          <p:spPr bwMode="auto">
            <a:xfrm>
              <a:off x="6324600" y="2362200"/>
              <a:ext cx="73025" cy="101600"/>
            </a:xfrm>
            <a:custGeom>
              <a:avLst/>
              <a:gdLst/>
              <a:ahLst/>
              <a:cxnLst>
                <a:cxn ang="0">
                  <a:pos x="22" y="0"/>
                </a:cxn>
                <a:cxn ang="0">
                  <a:pos x="0" y="26"/>
                </a:cxn>
                <a:cxn ang="0">
                  <a:pos x="12" y="26"/>
                </a:cxn>
                <a:cxn ang="0">
                  <a:pos x="12" y="64"/>
                </a:cxn>
                <a:cxn ang="0">
                  <a:pos x="31" y="64"/>
                </a:cxn>
                <a:cxn ang="0">
                  <a:pos x="31" y="26"/>
                </a:cxn>
                <a:cxn ang="0">
                  <a:pos x="46" y="26"/>
                </a:cxn>
                <a:cxn ang="0">
                  <a:pos x="22" y="0"/>
                </a:cxn>
              </a:cxnLst>
              <a:rect l="0" t="0" r="r" b="b"/>
              <a:pathLst>
                <a:path w="46" h="64">
                  <a:moveTo>
                    <a:pt x="22" y="0"/>
                  </a:moveTo>
                  <a:lnTo>
                    <a:pt x="0" y="26"/>
                  </a:lnTo>
                  <a:lnTo>
                    <a:pt x="12" y="26"/>
                  </a:lnTo>
                  <a:lnTo>
                    <a:pt x="12" y="64"/>
                  </a:lnTo>
                  <a:lnTo>
                    <a:pt x="31" y="64"/>
                  </a:lnTo>
                  <a:lnTo>
                    <a:pt x="31" y="26"/>
                  </a:lnTo>
                  <a:lnTo>
                    <a:pt x="46" y="26"/>
                  </a:lnTo>
                  <a:lnTo>
                    <a:pt x="22" y="0"/>
                  </a:lnTo>
                  <a:close/>
                </a:path>
              </a:pathLst>
            </a:custGeom>
            <a:solidFill>
              <a:srgbClr val="6FADDB"/>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grpSp>
      <p:sp>
        <p:nvSpPr>
          <p:cNvPr id="8" name="Freeform 7"/>
          <p:cNvSpPr>
            <a:spLocks/>
          </p:cNvSpPr>
          <p:nvPr/>
        </p:nvSpPr>
        <p:spPr bwMode="auto">
          <a:xfrm>
            <a:off x="8700927" y="1222517"/>
            <a:ext cx="365923" cy="227529"/>
          </a:xfrm>
          <a:custGeom>
            <a:avLst/>
            <a:gdLst/>
            <a:ahLst/>
            <a:cxnLst>
              <a:cxn ang="0">
                <a:pos x="126" y="62"/>
              </a:cxn>
              <a:cxn ang="0">
                <a:pos x="109" y="21"/>
              </a:cxn>
              <a:cxn ang="0">
                <a:pos x="114" y="21"/>
              </a:cxn>
              <a:cxn ang="0">
                <a:pos x="114" y="0"/>
              </a:cxn>
              <a:cxn ang="0">
                <a:pos x="88" y="0"/>
              </a:cxn>
              <a:cxn ang="0">
                <a:pos x="88" y="21"/>
              </a:cxn>
              <a:cxn ang="0">
                <a:pos x="95" y="21"/>
              </a:cxn>
              <a:cxn ang="0">
                <a:pos x="78" y="76"/>
              </a:cxn>
              <a:cxn ang="0">
                <a:pos x="64" y="76"/>
              </a:cxn>
              <a:cxn ang="0">
                <a:pos x="43" y="59"/>
              </a:cxn>
              <a:cxn ang="0">
                <a:pos x="43" y="47"/>
              </a:cxn>
              <a:cxn ang="0">
                <a:pos x="16" y="47"/>
              </a:cxn>
              <a:cxn ang="0">
                <a:pos x="16" y="66"/>
              </a:cxn>
              <a:cxn ang="0">
                <a:pos x="0" y="88"/>
              </a:cxn>
              <a:cxn ang="0">
                <a:pos x="5" y="90"/>
              </a:cxn>
              <a:cxn ang="0">
                <a:pos x="21" y="69"/>
              </a:cxn>
              <a:cxn ang="0">
                <a:pos x="43" y="69"/>
              </a:cxn>
              <a:cxn ang="0">
                <a:pos x="43" y="66"/>
              </a:cxn>
              <a:cxn ang="0">
                <a:pos x="64" y="81"/>
              </a:cxn>
              <a:cxn ang="0">
                <a:pos x="64" y="97"/>
              </a:cxn>
              <a:cxn ang="0">
                <a:pos x="88" y="97"/>
              </a:cxn>
              <a:cxn ang="0">
                <a:pos x="88" y="76"/>
              </a:cxn>
              <a:cxn ang="0">
                <a:pos x="83" y="76"/>
              </a:cxn>
              <a:cxn ang="0">
                <a:pos x="102" y="21"/>
              </a:cxn>
              <a:cxn ang="0">
                <a:pos x="102" y="21"/>
              </a:cxn>
              <a:cxn ang="0">
                <a:pos x="121" y="62"/>
              </a:cxn>
              <a:cxn ang="0">
                <a:pos x="114" y="62"/>
              </a:cxn>
              <a:cxn ang="0">
                <a:pos x="114" y="83"/>
              </a:cxn>
              <a:cxn ang="0">
                <a:pos x="138" y="83"/>
              </a:cxn>
              <a:cxn ang="0">
                <a:pos x="138" y="62"/>
              </a:cxn>
              <a:cxn ang="0">
                <a:pos x="126" y="62"/>
              </a:cxn>
            </a:cxnLst>
            <a:rect l="0" t="0" r="r" b="b"/>
            <a:pathLst>
              <a:path w="138" h="97">
                <a:moveTo>
                  <a:pt x="126" y="62"/>
                </a:moveTo>
                <a:lnTo>
                  <a:pt x="109" y="21"/>
                </a:lnTo>
                <a:lnTo>
                  <a:pt x="114" y="21"/>
                </a:lnTo>
                <a:lnTo>
                  <a:pt x="114" y="0"/>
                </a:lnTo>
                <a:lnTo>
                  <a:pt x="88" y="0"/>
                </a:lnTo>
                <a:lnTo>
                  <a:pt x="88" y="21"/>
                </a:lnTo>
                <a:lnTo>
                  <a:pt x="95" y="21"/>
                </a:lnTo>
                <a:lnTo>
                  <a:pt x="78" y="76"/>
                </a:lnTo>
                <a:lnTo>
                  <a:pt x="64" y="76"/>
                </a:lnTo>
                <a:lnTo>
                  <a:pt x="43" y="59"/>
                </a:lnTo>
                <a:lnTo>
                  <a:pt x="43" y="47"/>
                </a:lnTo>
                <a:lnTo>
                  <a:pt x="16" y="47"/>
                </a:lnTo>
                <a:lnTo>
                  <a:pt x="16" y="66"/>
                </a:lnTo>
                <a:lnTo>
                  <a:pt x="0" y="88"/>
                </a:lnTo>
                <a:lnTo>
                  <a:pt x="5" y="90"/>
                </a:lnTo>
                <a:lnTo>
                  <a:pt x="21" y="69"/>
                </a:lnTo>
                <a:lnTo>
                  <a:pt x="43" y="69"/>
                </a:lnTo>
                <a:lnTo>
                  <a:pt x="43" y="66"/>
                </a:lnTo>
                <a:lnTo>
                  <a:pt x="64" y="81"/>
                </a:lnTo>
                <a:lnTo>
                  <a:pt x="64" y="97"/>
                </a:lnTo>
                <a:lnTo>
                  <a:pt x="88" y="97"/>
                </a:lnTo>
                <a:lnTo>
                  <a:pt x="88" y="76"/>
                </a:lnTo>
                <a:lnTo>
                  <a:pt x="83" y="76"/>
                </a:lnTo>
                <a:lnTo>
                  <a:pt x="102" y="21"/>
                </a:lnTo>
                <a:lnTo>
                  <a:pt x="102" y="21"/>
                </a:lnTo>
                <a:lnTo>
                  <a:pt x="121" y="62"/>
                </a:lnTo>
                <a:lnTo>
                  <a:pt x="114" y="62"/>
                </a:lnTo>
                <a:lnTo>
                  <a:pt x="114" y="83"/>
                </a:lnTo>
                <a:lnTo>
                  <a:pt x="138" y="83"/>
                </a:lnTo>
                <a:lnTo>
                  <a:pt x="138" y="62"/>
                </a:lnTo>
                <a:lnTo>
                  <a:pt x="126" y="6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9" name="Freeform 8"/>
          <p:cNvSpPr>
            <a:spLocks noEditPoints="1"/>
          </p:cNvSpPr>
          <p:nvPr/>
        </p:nvSpPr>
        <p:spPr bwMode="auto">
          <a:xfrm>
            <a:off x="7104824" y="2511849"/>
            <a:ext cx="242918" cy="218048"/>
          </a:xfrm>
          <a:custGeom>
            <a:avLst/>
            <a:gdLst/>
            <a:ahLst/>
            <a:cxnLst>
              <a:cxn ang="0">
                <a:pos x="29" y="51"/>
              </a:cxn>
              <a:cxn ang="0">
                <a:pos x="7" y="29"/>
              </a:cxn>
              <a:cxn ang="0">
                <a:pos x="29" y="7"/>
              </a:cxn>
              <a:cxn ang="0">
                <a:pos x="50" y="29"/>
              </a:cxn>
              <a:cxn ang="0">
                <a:pos x="29" y="51"/>
              </a:cxn>
              <a:cxn ang="0">
                <a:pos x="57" y="29"/>
              </a:cxn>
              <a:cxn ang="0">
                <a:pos x="29" y="0"/>
              </a:cxn>
              <a:cxn ang="0">
                <a:pos x="0" y="29"/>
              </a:cxn>
              <a:cxn ang="0">
                <a:pos x="29" y="58"/>
              </a:cxn>
              <a:cxn ang="0">
                <a:pos x="57" y="29"/>
              </a:cxn>
              <a:cxn ang="0">
                <a:pos x="47" y="34"/>
              </a:cxn>
              <a:cxn ang="0">
                <a:pos x="39" y="34"/>
              </a:cxn>
              <a:cxn ang="0">
                <a:pos x="38" y="34"/>
              </a:cxn>
              <a:cxn ang="0">
                <a:pos x="38" y="33"/>
              </a:cxn>
              <a:cxn ang="0">
                <a:pos x="37" y="30"/>
              </a:cxn>
              <a:cxn ang="0">
                <a:pos x="35" y="30"/>
              </a:cxn>
              <a:cxn ang="0">
                <a:pos x="34" y="32"/>
              </a:cxn>
              <a:cxn ang="0">
                <a:pos x="31" y="25"/>
              </a:cxn>
              <a:cxn ang="0">
                <a:pos x="29" y="25"/>
              </a:cxn>
              <a:cxn ang="0">
                <a:pos x="27" y="32"/>
              </a:cxn>
              <a:cxn ang="0">
                <a:pos x="24" y="19"/>
              </a:cxn>
              <a:cxn ang="0">
                <a:pos x="22" y="19"/>
              </a:cxn>
              <a:cxn ang="0">
                <a:pos x="19" y="32"/>
              </a:cxn>
              <a:cxn ang="0">
                <a:pos x="17" y="28"/>
              </a:cxn>
              <a:cxn ang="0">
                <a:pos x="15" y="28"/>
              </a:cxn>
              <a:cxn ang="0">
                <a:pos x="13" y="33"/>
              </a:cxn>
              <a:cxn ang="0">
                <a:pos x="13" y="34"/>
              </a:cxn>
              <a:cxn ang="0">
                <a:pos x="10" y="34"/>
              </a:cxn>
              <a:cxn ang="0">
                <a:pos x="10" y="36"/>
              </a:cxn>
              <a:cxn ang="0">
                <a:pos x="14" y="36"/>
              </a:cxn>
              <a:cxn ang="0">
                <a:pos x="15" y="35"/>
              </a:cxn>
              <a:cxn ang="0">
                <a:pos x="16" y="31"/>
              </a:cxn>
              <a:cxn ang="0">
                <a:pos x="18" y="35"/>
              </a:cxn>
              <a:cxn ang="0">
                <a:pos x="20" y="35"/>
              </a:cxn>
              <a:cxn ang="0">
                <a:pos x="23" y="23"/>
              </a:cxn>
              <a:cxn ang="0">
                <a:pos x="26" y="35"/>
              </a:cxn>
              <a:cxn ang="0">
                <a:pos x="27" y="35"/>
              </a:cxn>
              <a:cxn ang="0">
                <a:pos x="30" y="28"/>
              </a:cxn>
              <a:cxn ang="0">
                <a:pos x="33" y="35"/>
              </a:cxn>
              <a:cxn ang="0">
                <a:pos x="34" y="35"/>
              </a:cxn>
              <a:cxn ang="0">
                <a:pos x="36" y="32"/>
              </a:cxn>
              <a:cxn ang="0">
                <a:pos x="37" y="35"/>
              </a:cxn>
              <a:cxn ang="0">
                <a:pos x="38" y="36"/>
              </a:cxn>
              <a:cxn ang="0">
                <a:pos x="47" y="36"/>
              </a:cxn>
              <a:cxn ang="0">
                <a:pos x="47" y="34"/>
              </a:cxn>
            </a:cxnLst>
            <a:rect l="0" t="0" r="r" b="b"/>
            <a:pathLst>
              <a:path w="57" h="58">
                <a:moveTo>
                  <a:pt x="29" y="51"/>
                </a:moveTo>
                <a:cubicBezTo>
                  <a:pt x="17" y="51"/>
                  <a:pt x="7" y="41"/>
                  <a:pt x="7" y="29"/>
                </a:cubicBezTo>
                <a:cubicBezTo>
                  <a:pt x="7" y="17"/>
                  <a:pt x="17" y="7"/>
                  <a:pt x="29" y="7"/>
                </a:cubicBezTo>
                <a:cubicBezTo>
                  <a:pt x="40" y="7"/>
                  <a:pt x="50" y="17"/>
                  <a:pt x="50" y="29"/>
                </a:cubicBezTo>
                <a:cubicBezTo>
                  <a:pt x="50" y="41"/>
                  <a:pt x="40" y="51"/>
                  <a:pt x="29" y="51"/>
                </a:cubicBezTo>
                <a:moveTo>
                  <a:pt x="57" y="29"/>
                </a:moveTo>
                <a:cubicBezTo>
                  <a:pt x="57" y="13"/>
                  <a:pt x="44" y="0"/>
                  <a:pt x="29" y="0"/>
                </a:cubicBezTo>
                <a:cubicBezTo>
                  <a:pt x="13" y="0"/>
                  <a:pt x="0" y="13"/>
                  <a:pt x="0" y="29"/>
                </a:cubicBezTo>
                <a:cubicBezTo>
                  <a:pt x="0" y="45"/>
                  <a:pt x="13" y="58"/>
                  <a:pt x="29" y="58"/>
                </a:cubicBezTo>
                <a:cubicBezTo>
                  <a:pt x="44" y="58"/>
                  <a:pt x="57" y="45"/>
                  <a:pt x="57" y="29"/>
                </a:cubicBezTo>
                <a:moveTo>
                  <a:pt x="47" y="34"/>
                </a:moveTo>
                <a:cubicBezTo>
                  <a:pt x="39" y="34"/>
                  <a:pt x="39" y="34"/>
                  <a:pt x="39" y="34"/>
                </a:cubicBezTo>
                <a:cubicBezTo>
                  <a:pt x="39" y="34"/>
                  <a:pt x="39" y="34"/>
                  <a:pt x="38" y="34"/>
                </a:cubicBezTo>
                <a:cubicBezTo>
                  <a:pt x="38" y="34"/>
                  <a:pt x="38" y="34"/>
                  <a:pt x="38" y="33"/>
                </a:cubicBezTo>
                <a:cubicBezTo>
                  <a:pt x="38" y="32"/>
                  <a:pt x="37" y="31"/>
                  <a:pt x="37" y="30"/>
                </a:cubicBezTo>
                <a:cubicBezTo>
                  <a:pt x="37" y="29"/>
                  <a:pt x="36" y="29"/>
                  <a:pt x="35" y="30"/>
                </a:cubicBezTo>
                <a:cubicBezTo>
                  <a:pt x="35" y="31"/>
                  <a:pt x="34" y="31"/>
                  <a:pt x="34" y="32"/>
                </a:cubicBezTo>
                <a:cubicBezTo>
                  <a:pt x="33" y="30"/>
                  <a:pt x="32" y="27"/>
                  <a:pt x="31" y="25"/>
                </a:cubicBezTo>
                <a:cubicBezTo>
                  <a:pt x="31" y="24"/>
                  <a:pt x="30" y="24"/>
                  <a:pt x="29" y="25"/>
                </a:cubicBezTo>
                <a:cubicBezTo>
                  <a:pt x="29" y="27"/>
                  <a:pt x="28" y="29"/>
                  <a:pt x="27" y="32"/>
                </a:cubicBezTo>
                <a:cubicBezTo>
                  <a:pt x="26" y="27"/>
                  <a:pt x="25" y="23"/>
                  <a:pt x="24" y="19"/>
                </a:cubicBezTo>
                <a:cubicBezTo>
                  <a:pt x="24" y="18"/>
                  <a:pt x="23" y="18"/>
                  <a:pt x="22" y="19"/>
                </a:cubicBezTo>
                <a:cubicBezTo>
                  <a:pt x="21" y="23"/>
                  <a:pt x="20" y="28"/>
                  <a:pt x="19" y="32"/>
                </a:cubicBezTo>
                <a:cubicBezTo>
                  <a:pt x="18" y="31"/>
                  <a:pt x="18" y="29"/>
                  <a:pt x="17" y="28"/>
                </a:cubicBezTo>
                <a:cubicBezTo>
                  <a:pt x="17" y="27"/>
                  <a:pt x="16" y="28"/>
                  <a:pt x="15" y="28"/>
                </a:cubicBezTo>
                <a:cubicBezTo>
                  <a:pt x="15" y="30"/>
                  <a:pt x="14" y="32"/>
                  <a:pt x="13" y="33"/>
                </a:cubicBezTo>
                <a:cubicBezTo>
                  <a:pt x="13" y="34"/>
                  <a:pt x="13" y="34"/>
                  <a:pt x="13" y="34"/>
                </a:cubicBezTo>
                <a:cubicBezTo>
                  <a:pt x="10" y="34"/>
                  <a:pt x="10" y="34"/>
                  <a:pt x="10" y="34"/>
                </a:cubicBezTo>
                <a:cubicBezTo>
                  <a:pt x="9" y="34"/>
                  <a:pt x="9" y="36"/>
                  <a:pt x="10" y="36"/>
                </a:cubicBezTo>
                <a:cubicBezTo>
                  <a:pt x="14" y="36"/>
                  <a:pt x="14" y="36"/>
                  <a:pt x="14" y="36"/>
                </a:cubicBezTo>
                <a:cubicBezTo>
                  <a:pt x="14" y="36"/>
                  <a:pt x="15" y="36"/>
                  <a:pt x="15" y="35"/>
                </a:cubicBezTo>
                <a:cubicBezTo>
                  <a:pt x="15" y="34"/>
                  <a:pt x="16" y="32"/>
                  <a:pt x="16" y="31"/>
                </a:cubicBezTo>
                <a:cubicBezTo>
                  <a:pt x="17" y="32"/>
                  <a:pt x="18" y="34"/>
                  <a:pt x="18" y="35"/>
                </a:cubicBezTo>
                <a:cubicBezTo>
                  <a:pt x="19" y="36"/>
                  <a:pt x="20" y="36"/>
                  <a:pt x="20" y="35"/>
                </a:cubicBezTo>
                <a:cubicBezTo>
                  <a:pt x="21" y="31"/>
                  <a:pt x="22" y="27"/>
                  <a:pt x="23" y="23"/>
                </a:cubicBezTo>
                <a:cubicBezTo>
                  <a:pt x="24" y="27"/>
                  <a:pt x="25" y="31"/>
                  <a:pt x="26" y="35"/>
                </a:cubicBezTo>
                <a:cubicBezTo>
                  <a:pt x="26" y="36"/>
                  <a:pt x="27" y="36"/>
                  <a:pt x="27" y="35"/>
                </a:cubicBezTo>
                <a:cubicBezTo>
                  <a:pt x="28" y="33"/>
                  <a:pt x="29" y="30"/>
                  <a:pt x="30" y="28"/>
                </a:cubicBezTo>
                <a:cubicBezTo>
                  <a:pt x="31" y="30"/>
                  <a:pt x="32" y="33"/>
                  <a:pt x="33" y="35"/>
                </a:cubicBezTo>
                <a:cubicBezTo>
                  <a:pt x="33" y="36"/>
                  <a:pt x="34" y="36"/>
                  <a:pt x="34" y="35"/>
                </a:cubicBezTo>
                <a:cubicBezTo>
                  <a:pt x="35" y="34"/>
                  <a:pt x="35" y="33"/>
                  <a:pt x="36" y="32"/>
                </a:cubicBezTo>
                <a:cubicBezTo>
                  <a:pt x="36" y="33"/>
                  <a:pt x="37" y="34"/>
                  <a:pt x="37" y="35"/>
                </a:cubicBezTo>
                <a:cubicBezTo>
                  <a:pt x="37" y="36"/>
                  <a:pt x="37" y="36"/>
                  <a:pt x="38" y="36"/>
                </a:cubicBezTo>
                <a:cubicBezTo>
                  <a:pt x="47" y="36"/>
                  <a:pt x="47" y="36"/>
                  <a:pt x="47" y="36"/>
                </a:cubicBezTo>
                <a:cubicBezTo>
                  <a:pt x="48" y="36"/>
                  <a:pt x="48" y="34"/>
                  <a:pt x="47" y="34"/>
                </a:cubicBezTo>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10" name="Freeform 9"/>
          <p:cNvSpPr>
            <a:spLocks noEditPoints="1"/>
          </p:cNvSpPr>
          <p:nvPr/>
        </p:nvSpPr>
        <p:spPr bwMode="auto">
          <a:xfrm>
            <a:off x="10988206" y="4989389"/>
            <a:ext cx="214341" cy="189608"/>
          </a:xfrm>
          <a:custGeom>
            <a:avLst/>
            <a:gdLst/>
            <a:ahLst/>
            <a:cxnLst>
              <a:cxn ang="0">
                <a:pos x="43" y="68"/>
              </a:cxn>
              <a:cxn ang="0">
                <a:pos x="68" y="44"/>
              </a:cxn>
              <a:cxn ang="0">
                <a:pos x="43" y="19"/>
              </a:cxn>
              <a:cxn ang="0">
                <a:pos x="19" y="44"/>
              </a:cxn>
              <a:cxn ang="0">
                <a:pos x="43" y="68"/>
              </a:cxn>
              <a:cxn ang="0">
                <a:pos x="0" y="49"/>
              </a:cxn>
              <a:cxn ang="0">
                <a:pos x="0" y="38"/>
              </a:cxn>
              <a:cxn ang="0">
                <a:pos x="8" y="38"/>
              </a:cxn>
              <a:cxn ang="0">
                <a:pos x="10" y="31"/>
              </a:cxn>
              <a:cxn ang="0">
                <a:pos x="3" y="27"/>
              </a:cxn>
              <a:cxn ang="0">
                <a:pos x="8" y="17"/>
              </a:cxn>
              <a:cxn ang="0">
                <a:pos x="16" y="22"/>
              </a:cxn>
              <a:cxn ang="0">
                <a:pos x="21" y="16"/>
              </a:cxn>
              <a:cxn ang="0">
                <a:pos x="17" y="9"/>
              </a:cxn>
              <a:cxn ang="0">
                <a:pos x="26" y="3"/>
              </a:cxn>
              <a:cxn ang="0">
                <a:pos x="31" y="11"/>
              </a:cxn>
              <a:cxn ang="0">
                <a:pos x="38" y="9"/>
              </a:cxn>
              <a:cxn ang="0">
                <a:pos x="38" y="0"/>
              </a:cxn>
              <a:cxn ang="0">
                <a:pos x="49" y="0"/>
              </a:cxn>
              <a:cxn ang="0">
                <a:pos x="49" y="9"/>
              </a:cxn>
              <a:cxn ang="0">
                <a:pos x="56" y="11"/>
              </a:cxn>
              <a:cxn ang="0">
                <a:pos x="60" y="3"/>
              </a:cxn>
              <a:cxn ang="0">
                <a:pos x="70" y="9"/>
              </a:cxn>
              <a:cxn ang="0">
                <a:pos x="65" y="16"/>
              </a:cxn>
              <a:cxn ang="0">
                <a:pos x="71" y="22"/>
              </a:cxn>
              <a:cxn ang="0">
                <a:pos x="78" y="17"/>
              </a:cxn>
              <a:cxn ang="0">
                <a:pos x="84" y="27"/>
              </a:cxn>
              <a:cxn ang="0">
                <a:pos x="76" y="31"/>
              </a:cxn>
              <a:cxn ang="0">
                <a:pos x="78" y="38"/>
              </a:cxn>
              <a:cxn ang="0">
                <a:pos x="87" y="38"/>
              </a:cxn>
              <a:cxn ang="0">
                <a:pos x="87" y="49"/>
              </a:cxn>
              <a:cxn ang="0">
                <a:pos x="78" y="49"/>
              </a:cxn>
              <a:cxn ang="0">
                <a:pos x="76" y="56"/>
              </a:cxn>
              <a:cxn ang="0">
                <a:pos x="84" y="61"/>
              </a:cxn>
              <a:cxn ang="0">
                <a:pos x="78" y="70"/>
              </a:cxn>
              <a:cxn ang="0">
                <a:pos x="71" y="66"/>
              </a:cxn>
              <a:cxn ang="0">
                <a:pos x="65" y="71"/>
              </a:cxn>
              <a:cxn ang="0">
                <a:pos x="70" y="79"/>
              </a:cxn>
              <a:cxn ang="0">
                <a:pos x="60" y="84"/>
              </a:cxn>
              <a:cxn ang="0">
                <a:pos x="56" y="77"/>
              </a:cxn>
              <a:cxn ang="0">
                <a:pos x="49" y="79"/>
              </a:cxn>
              <a:cxn ang="0">
                <a:pos x="49" y="87"/>
              </a:cxn>
              <a:cxn ang="0">
                <a:pos x="38" y="87"/>
              </a:cxn>
              <a:cxn ang="0">
                <a:pos x="38" y="79"/>
              </a:cxn>
              <a:cxn ang="0">
                <a:pos x="31" y="77"/>
              </a:cxn>
              <a:cxn ang="0">
                <a:pos x="26" y="84"/>
              </a:cxn>
              <a:cxn ang="0">
                <a:pos x="17" y="79"/>
              </a:cxn>
              <a:cxn ang="0">
                <a:pos x="21" y="71"/>
              </a:cxn>
              <a:cxn ang="0">
                <a:pos x="16" y="66"/>
              </a:cxn>
              <a:cxn ang="0">
                <a:pos x="8" y="70"/>
              </a:cxn>
              <a:cxn ang="0">
                <a:pos x="3" y="61"/>
              </a:cxn>
              <a:cxn ang="0">
                <a:pos x="10" y="56"/>
              </a:cxn>
              <a:cxn ang="0">
                <a:pos x="8" y="49"/>
              </a:cxn>
              <a:cxn ang="0">
                <a:pos x="0" y="49"/>
              </a:cxn>
            </a:cxnLst>
            <a:rect l="0" t="0" r="r" b="b"/>
            <a:pathLst>
              <a:path w="87" h="87">
                <a:moveTo>
                  <a:pt x="43" y="68"/>
                </a:moveTo>
                <a:cubicBezTo>
                  <a:pt x="57" y="68"/>
                  <a:pt x="68" y="57"/>
                  <a:pt x="68" y="44"/>
                </a:cubicBezTo>
                <a:cubicBezTo>
                  <a:pt x="68" y="30"/>
                  <a:pt x="57" y="19"/>
                  <a:pt x="43" y="19"/>
                </a:cubicBezTo>
                <a:cubicBezTo>
                  <a:pt x="30" y="19"/>
                  <a:pt x="19" y="30"/>
                  <a:pt x="19" y="44"/>
                </a:cubicBezTo>
                <a:cubicBezTo>
                  <a:pt x="19" y="57"/>
                  <a:pt x="30" y="68"/>
                  <a:pt x="43" y="68"/>
                </a:cubicBezTo>
                <a:moveTo>
                  <a:pt x="0" y="49"/>
                </a:moveTo>
                <a:cubicBezTo>
                  <a:pt x="0" y="38"/>
                  <a:pt x="0" y="38"/>
                  <a:pt x="0" y="38"/>
                </a:cubicBezTo>
                <a:cubicBezTo>
                  <a:pt x="8" y="38"/>
                  <a:pt x="8" y="38"/>
                  <a:pt x="8" y="38"/>
                </a:cubicBezTo>
                <a:cubicBezTo>
                  <a:pt x="9" y="36"/>
                  <a:pt x="10" y="33"/>
                  <a:pt x="10" y="31"/>
                </a:cubicBezTo>
                <a:cubicBezTo>
                  <a:pt x="3" y="27"/>
                  <a:pt x="3" y="27"/>
                  <a:pt x="3" y="27"/>
                </a:cubicBezTo>
                <a:cubicBezTo>
                  <a:pt x="8" y="17"/>
                  <a:pt x="8" y="17"/>
                  <a:pt x="8" y="17"/>
                </a:cubicBezTo>
                <a:cubicBezTo>
                  <a:pt x="16" y="22"/>
                  <a:pt x="16" y="22"/>
                  <a:pt x="16" y="22"/>
                </a:cubicBezTo>
                <a:cubicBezTo>
                  <a:pt x="17" y="20"/>
                  <a:pt x="19" y="18"/>
                  <a:pt x="21" y="16"/>
                </a:cubicBezTo>
                <a:cubicBezTo>
                  <a:pt x="17" y="9"/>
                  <a:pt x="17" y="9"/>
                  <a:pt x="17" y="9"/>
                </a:cubicBezTo>
                <a:cubicBezTo>
                  <a:pt x="26" y="3"/>
                  <a:pt x="26" y="3"/>
                  <a:pt x="26" y="3"/>
                </a:cubicBezTo>
                <a:cubicBezTo>
                  <a:pt x="31" y="11"/>
                  <a:pt x="31" y="11"/>
                  <a:pt x="31" y="11"/>
                </a:cubicBezTo>
                <a:cubicBezTo>
                  <a:pt x="33" y="10"/>
                  <a:pt x="35" y="9"/>
                  <a:pt x="38" y="9"/>
                </a:cubicBezTo>
                <a:cubicBezTo>
                  <a:pt x="38" y="0"/>
                  <a:pt x="38" y="0"/>
                  <a:pt x="38" y="0"/>
                </a:cubicBezTo>
                <a:cubicBezTo>
                  <a:pt x="49" y="0"/>
                  <a:pt x="49" y="0"/>
                  <a:pt x="49" y="0"/>
                </a:cubicBezTo>
                <a:cubicBezTo>
                  <a:pt x="49" y="9"/>
                  <a:pt x="49" y="9"/>
                  <a:pt x="49" y="9"/>
                </a:cubicBezTo>
                <a:cubicBezTo>
                  <a:pt x="51" y="9"/>
                  <a:pt x="54" y="10"/>
                  <a:pt x="56" y="11"/>
                </a:cubicBezTo>
                <a:cubicBezTo>
                  <a:pt x="60" y="3"/>
                  <a:pt x="60" y="3"/>
                  <a:pt x="60" y="3"/>
                </a:cubicBezTo>
                <a:cubicBezTo>
                  <a:pt x="70" y="9"/>
                  <a:pt x="70" y="9"/>
                  <a:pt x="70" y="9"/>
                </a:cubicBezTo>
                <a:cubicBezTo>
                  <a:pt x="65" y="16"/>
                  <a:pt x="65" y="16"/>
                  <a:pt x="65" y="16"/>
                </a:cubicBezTo>
                <a:cubicBezTo>
                  <a:pt x="67" y="18"/>
                  <a:pt x="69" y="20"/>
                  <a:pt x="71" y="22"/>
                </a:cubicBezTo>
                <a:cubicBezTo>
                  <a:pt x="78" y="17"/>
                  <a:pt x="78" y="17"/>
                  <a:pt x="78" y="17"/>
                </a:cubicBezTo>
                <a:cubicBezTo>
                  <a:pt x="84" y="27"/>
                  <a:pt x="84" y="27"/>
                  <a:pt x="84" y="27"/>
                </a:cubicBezTo>
                <a:cubicBezTo>
                  <a:pt x="76" y="31"/>
                  <a:pt x="76" y="31"/>
                  <a:pt x="76" y="31"/>
                </a:cubicBezTo>
                <a:cubicBezTo>
                  <a:pt x="77" y="33"/>
                  <a:pt x="78" y="36"/>
                  <a:pt x="78" y="38"/>
                </a:cubicBezTo>
                <a:cubicBezTo>
                  <a:pt x="87" y="38"/>
                  <a:pt x="87" y="38"/>
                  <a:pt x="87" y="38"/>
                </a:cubicBezTo>
                <a:cubicBezTo>
                  <a:pt x="87" y="49"/>
                  <a:pt x="87" y="49"/>
                  <a:pt x="87" y="49"/>
                </a:cubicBezTo>
                <a:cubicBezTo>
                  <a:pt x="78" y="49"/>
                  <a:pt x="78" y="49"/>
                  <a:pt x="78" y="49"/>
                </a:cubicBezTo>
                <a:cubicBezTo>
                  <a:pt x="78" y="52"/>
                  <a:pt x="77" y="54"/>
                  <a:pt x="76" y="56"/>
                </a:cubicBezTo>
                <a:cubicBezTo>
                  <a:pt x="84" y="61"/>
                  <a:pt x="84" y="61"/>
                  <a:pt x="84" y="61"/>
                </a:cubicBezTo>
                <a:cubicBezTo>
                  <a:pt x="78" y="70"/>
                  <a:pt x="78" y="70"/>
                  <a:pt x="78" y="70"/>
                </a:cubicBezTo>
                <a:cubicBezTo>
                  <a:pt x="71" y="66"/>
                  <a:pt x="71" y="66"/>
                  <a:pt x="71" y="66"/>
                </a:cubicBezTo>
                <a:cubicBezTo>
                  <a:pt x="69" y="68"/>
                  <a:pt x="67" y="70"/>
                  <a:pt x="65" y="71"/>
                </a:cubicBezTo>
                <a:cubicBezTo>
                  <a:pt x="70" y="79"/>
                  <a:pt x="70" y="79"/>
                  <a:pt x="70" y="79"/>
                </a:cubicBezTo>
                <a:cubicBezTo>
                  <a:pt x="60" y="84"/>
                  <a:pt x="60" y="84"/>
                  <a:pt x="60" y="84"/>
                </a:cubicBezTo>
                <a:cubicBezTo>
                  <a:pt x="56" y="77"/>
                  <a:pt x="56" y="77"/>
                  <a:pt x="56" y="77"/>
                </a:cubicBezTo>
                <a:cubicBezTo>
                  <a:pt x="54" y="78"/>
                  <a:pt x="51" y="78"/>
                  <a:pt x="49" y="79"/>
                </a:cubicBezTo>
                <a:cubicBezTo>
                  <a:pt x="49" y="87"/>
                  <a:pt x="49" y="87"/>
                  <a:pt x="49" y="87"/>
                </a:cubicBezTo>
                <a:cubicBezTo>
                  <a:pt x="38" y="87"/>
                  <a:pt x="38" y="87"/>
                  <a:pt x="38" y="87"/>
                </a:cubicBezTo>
                <a:cubicBezTo>
                  <a:pt x="38" y="79"/>
                  <a:pt x="38" y="79"/>
                  <a:pt x="38" y="79"/>
                </a:cubicBezTo>
                <a:cubicBezTo>
                  <a:pt x="35" y="78"/>
                  <a:pt x="33" y="78"/>
                  <a:pt x="31" y="77"/>
                </a:cubicBezTo>
                <a:cubicBezTo>
                  <a:pt x="26" y="84"/>
                  <a:pt x="26" y="84"/>
                  <a:pt x="26" y="84"/>
                </a:cubicBezTo>
                <a:cubicBezTo>
                  <a:pt x="17" y="79"/>
                  <a:pt x="17" y="79"/>
                  <a:pt x="17" y="79"/>
                </a:cubicBezTo>
                <a:cubicBezTo>
                  <a:pt x="21" y="71"/>
                  <a:pt x="21" y="71"/>
                  <a:pt x="21" y="71"/>
                </a:cubicBezTo>
                <a:cubicBezTo>
                  <a:pt x="19" y="70"/>
                  <a:pt x="17" y="68"/>
                  <a:pt x="16" y="66"/>
                </a:cubicBezTo>
                <a:cubicBezTo>
                  <a:pt x="8" y="70"/>
                  <a:pt x="8" y="70"/>
                  <a:pt x="8" y="70"/>
                </a:cubicBezTo>
                <a:cubicBezTo>
                  <a:pt x="3" y="61"/>
                  <a:pt x="3" y="61"/>
                  <a:pt x="3" y="61"/>
                </a:cubicBezTo>
                <a:cubicBezTo>
                  <a:pt x="10" y="56"/>
                  <a:pt x="10" y="56"/>
                  <a:pt x="10" y="56"/>
                </a:cubicBezTo>
                <a:cubicBezTo>
                  <a:pt x="10" y="54"/>
                  <a:pt x="9" y="52"/>
                  <a:pt x="8" y="49"/>
                </a:cubicBezTo>
                <a:lnTo>
                  <a:pt x="0" y="49"/>
                </a:lnTo>
                <a:close/>
              </a:path>
            </a:pathLst>
          </a:custGeom>
          <a:solidFill>
            <a:srgbClr val="EDECEC"/>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11" name="Freeform 10"/>
          <p:cNvSpPr>
            <a:spLocks noEditPoints="1"/>
          </p:cNvSpPr>
          <p:nvPr/>
        </p:nvSpPr>
        <p:spPr bwMode="auto">
          <a:xfrm>
            <a:off x="7353511" y="5648273"/>
            <a:ext cx="196478" cy="124826"/>
          </a:xfrm>
          <a:custGeom>
            <a:avLst/>
            <a:gdLst/>
            <a:ahLst/>
            <a:cxnLst>
              <a:cxn ang="0">
                <a:pos x="0" y="57"/>
              </a:cxn>
              <a:cxn ang="0">
                <a:pos x="22" y="57"/>
              </a:cxn>
              <a:cxn ang="0">
                <a:pos x="22" y="51"/>
              </a:cxn>
              <a:cxn ang="0">
                <a:pos x="7" y="51"/>
              </a:cxn>
              <a:cxn ang="0">
                <a:pos x="22" y="29"/>
              </a:cxn>
              <a:cxn ang="0">
                <a:pos x="22" y="18"/>
              </a:cxn>
              <a:cxn ang="0">
                <a:pos x="17" y="20"/>
              </a:cxn>
              <a:cxn ang="0">
                <a:pos x="11" y="14"/>
              </a:cxn>
              <a:cxn ang="0">
                <a:pos x="17" y="7"/>
              </a:cxn>
              <a:cxn ang="0">
                <a:pos x="22" y="10"/>
              </a:cxn>
              <a:cxn ang="0">
                <a:pos x="22" y="0"/>
              </a:cxn>
              <a:cxn ang="0">
                <a:pos x="0" y="0"/>
              </a:cxn>
              <a:cxn ang="0">
                <a:pos x="0" y="57"/>
              </a:cxn>
              <a:cxn ang="0">
                <a:pos x="36" y="0"/>
              </a:cxn>
              <a:cxn ang="0">
                <a:pos x="22" y="0"/>
              </a:cxn>
              <a:cxn ang="0">
                <a:pos x="22" y="10"/>
              </a:cxn>
              <a:cxn ang="0">
                <a:pos x="24" y="14"/>
              </a:cxn>
              <a:cxn ang="0">
                <a:pos x="22" y="18"/>
              </a:cxn>
              <a:cxn ang="0">
                <a:pos x="22" y="29"/>
              </a:cxn>
              <a:cxn ang="0">
                <a:pos x="32" y="42"/>
              </a:cxn>
              <a:cxn ang="0">
                <a:pos x="36" y="47"/>
              </a:cxn>
              <a:cxn ang="0">
                <a:pos x="36" y="43"/>
              </a:cxn>
              <a:cxn ang="0">
                <a:pos x="33" y="40"/>
              </a:cxn>
              <a:cxn ang="0">
                <a:pos x="36" y="37"/>
              </a:cxn>
              <a:cxn ang="0">
                <a:pos x="36" y="0"/>
              </a:cxn>
              <a:cxn ang="0">
                <a:pos x="22" y="57"/>
              </a:cxn>
              <a:cxn ang="0">
                <a:pos x="36" y="57"/>
              </a:cxn>
              <a:cxn ang="0">
                <a:pos x="36" y="51"/>
              </a:cxn>
              <a:cxn ang="0">
                <a:pos x="26" y="51"/>
              </a:cxn>
              <a:cxn ang="0">
                <a:pos x="22" y="51"/>
              </a:cxn>
              <a:cxn ang="0">
                <a:pos x="22" y="57"/>
              </a:cxn>
              <a:cxn ang="0">
                <a:pos x="53" y="0"/>
              </a:cxn>
              <a:cxn ang="0">
                <a:pos x="36" y="0"/>
              </a:cxn>
              <a:cxn ang="0">
                <a:pos x="36" y="37"/>
              </a:cxn>
              <a:cxn ang="0">
                <a:pos x="49" y="19"/>
              </a:cxn>
              <a:cxn ang="0">
                <a:pos x="53" y="24"/>
              </a:cxn>
              <a:cxn ang="0">
                <a:pos x="53" y="0"/>
              </a:cxn>
              <a:cxn ang="0">
                <a:pos x="36" y="57"/>
              </a:cxn>
              <a:cxn ang="0">
                <a:pos x="53" y="57"/>
              </a:cxn>
              <a:cxn ang="0">
                <a:pos x="53" y="51"/>
              </a:cxn>
              <a:cxn ang="0">
                <a:pos x="41" y="51"/>
              </a:cxn>
              <a:cxn ang="0">
                <a:pos x="40" y="49"/>
              </a:cxn>
              <a:cxn ang="0">
                <a:pos x="36" y="43"/>
              </a:cxn>
              <a:cxn ang="0">
                <a:pos x="36" y="47"/>
              </a:cxn>
              <a:cxn ang="0">
                <a:pos x="38" y="51"/>
              </a:cxn>
              <a:cxn ang="0">
                <a:pos x="36" y="51"/>
              </a:cxn>
              <a:cxn ang="0">
                <a:pos x="36" y="57"/>
              </a:cxn>
              <a:cxn ang="0">
                <a:pos x="53" y="57"/>
              </a:cxn>
              <a:cxn ang="0">
                <a:pos x="79" y="57"/>
              </a:cxn>
              <a:cxn ang="0">
                <a:pos x="79" y="0"/>
              </a:cxn>
              <a:cxn ang="0">
                <a:pos x="53" y="0"/>
              </a:cxn>
              <a:cxn ang="0">
                <a:pos x="53" y="24"/>
              </a:cxn>
              <a:cxn ang="0">
                <a:pos x="72" y="51"/>
              </a:cxn>
              <a:cxn ang="0">
                <a:pos x="53" y="51"/>
              </a:cxn>
              <a:cxn ang="0">
                <a:pos x="53" y="57"/>
              </a:cxn>
            </a:cxnLst>
            <a:rect l="0" t="0" r="r" b="b"/>
            <a:pathLst>
              <a:path w="79" h="57">
                <a:moveTo>
                  <a:pt x="0" y="57"/>
                </a:moveTo>
                <a:cubicBezTo>
                  <a:pt x="22" y="57"/>
                  <a:pt x="22" y="57"/>
                  <a:pt x="22" y="57"/>
                </a:cubicBezTo>
                <a:cubicBezTo>
                  <a:pt x="22" y="51"/>
                  <a:pt x="22" y="51"/>
                  <a:pt x="22" y="51"/>
                </a:cubicBezTo>
                <a:cubicBezTo>
                  <a:pt x="7" y="51"/>
                  <a:pt x="7" y="51"/>
                  <a:pt x="7" y="51"/>
                </a:cubicBezTo>
                <a:cubicBezTo>
                  <a:pt x="22" y="29"/>
                  <a:pt x="22" y="29"/>
                  <a:pt x="22" y="29"/>
                </a:cubicBezTo>
                <a:cubicBezTo>
                  <a:pt x="22" y="18"/>
                  <a:pt x="22" y="18"/>
                  <a:pt x="22" y="18"/>
                </a:cubicBezTo>
                <a:cubicBezTo>
                  <a:pt x="21" y="19"/>
                  <a:pt x="19" y="20"/>
                  <a:pt x="17" y="20"/>
                </a:cubicBezTo>
                <a:cubicBezTo>
                  <a:pt x="14" y="20"/>
                  <a:pt x="11" y="17"/>
                  <a:pt x="11" y="14"/>
                </a:cubicBezTo>
                <a:cubicBezTo>
                  <a:pt x="11" y="10"/>
                  <a:pt x="14" y="7"/>
                  <a:pt x="17" y="7"/>
                </a:cubicBezTo>
                <a:cubicBezTo>
                  <a:pt x="19" y="7"/>
                  <a:pt x="21" y="8"/>
                  <a:pt x="22" y="10"/>
                </a:cubicBezTo>
                <a:cubicBezTo>
                  <a:pt x="22" y="0"/>
                  <a:pt x="22" y="0"/>
                  <a:pt x="22" y="0"/>
                </a:cubicBezTo>
                <a:cubicBezTo>
                  <a:pt x="0" y="0"/>
                  <a:pt x="0" y="0"/>
                  <a:pt x="0" y="0"/>
                </a:cubicBezTo>
                <a:lnTo>
                  <a:pt x="0" y="57"/>
                </a:lnTo>
                <a:close/>
                <a:moveTo>
                  <a:pt x="36" y="0"/>
                </a:moveTo>
                <a:cubicBezTo>
                  <a:pt x="22" y="0"/>
                  <a:pt x="22" y="0"/>
                  <a:pt x="22" y="0"/>
                </a:cubicBezTo>
                <a:cubicBezTo>
                  <a:pt x="22" y="10"/>
                  <a:pt x="22" y="10"/>
                  <a:pt x="22" y="10"/>
                </a:cubicBezTo>
                <a:cubicBezTo>
                  <a:pt x="23" y="11"/>
                  <a:pt x="24" y="12"/>
                  <a:pt x="24" y="14"/>
                </a:cubicBezTo>
                <a:cubicBezTo>
                  <a:pt x="24" y="15"/>
                  <a:pt x="23" y="16"/>
                  <a:pt x="22" y="18"/>
                </a:cubicBezTo>
                <a:cubicBezTo>
                  <a:pt x="22" y="29"/>
                  <a:pt x="22" y="29"/>
                  <a:pt x="22" y="29"/>
                </a:cubicBezTo>
                <a:cubicBezTo>
                  <a:pt x="32" y="42"/>
                  <a:pt x="32" y="42"/>
                  <a:pt x="32" y="42"/>
                </a:cubicBezTo>
                <a:cubicBezTo>
                  <a:pt x="36" y="47"/>
                  <a:pt x="36" y="47"/>
                  <a:pt x="36" y="47"/>
                </a:cubicBezTo>
                <a:cubicBezTo>
                  <a:pt x="36" y="43"/>
                  <a:pt x="36" y="43"/>
                  <a:pt x="36" y="43"/>
                </a:cubicBezTo>
                <a:cubicBezTo>
                  <a:pt x="33" y="40"/>
                  <a:pt x="33" y="40"/>
                  <a:pt x="33" y="40"/>
                </a:cubicBezTo>
                <a:cubicBezTo>
                  <a:pt x="36" y="37"/>
                  <a:pt x="36" y="37"/>
                  <a:pt x="36" y="37"/>
                </a:cubicBezTo>
                <a:lnTo>
                  <a:pt x="36" y="0"/>
                </a:lnTo>
                <a:close/>
                <a:moveTo>
                  <a:pt x="22" y="57"/>
                </a:moveTo>
                <a:cubicBezTo>
                  <a:pt x="36" y="57"/>
                  <a:pt x="36" y="57"/>
                  <a:pt x="36" y="57"/>
                </a:cubicBezTo>
                <a:cubicBezTo>
                  <a:pt x="36" y="51"/>
                  <a:pt x="36" y="51"/>
                  <a:pt x="36" y="51"/>
                </a:cubicBezTo>
                <a:cubicBezTo>
                  <a:pt x="26" y="51"/>
                  <a:pt x="26" y="51"/>
                  <a:pt x="26" y="51"/>
                </a:cubicBezTo>
                <a:cubicBezTo>
                  <a:pt x="22" y="51"/>
                  <a:pt x="22" y="51"/>
                  <a:pt x="22" y="51"/>
                </a:cubicBezTo>
                <a:lnTo>
                  <a:pt x="22" y="57"/>
                </a:lnTo>
                <a:close/>
                <a:moveTo>
                  <a:pt x="53" y="0"/>
                </a:moveTo>
                <a:cubicBezTo>
                  <a:pt x="36" y="0"/>
                  <a:pt x="36" y="0"/>
                  <a:pt x="36" y="0"/>
                </a:cubicBezTo>
                <a:cubicBezTo>
                  <a:pt x="36" y="37"/>
                  <a:pt x="36" y="37"/>
                  <a:pt x="36" y="37"/>
                </a:cubicBezTo>
                <a:cubicBezTo>
                  <a:pt x="49" y="19"/>
                  <a:pt x="49" y="19"/>
                  <a:pt x="49" y="19"/>
                </a:cubicBezTo>
                <a:cubicBezTo>
                  <a:pt x="53" y="24"/>
                  <a:pt x="53" y="24"/>
                  <a:pt x="53" y="24"/>
                </a:cubicBezTo>
                <a:lnTo>
                  <a:pt x="53" y="0"/>
                </a:lnTo>
                <a:close/>
                <a:moveTo>
                  <a:pt x="36" y="57"/>
                </a:moveTo>
                <a:cubicBezTo>
                  <a:pt x="53" y="57"/>
                  <a:pt x="53" y="57"/>
                  <a:pt x="53" y="57"/>
                </a:cubicBezTo>
                <a:cubicBezTo>
                  <a:pt x="53" y="51"/>
                  <a:pt x="53" y="51"/>
                  <a:pt x="53" y="51"/>
                </a:cubicBezTo>
                <a:cubicBezTo>
                  <a:pt x="41" y="51"/>
                  <a:pt x="41" y="51"/>
                  <a:pt x="41" y="51"/>
                </a:cubicBezTo>
                <a:cubicBezTo>
                  <a:pt x="40" y="49"/>
                  <a:pt x="40" y="49"/>
                  <a:pt x="40" y="49"/>
                </a:cubicBezTo>
                <a:cubicBezTo>
                  <a:pt x="36" y="43"/>
                  <a:pt x="36" y="43"/>
                  <a:pt x="36" y="43"/>
                </a:cubicBezTo>
                <a:cubicBezTo>
                  <a:pt x="36" y="47"/>
                  <a:pt x="36" y="47"/>
                  <a:pt x="36" y="47"/>
                </a:cubicBezTo>
                <a:cubicBezTo>
                  <a:pt x="38" y="51"/>
                  <a:pt x="38" y="51"/>
                  <a:pt x="38" y="51"/>
                </a:cubicBezTo>
                <a:cubicBezTo>
                  <a:pt x="36" y="51"/>
                  <a:pt x="36" y="51"/>
                  <a:pt x="36" y="51"/>
                </a:cubicBezTo>
                <a:lnTo>
                  <a:pt x="36" y="57"/>
                </a:lnTo>
                <a:close/>
                <a:moveTo>
                  <a:pt x="53" y="57"/>
                </a:moveTo>
                <a:cubicBezTo>
                  <a:pt x="79" y="57"/>
                  <a:pt x="79" y="57"/>
                  <a:pt x="79" y="57"/>
                </a:cubicBezTo>
                <a:cubicBezTo>
                  <a:pt x="79" y="0"/>
                  <a:pt x="79" y="0"/>
                  <a:pt x="79" y="0"/>
                </a:cubicBezTo>
                <a:cubicBezTo>
                  <a:pt x="53" y="0"/>
                  <a:pt x="53" y="0"/>
                  <a:pt x="53" y="0"/>
                </a:cubicBezTo>
                <a:cubicBezTo>
                  <a:pt x="53" y="24"/>
                  <a:pt x="53" y="24"/>
                  <a:pt x="53" y="24"/>
                </a:cubicBezTo>
                <a:cubicBezTo>
                  <a:pt x="72" y="51"/>
                  <a:pt x="72" y="51"/>
                  <a:pt x="72" y="51"/>
                </a:cubicBezTo>
                <a:cubicBezTo>
                  <a:pt x="53" y="51"/>
                  <a:pt x="53" y="51"/>
                  <a:pt x="53" y="51"/>
                </a:cubicBezTo>
                <a:lnTo>
                  <a:pt x="53" y="57"/>
                </a:lnTo>
                <a:close/>
              </a:path>
            </a:pathLst>
          </a:custGeom>
          <a:solidFill>
            <a:srgbClr val="EDECEC"/>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13" name="Freeform 12"/>
          <p:cNvSpPr>
            <a:spLocks noEditPoints="1"/>
          </p:cNvSpPr>
          <p:nvPr/>
        </p:nvSpPr>
        <p:spPr bwMode="auto">
          <a:xfrm>
            <a:off x="11291578" y="1694955"/>
            <a:ext cx="257205" cy="260711"/>
          </a:xfrm>
          <a:custGeom>
            <a:avLst/>
            <a:gdLst/>
            <a:ahLst/>
            <a:cxnLst>
              <a:cxn ang="0">
                <a:pos x="0" y="14"/>
              </a:cxn>
              <a:cxn ang="0">
                <a:pos x="5" y="74"/>
              </a:cxn>
              <a:cxn ang="0">
                <a:pos x="14" y="80"/>
              </a:cxn>
              <a:cxn ang="0">
                <a:pos x="34" y="74"/>
              </a:cxn>
              <a:cxn ang="0">
                <a:pos x="6" y="56"/>
              </a:cxn>
              <a:cxn ang="0">
                <a:pos x="34" y="21"/>
              </a:cxn>
              <a:cxn ang="0">
                <a:pos x="34" y="74"/>
              </a:cxn>
              <a:cxn ang="0">
                <a:pos x="44" y="69"/>
              </a:cxn>
              <a:cxn ang="0">
                <a:pos x="44" y="61"/>
              </a:cxn>
              <a:cxn ang="0">
                <a:pos x="34" y="56"/>
              </a:cxn>
              <a:cxn ang="0">
                <a:pos x="44" y="14"/>
              </a:cxn>
              <a:cxn ang="0">
                <a:pos x="34" y="21"/>
              </a:cxn>
              <a:cxn ang="0">
                <a:pos x="44" y="14"/>
              </a:cxn>
              <a:cxn ang="0">
                <a:pos x="40" y="1"/>
              </a:cxn>
              <a:cxn ang="0">
                <a:pos x="37" y="4"/>
              </a:cxn>
              <a:cxn ang="0">
                <a:pos x="44" y="4"/>
              </a:cxn>
              <a:cxn ang="0">
                <a:pos x="55" y="74"/>
              </a:cxn>
              <a:cxn ang="0">
                <a:pos x="57" y="80"/>
              </a:cxn>
              <a:cxn ang="0">
                <a:pos x="53" y="65"/>
              </a:cxn>
              <a:cxn ang="0">
                <a:pos x="57" y="56"/>
              </a:cxn>
              <a:cxn ang="0">
                <a:pos x="44" y="61"/>
              </a:cxn>
              <a:cxn ang="0">
                <a:pos x="48" y="65"/>
              </a:cxn>
              <a:cxn ang="0">
                <a:pos x="44" y="69"/>
              </a:cxn>
              <a:cxn ang="0">
                <a:pos x="57" y="6"/>
              </a:cxn>
              <a:cxn ang="0">
                <a:pos x="52" y="8"/>
              </a:cxn>
              <a:cxn ang="0">
                <a:pos x="44" y="4"/>
              </a:cxn>
              <a:cxn ang="0">
                <a:pos x="46" y="11"/>
              </a:cxn>
              <a:cxn ang="0">
                <a:pos x="44" y="14"/>
              </a:cxn>
              <a:cxn ang="0">
                <a:pos x="57" y="21"/>
              </a:cxn>
              <a:cxn ang="0">
                <a:pos x="64" y="80"/>
              </a:cxn>
              <a:cxn ang="0">
                <a:pos x="69" y="74"/>
              </a:cxn>
              <a:cxn ang="0">
                <a:pos x="59" y="14"/>
              </a:cxn>
              <a:cxn ang="0">
                <a:pos x="67" y="4"/>
              </a:cxn>
              <a:cxn ang="0">
                <a:pos x="65" y="1"/>
              </a:cxn>
              <a:cxn ang="0">
                <a:pos x="57" y="21"/>
              </a:cxn>
              <a:cxn ang="0">
                <a:pos x="63" y="56"/>
              </a:cxn>
              <a:cxn ang="0">
                <a:pos x="57" y="61"/>
              </a:cxn>
              <a:cxn ang="0">
                <a:pos x="57" y="69"/>
              </a:cxn>
              <a:cxn ang="0">
                <a:pos x="64" y="80"/>
              </a:cxn>
            </a:cxnLst>
            <a:rect l="0" t="0" r="r" b="b"/>
            <a:pathLst>
              <a:path w="69" h="80">
                <a:moveTo>
                  <a:pt x="34" y="14"/>
                </a:moveTo>
                <a:cubicBezTo>
                  <a:pt x="0" y="14"/>
                  <a:pt x="0" y="14"/>
                  <a:pt x="0" y="14"/>
                </a:cubicBezTo>
                <a:cubicBezTo>
                  <a:pt x="0" y="74"/>
                  <a:pt x="0" y="74"/>
                  <a:pt x="0" y="74"/>
                </a:cubicBezTo>
                <a:cubicBezTo>
                  <a:pt x="5" y="74"/>
                  <a:pt x="5" y="74"/>
                  <a:pt x="5" y="74"/>
                </a:cubicBezTo>
                <a:cubicBezTo>
                  <a:pt x="5" y="80"/>
                  <a:pt x="5" y="80"/>
                  <a:pt x="5" y="80"/>
                </a:cubicBezTo>
                <a:cubicBezTo>
                  <a:pt x="14" y="80"/>
                  <a:pt x="14" y="80"/>
                  <a:pt x="14" y="80"/>
                </a:cubicBezTo>
                <a:cubicBezTo>
                  <a:pt x="14" y="74"/>
                  <a:pt x="14" y="74"/>
                  <a:pt x="14" y="74"/>
                </a:cubicBezTo>
                <a:cubicBezTo>
                  <a:pt x="34" y="74"/>
                  <a:pt x="34" y="74"/>
                  <a:pt x="34" y="74"/>
                </a:cubicBezTo>
                <a:cubicBezTo>
                  <a:pt x="34" y="56"/>
                  <a:pt x="34" y="56"/>
                  <a:pt x="34" y="56"/>
                </a:cubicBezTo>
                <a:cubicBezTo>
                  <a:pt x="6" y="56"/>
                  <a:pt x="6" y="56"/>
                  <a:pt x="6" y="56"/>
                </a:cubicBezTo>
                <a:cubicBezTo>
                  <a:pt x="6" y="21"/>
                  <a:pt x="6" y="21"/>
                  <a:pt x="6" y="21"/>
                </a:cubicBezTo>
                <a:cubicBezTo>
                  <a:pt x="34" y="21"/>
                  <a:pt x="34" y="21"/>
                  <a:pt x="34" y="21"/>
                </a:cubicBezTo>
                <a:lnTo>
                  <a:pt x="34" y="14"/>
                </a:lnTo>
                <a:close/>
                <a:moveTo>
                  <a:pt x="34" y="74"/>
                </a:moveTo>
                <a:cubicBezTo>
                  <a:pt x="44" y="74"/>
                  <a:pt x="44" y="74"/>
                  <a:pt x="44" y="74"/>
                </a:cubicBezTo>
                <a:cubicBezTo>
                  <a:pt x="44" y="69"/>
                  <a:pt x="44" y="69"/>
                  <a:pt x="44" y="69"/>
                </a:cubicBezTo>
                <a:cubicBezTo>
                  <a:pt x="42" y="69"/>
                  <a:pt x="40" y="67"/>
                  <a:pt x="40" y="65"/>
                </a:cubicBezTo>
                <a:cubicBezTo>
                  <a:pt x="40" y="63"/>
                  <a:pt x="42" y="61"/>
                  <a:pt x="44" y="61"/>
                </a:cubicBezTo>
                <a:cubicBezTo>
                  <a:pt x="44" y="56"/>
                  <a:pt x="44" y="56"/>
                  <a:pt x="44" y="56"/>
                </a:cubicBezTo>
                <a:cubicBezTo>
                  <a:pt x="34" y="56"/>
                  <a:pt x="34" y="56"/>
                  <a:pt x="34" y="56"/>
                </a:cubicBezTo>
                <a:lnTo>
                  <a:pt x="34" y="74"/>
                </a:lnTo>
                <a:close/>
                <a:moveTo>
                  <a:pt x="44" y="14"/>
                </a:moveTo>
                <a:cubicBezTo>
                  <a:pt x="34" y="14"/>
                  <a:pt x="34" y="14"/>
                  <a:pt x="34" y="14"/>
                </a:cubicBezTo>
                <a:cubicBezTo>
                  <a:pt x="34" y="21"/>
                  <a:pt x="34" y="21"/>
                  <a:pt x="34" y="21"/>
                </a:cubicBezTo>
                <a:cubicBezTo>
                  <a:pt x="44" y="21"/>
                  <a:pt x="44" y="21"/>
                  <a:pt x="44" y="21"/>
                </a:cubicBezTo>
                <a:lnTo>
                  <a:pt x="44" y="14"/>
                </a:lnTo>
                <a:close/>
                <a:moveTo>
                  <a:pt x="44" y="4"/>
                </a:moveTo>
                <a:cubicBezTo>
                  <a:pt x="40" y="1"/>
                  <a:pt x="40" y="1"/>
                  <a:pt x="40" y="1"/>
                </a:cubicBezTo>
                <a:cubicBezTo>
                  <a:pt x="39" y="0"/>
                  <a:pt x="38" y="0"/>
                  <a:pt x="37" y="1"/>
                </a:cubicBezTo>
                <a:cubicBezTo>
                  <a:pt x="36" y="2"/>
                  <a:pt x="37" y="3"/>
                  <a:pt x="37" y="4"/>
                </a:cubicBezTo>
                <a:cubicBezTo>
                  <a:pt x="44" y="9"/>
                  <a:pt x="44" y="9"/>
                  <a:pt x="44" y="9"/>
                </a:cubicBezTo>
                <a:lnTo>
                  <a:pt x="44" y="4"/>
                </a:lnTo>
                <a:close/>
                <a:moveTo>
                  <a:pt x="44" y="74"/>
                </a:moveTo>
                <a:cubicBezTo>
                  <a:pt x="55" y="74"/>
                  <a:pt x="55" y="74"/>
                  <a:pt x="55" y="74"/>
                </a:cubicBezTo>
                <a:cubicBezTo>
                  <a:pt x="55" y="80"/>
                  <a:pt x="55" y="80"/>
                  <a:pt x="55" y="80"/>
                </a:cubicBezTo>
                <a:cubicBezTo>
                  <a:pt x="57" y="80"/>
                  <a:pt x="57" y="80"/>
                  <a:pt x="57" y="80"/>
                </a:cubicBezTo>
                <a:cubicBezTo>
                  <a:pt x="57" y="69"/>
                  <a:pt x="57" y="69"/>
                  <a:pt x="57" y="69"/>
                </a:cubicBezTo>
                <a:cubicBezTo>
                  <a:pt x="55" y="69"/>
                  <a:pt x="53" y="67"/>
                  <a:pt x="53" y="65"/>
                </a:cubicBezTo>
                <a:cubicBezTo>
                  <a:pt x="53" y="63"/>
                  <a:pt x="55" y="61"/>
                  <a:pt x="57" y="61"/>
                </a:cubicBezTo>
                <a:cubicBezTo>
                  <a:pt x="57" y="56"/>
                  <a:pt x="57" y="56"/>
                  <a:pt x="57" y="56"/>
                </a:cubicBezTo>
                <a:cubicBezTo>
                  <a:pt x="44" y="56"/>
                  <a:pt x="44" y="56"/>
                  <a:pt x="44" y="56"/>
                </a:cubicBezTo>
                <a:cubicBezTo>
                  <a:pt x="44" y="61"/>
                  <a:pt x="44" y="61"/>
                  <a:pt x="44" y="61"/>
                </a:cubicBezTo>
                <a:cubicBezTo>
                  <a:pt x="44" y="61"/>
                  <a:pt x="44" y="61"/>
                  <a:pt x="44" y="61"/>
                </a:cubicBezTo>
                <a:cubicBezTo>
                  <a:pt x="46" y="61"/>
                  <a:pt x="48" y="63"/>
                  <a:pt x="48" y="65"/>
                </a:cubicBezTo>
                <a:cubicBezTo>
                  <a:pt x="48" y="67"/>
                  <a:pt x="46" y="69"/>
                  <a:pt x="44" y="69"/>
                </a:cubicBezTo>
                <a:cubicBezTo>
                  <a:pt x="44" y="69"/>
                  <a:pt x="44" y="69"/>
                  <a:pt x="44" y="69"/>
                </a:cubicBezTo>
                <a:lnTo>
                  <a:pt x="44" y="74"/>
                </a:lnTo>
                <a:close/>
                <a:moveTo>
                  <a:pt x="57" y="6"/>
                </a:moveTo>
                <a:cubicBezTo>
                  <a:pt x="55" y="8"/>
                  <a:pt x="55" y="8"/>
                  <a:pt x="55" y="8"/>
                </a:cubicBezTo>
                <a:cubicBezTo>
                  <a:pt x="54" y="8"/>
                  <a:pt x="53" y="8"/>
                  <a:pt x="52" y="8"/>
                </a:cubicBezTo>
                <a:cubicBezTo>
                  <a:pt x="51" y="8"/>
                  <a:pt x="51" y="8"/>
                  <a:pt x="50" y="8"/>
                </a:cubicBezTo>
                <a:cubicBezTo>
                  <a:pt x="44" y="4"/>
                  <a:pt x="44" y="4"/>
                  <a:pt x="44" y="4"/>
                </a:cubicBezTo>
                <a:cubicBezTo>
                  <a:pt x="44" y="9"/>
                  <a:pt x="44" y="9"/>
                  <a:pt x="44" y="9"/>
                </a:cubicBezTo>
                <a:cubicBezTo>
                  <a:pt x="46" y="11"/>
                  <a:pt x="46" y="11"/>
                  <a:pt x="46" y="11"/>
                </a:cubicBezTo>
                <a:cubicBezTo>
                  <a:pt x="46" y="12"/>
                  <a:pt x="46" y="13"/>
                  <a:pt x="46" y="14"/>
                </a:cubicBezTo>
                <a:cubicBezTo>
                  <a:pt x="44" y="14"/>
                  <a:pt x="44" y="14"/>
                  <a:pt x="44" y="14"/>
                </a:cubicBezTo>
                <a:cubicBezTo>
                  <a:pt x="44" y="21"/>
                  <a:pt x="44" y="21"/>
                  <a:pt x="44" y="21"/>
                </a:cubicBezTo>
                <a:cubicBezTo>
                  <a:pt x="57" y="21"/>
                  <a:pt x="57" y="21"/>
                  <a:pt x="57" y="21"/>
                </a:cubicBezTo>
                <a:lnTo>
                  <a:pt x="57" y="6"/>
                </a:lnTo>
                <a:close/>
                <a:moveTo>
                  <a:pt x="64" y="80"/>
                </a:moveTo>
                <a:cubicBezTo>
                  <a:pt x="64" y="74"/>
                  <a:pt x="64" y="74"/>
                  <a:pt x="64" y="74"/>
                </a:cubicBezTo>
                <a:cubicBezTo>
                  <a:pt x="69" y="74"/>
                  <a:pt x="69" y="74"/>
                  <a:pt x="69" y="74"/>
                </a:cubicBezTo>
                <a:cubicBezTo>
                  <a:pt x="69" y="14"/>
                  <a:pt x="69" y="14"/>
                  <a:pt x="69" y="14"/>
                </a:cubicBezTo>
                <a:cubicBezTo>
                  <a:pt x="59" y="14"/>
                  <a:pt x="59" y="14"/>
                  <a:pt x="59" y="14"/>
                </a:cubicBezTo>
                <a:cubicBezTo>
                  <a:pt x="59" y="13"/>
                  <a:pt x="59" y="12"/>
                  <a:pt x="58" y="11"/>
                </a:cubicBezTo>
                <a:cubicBezTo>
                  <a:pt x="67" y="4"/>
                  <a:pt x="67" y="4"/>
                  <a:pt x="67" y="4"/>
                </a:cubicBezTo>
                <a:cubicBezTo>
                  <a:pt x="68" y="3"/>
                  <a:pt x="68" y="2"/>
                  <a:pt x="68" y="1"/>
                </a:cubicBezTo>
                <a:cubicBezTo>
                  <a:pt x="67" y="0"/>
                  <a:pt x="66" y="0"/>
                  <a:pt x="65" y="1"/>
                </a:cubicBezTo>
                <a:cubicBezTo>
                  <a:pt x="57" y="6"/>
                  <a:pt x="57" y="6"/>
                  <a:pt x="57" y="6"/>
                </a:cubicBezTo>
                <a:cubicBezTo>
                  <a:pt x="57" y="21"/>
                  <a:pt x="57" y="21"/>
                  <a:pt x="57" y="21"/>
                </a:cubicBezTo>
                <a:cubicBezTo>
                  <a:pt x="63" y="21"/>
                  <a:pt x="63" y="21"/>
                  <a:pt x="63" y="21"/>
                </a:cubicBezTo>
                <a:cubicBezTo>
                  <a:pt x="63" y="56"/>
                  <a:pt x="63" y="56"/>
                  <a:pt x="63" y="56"/>
                </a:cubicBezTo>
                <a:cubicBezTo>
                  <a:pt x="57" y="56"/>
                  <a:pt x="57" y="56"/>
                  <a:pt x="57" y="56"/>
                </a:cubicBezTo>
                <a:cubicBezTo>
                  <a:pt x="57" y="61"/>
                  <a:pt x="57" y="61"/>
                  <a:pt x="57" y="61"/>
                </a:cubicBezTo>
                <a:cubicBezTo>
                  <a:pt x="60" y="61"/>
                  <a:pt x="61" y="63"/>
                  <a:pt x="61" y="65"/>
                </a:cubicBezTo>
                <a:cubicBezTo>
                  <a:pt x="61" y="67"/>
                  <a:pt x="60" y="69"/>
                  <a:pt x="57" y="69"/>
                </a:cubicBezTo>
                <a:cubicBezTo>
                  <a:pt x="57" y="80"/>
                  <a:pt x="57" y="80"/>
                  <a:pt x="57" y="80"/>
                </a:cubicBezTo>
                <a:lnTo>
                  <a:pt x="64" y="80"/>
                </a:lnTo>
                <a:close/>
              </a:path>
            </a:pathLst>
          </a:custGeom>
          <a:solidFill>
            <a:srgbClr val="EDECEC"/>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14" name="Freeform 13"/>
          <p:cNvSpPr>
            <a:spLocks noEditPoints="1"/>
          </p:cNvSpPr>
          <p:nvPr/>
        </p:nvSpPr>
        <p:spPr bwMode="auto">
          <a:xfrm>
            <a:off x="11291580" y="2548622"/>
            <a:ext cx="259731" cy="227529"/>
          </a:xfrm>
          <a:custGeom>
            <a:avLst/>
            <a:gdLst/>
            <a:ahLst/>
            <a:cxnLst>
              <a:cxn ang="0">
                <a:pos x="53" y="37"/>
              </a:cxn>
              <a:cxn ang="0">
                <a:pos x="27" y="52"/>
              </a:cxn>
              <a:cxn ang="0">
                <a:pos x="27" y="22"/>
              </a:cxn>
              <a:cxn ang="0">
                <a:pos x="53" y="37"/>
              </a:cxn>
              <a:cxn ang="0">
                <a:pos x="74" y="37"/>
              </a:cxn>
              <a:cxn ang="0">
                <a:pos x="37" y="0"/>
              </a:cxn>
              <a:cxn ang="0">
                <a:pos x="0" y="37"/>
              </a:cxn>
              <a:cxn ang="0">
                <a:pos x="37" y="74"/>
              </a:cxn>
              <a:cxn ang="0">
                <a:pos x="74" y="37"/>
              </a:cxn>
            </a:cxnLst>
            <a:rect l="0" t="0" r="r" b="b"/>
            <a:pathLst>
              <a:path w="74" h="74">
                <a:moveTo>
                  <a:pt x="53" y="37"/>
                </a:moveTo>
                <a:cubicBezTo>
                  <a:pt x="27" y="52"/>
                  <a:pt x="27" y="52"/>
                  <a:pt x="27" y="52"/>
                </a:cubicBezTo>
                <a:cubicBezTo>
                  <a:pt x="27" y="22"/>
                  <a:pt x="27" y="22"/>
                  <a:pt x="27" y="22"/>
                </a:cubicBezTo>
                <a:lnTo>
                  <a:pt x="53" y="37"/>
                </a:lnTo>
                <a:close/>
                <a:moveTo>
                  <a:pt x="74" y="37"/>
                </a:moveTo>
                <a:cubicBezTo>
                  <a:pt x="74" y="17"/>
                  <a:pt x="58" y="0"/>
                  <a:pt x="37" y="0"/>
                </a:cubicBezTo>
                <a:cubicBezTo>
                  <a:pt x="17" y="0"/>
                  <a:pt x="0" y="17"/>
                  <a:pt x="0" y="37"/>
                </a:cubicBezTo>
                <a:cubicBezTo>
                  <a:pt x="0" y="58"/>
                  <a:pt x="17" y="74"/>
                  <a:pt x="37" y="74"/>
                </a:cubicBezTo>
                <a:cubicBezTo>
                  <a:pt x="58" y="74"/>
                  <a:pt x="74" y="58"/>
                  <a:pt x="74" y="37"/>
                </a:cubicBezTo>
              </a:path>
            </a:pathLst>
          </a:custGeom>
          <a:solidFill>
            <a:srgbClr val="E2ECF6"/>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15" name="Freeform 14"/>
          <p:cNvSpPr>
            <a:spLocks noEditPoints="1"/>
          </p:cNvSpPr>
          <p:nvPr/>
        </p:nvSpPr>
        <p:spPr bwMode="auto">
          <a:xfrm>
            <a:off x="8168221" y="1753420"/>
            <a:ext cx="291885" cy="256540"/>
          </a:xfrm>
          <a:custGeom>
            <a:avLst/>
            <a:gdLst/>
            <a:ahLst/>
            <a:cxnLst>
              <a:cxn ang="0">
                <a:pos x="90" y="34"/>
              </a:cxn>
              <a:cxn ang="0">
                <a:pos x="22" y="34"/>
              </a:cxn>
              <a:cxn ang="0">
                <a:pos x="22" y="22"/>
              </a:cxn>
              <a:cxn ang="0">
                <a:pos x="90" y="22"/>
              </a:cxn>
              <a:cxn ang="0">
                <a:pos x="90" y="34"/>
              </a:cxn>
              <a:cxn ang="0">
                <a:pos x="67" y="67"/>
              </a:cxn>
              <a:cxn ang="0">
                <a:pos x="22" y="67"/>
              </a:cxn>
              <a:cxn ang="0">
                <a:pos x="22" y="56"/>
              </a:cxn>
              <a:cxn ang="0">
                <a:pos x="67" y="56"/>
              </a:cxn>
              <a:cxn ang="0">
                <a:pos x="67" y="67"/>
              </a:cxn>
              <a:cxn ang="0">
                <a:pos x="22" y="39"/>
              </a:cxn>
              <a:cxn ang="0">
                <a:pos x="90" y="39"/>
              </a:cxn>
              <a:cxn ang="0">
                <a:pos x="90" y="50"/>
              </a:cxn>
              <a:cxn ang="0">
                <a:pos x="22" y="50"/>
              </a:cxn>
              <a:cxn ang="0">
                <a:pos x="22" y="39"/>
              </a:cxn>
              <a:cxn ang="0">
                <a:pos x="101" y="0"/>
              </a:cxn>
              <a:cxn ang="0">
                <a:pos x="11" y="0"/>
              </a:cxn>
              <a:cxn ang="0">
                <a:pos x="0" y="11"/>
              </a:cxn>
              <a:cxn ang="0">
                <a:pos x="0" y="112"/>
              </a:cxn>
              <a:cxn ang="0">
                <a:pos x="22" y="90"/>
              </a:cxn>
              <a:cxn ang="0">
                <a:pos x="101" y="90"/>
              </a:cxn>
              <a:cxn ang="0">
                <a:pos x="112" y="78"/>
              </a:cxn>
              <a:cxn ang="0">
                <a:pos x="112" y="11"/>
              </a:cxn>
              <a:cxn ang="0">
                <a:pos x="101" y="0"/>
              </a:cxn>
            </a:cxnLst>
            <a:rect l="0" t="0" r="r" b="b"/>
            <a:pathLst>
              <a:path w="112" h="112">
                <a:moveTo>
                  <a:pt x="90" y="34"/>
                </a:moveTo>
                <a:cubicBezTo>
                  <a:pt x="22" y="34"/>
                  <a:pt x="22" y="34"/>
                  <a:pt x="22" y="34"/>
                </a:cubicBezTo>
                <a:cubicBezTo>
                  <a:pt x="22" y="22"/>
                  <a:pt x="22" y="22"/>
                  <a:pt x="22" y="22"/>
                </a:cubicBezTo>
                <a:cubicBezTo>
                  <a:pt x="90" y="22"/>
                  <a:pt x="90" y="22"/>
                  <a:pt x="90" y="22"/>
                </a:cubicBezTo>
                <a:lnTo>
                  <a:pt x="90" y="34"/>
                </a:lnTo>
                <a:close/>
                <a:moveTo>
                  <a:pt x="67" y="67"/>
                </a:moveTo>
                <a:cubicBezTo>
                  <a:pt x="22" y="67"/>
                  <a:pt x="22" y="67"/>
                  <a:pt x="22" y="67"/>
                </a:cubicBezTo>
                <a:cubicBezTo>
                  <a:pt x="22" y="56"/>
                  <a:pt x="22" y="56"/>
                  <a:pt x="22" y="56"/>
                </a:cubicBezTo>
                <a:cubicBezTo>
                  <a:pt x="67" y="56"/>
                  <a:pt x="67" y="56"/>
                  <a:pt x="67" y="56"/>
                </a:cubicBezTo>
                <a:lnTo>
                  <a:pt x="67" y="67"/>
                </a:lnTo>
                <a:close/>
                <a:moveTo>
                  <a:pt x="22" y="39"/>
                </a:moveTo>
                <a:cubicBezTo>
                  <a:pt x="90" y="39"/>
                  <a:pt x="90" y="39"/>
                  <a:pt x="90" y="39"/>
                </a:cubicBezTo>
                <a:cubicBezTo>
                  <a:pt x="90" y="50"/>
                  <a:pt x="90" y="50"/>
                  <a:pt x="90" y="50"/>
                </a:cubicBezTo>
                <a:cubicBezTo>
                  <a:pt x="22" y="50"/>
                  <a:pt x="22" y="50"/>
                  <a:pt x="22" y="50"/>
                </a:cubicBezTo>
                <a:lnTo>
                  <a:pt x="22" y="39"/>
                </a:lnTo>
                <a:close/>
                <a:moveTo>
                  <a:pt x="101" y="0"/>
                </a:moveTo>
                <a:cubicBezTo>
                  <a:pt x="11" y="0"/>
                  <a:pt x="11" y="0"/>
                  <a:pt x="11" y="0"/>
                </a:cubicBezTo>
                <a:cubicBezTo>
                  <a:pt x="5" y="0"/>
                  <a:pt x="0" y="5"/>
                  <a:pt x="0" y="11"/>
                </a:cubicBezTo>
                <a:cubicBezTo>
                  <a:pt x="0" y="112"/>
                  <a:pt x="0" y="112"/>
                  <a:pt x="0" y="112"/>
                </a:cubicBezTo>
                <a:cubicBezTo>
                  <a:pt x="22" y="90"/>
                  <a:pt x="22" y="90"/>
                  <a:pt x="22" y="90"/>
                </a:cubicBezTo>
                <a:cubicBezTo>
                  <a:pt x="101" y="90"/>
                  <a:pt x="101" y="90"/>
                  <a:pt x="101" y="90"/>
                </a:cubicBezTo>
                <a:cubicBezTo>
                  <a:pt x="107" y="90"/>
                  <a:pt x="112" y="85"/>
                  <a:pt x="112" y="78"/>
                </a:cubicBezTo>
                <a:cubicBezTo>
                  <a:pt x="112" y="11"/>
                  <a:pt x="112" y="11"/>
                  <a:pt x="112" y="11"/>
                </a:cubicBezTo>
                <a:cubicBezTo>
                  <a:pt x="112" y="5"/>
                  <a:pt x="107" y="0"/>
                  <a:pt x="101" y="0"/>
                </a:cubicBezTo>
              </a:path>
            </a:pathLst>
          </a:custGeom>
          <a:solidFill>
            <a:srgbClr val="EDECEC"/>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grpSp>
        <p:nvGrpSpPr>
          <p:cNvPr id="16" name="Group 15"/>
          <p:cNvGrpSpPr/>
          <p:nvPr/>
        </p:nvGrpSpPr>
        <p:grpSpPr>
          <a:xfrm>
            <a:off x="9434720" y="1327410"/>
            <a:ext cx="239346" cy="262292"/>
            <a:chOff x="8610600" y="373062"/>
            <a:chExt cx="212726" cy="263526"/>
          </a:xfrm>
        </p:grpSpPr>
        <p:sp>
          <p:nvSpPr>
            <p:cNvPr id="97" name="Freeform 96"/>
            <p:cNvSpPr>
              <a:spLocks/>
            </p:cNvSpPr>
            <p:nvPr/>
          </p:nvSpPr>
          <p:spPr bwMode="auto">
            <a:xfrm>
              <a:off x="8610600" y="381000"/>
              <a:ext cx="90488" cy="255588"/>
            </a:xfrm>
            <a:custGeom>
              <a:avLst/>
              <a:gdLst/>
              <a:ahLst/>
              <a:cxnLst>
                <a:cxn ang="0">
                  <a:pos x="5" y="14"/>
                </a:cxn>
                <a:cxn ang="0">
                  <a:pos x="1" y="28"/>
                </a:cxn>
                <a:cxn ang="0">
                  <a:pos x="4" y="40"/>
                </a:cxn>
                <a:cxn ang="0">
                  <a:pos x="15" y="53"/>
                </a:cxn>
                <a:cxn ang="0">
                  <a:pos x="15" y="117"/>
                </a:cxn>
                <a:cxn ang="0">
                  <a:pos x="26" y="117"/>
                </a:cxn>
                <a:cxn ang="0">
                  <a:pos x="26" y="53"/>
                </a:cxn>
                <a:cxn ang="0">
                  <a:pos x="38" y="40"/>
                </a:cxn>
                <a:cxn ang="0">
                  <a:pos x="41" y="28"/>
                </a:cxn>
                <a:cxn ang="0">
                  <a:pos x="36" y="14"/>
                </a:cxn>
                <a:cxn ang="0">
                  <a:pos x="27" y="0"/>
                </a:cxn>
                <a:cxn ang="0">
                  <a:pos x="30" y="27"/>
                </a:cxn>
                <a:cxn ang="0">
                  <a:pos x="27" y="27"/>
                </a:cxn>
                <a:cxn ang="0">
                  <a:pos x="24" y="0"/>
                </a:cxn>
                <a:cxn ang="0">
                  <a:pos x="21" y="0"/>
                </a:cxn>
                <a:cxn ang="0">
                  <a:pos x="18" y="0"/>
                </a:cxn>
                <a:cxn ang="0">
                  <a:pos x="15" y="27"/>
                </a:cxn>
                <a:cxn ang="0">
                  <a:pos x="11" y="27"/>
                </a:cxn>
                <a:cxn ang="0">
                  <a:pos x="14" y="0"/>
                </a:cxn>
                <a:cxn ang="0">
                  <a:pos x="5" y="14"/>
                </a:cxn>
              </a:cxnLst>
              <a:rect l="0" t="0" r="r" b="b"/>
              <a:pathLst>
                <a:path w="41" h="117">
                  <a:moveTo>
                    <a:pt x="5" y="14"/>
                  </a:moveTo>
                  <a:cubicBezTo>
                    <a:pt x="4" y="18"/>
                    <a:pt x="2" y="23"/>
                    <a:pt x="1" y="28"/>
                  </a:cubicBezTo>
                  <a:cubicBezTo>
                    <a:pt x="0" y="33"/>
                    <a:pt x="2" y="36"/>
                    <a:pt x="4" y="40"/>
                  </a:cubicBezTo>
                  <a:cubicBezTo>
                    <a:pt x="6" y="45"/>
                    <a:pt x="10" y="50"/>
                    <a:pt x="15" y="53"/>
                  </a:cubicBezTo>
                  <a:cubicBezTo>
                    <a:pt x="15" y="117"/>
                    <a:pt x="15" y="117"/>
                    <a:pt x="15" y="117"/>
                  </a:cubicBezTo>
                  <a:cubicBezTo>
                    <a:pt x="26" y="117"/>
                    <a:pt x="26" y="117"/>
                    <a:pt x="26" y="117"/>
                  </a:cubicBezTo>
                  <a:cubicBezTo>
                    <a:pt x="26" y="53"/>
                    <a:pt x="26" y="53"/>
                    <a:pt x="26" y="53"/>
                  </a:cubicBezTo>
                  <a:cubicBezTo>
                    <a:pt x="31" y="51"/>
                    <a:pt x="35" y="45"/>
                    <a:pt x="38" y="40"/>
                  </a:cubicBezTo>
                  <a:cubicBezTo>
                    <a:pt x="40" y="36"/>
                    <a:pt x="41" y="33"/>
                    <a:pt x="41" y="28"/>
                  </a:cubicBezTo>
                  <a:cubicBezTo>
                    <a:pt x="40" y="23"/>
                    <a:pt x="38" y="18"/>
                    <a:pt x="36" y="14"/>
                  </a:cubicBezTo>
                  <a:cubicBezTo>
                    <a:pt x="35" y="10"/>
                    <a:pt x="32" y="0"/>
                    <a:pt x="27" y="0"/>
                  </a:cubicBezTo>
                  <a:cubicBezTo>
                    <a:pt x="30" y="27"/>
                    <a:pt x="30" y="27"/>
                    <a:pt x="30" y="27"/>
                  </a:cubicBezTo>
                  <a:cubicBezTo>
                    <a:pt x="27" y="27"/>
                    <a:pt x="27" y="27"/>
                    <a:pt x="27" y="27"/>
                  </a:cubicBezTo>
                  <a:cubicBezTo>
                    <a:pt x="24" y="0"/>
                    <a:pt x="24" y="0"/>
                    <a:pt x="24" y="0"/>
                  </a:cubicBezTo>
                  <a:cubicBezTo>
                    <a:pt x="21" y="0"/>
                    <a:pt x="21" y="0"/>
                    <a:pt x="21" y="0"/>
                  </a:cubicBezTo>
                  <a:cubicBezTo>
                    <a:pt x="18" y="0"/>
                    <a:pt x="18" y="0"/>
                    <a:pt x="18" y="0"/>
                  </a:cubicBezTo>
                  <a:cubicBezTo>
                    <a:pt x="15" y="27"/>
                    <a:pt x="15" y="27"/>
                    <a:pt x="15" y="27"/>
                  </a:cubicBezTo>
                  <a:cubicBezTo>
                    <a:pt x="11" y="27"/>
                    <a:pt x="11" y="27"/>
                    <a:pt x="11" y="27"/>
                  </a:cubicBezTo>
                  <a:cubicBezTo>
                    <a:pt x="14" y="0"/>
                    <a:pt x="14" y="0"/>
                    <a:pt x="14" y="0"/>
                  </a:cubicBezTo>
                  <a:cubicBezTo>
                    <a:pt x="9" y="0"/>
                    <a:pt x="7" y="10"/>
                    <a:pt x="5" y="14"/>
                  </a:cubicBezTo>
                </a:path>
              </a:pathLst>
            </a:custGeom>
            <a:solidFill>
              <a:srgbClr val="EDECEC"/>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98" name="Freeform 97"/>
            <p:cNvSpPr>
              <a:spLocks/>
            </p:cNvSpPr>
            <p:nvPr/>
          </p:nvSpPr>
          <p:spPr bwMode="auto">
            <a:xfrm>
              <a:off x="8729663" y="373062"/>
              <a:ext cx="93663" cy="263525"/>
            </a:xfrm>
            <a:custGeom>
              <a:avLst/>
              <a:gdLst/>
              <a:ahLst/>
              <a:cxnLst>
                <a:cxn ang="0">
                  <a:pos x="27" y="120"/>
                </a:cxn>
                <a:cxn ang="0">
                  <a:pos x="27" y="57"/>
                </a:cxn>
                <a:cxn ang="0">
                  <a:pos x="43" y="32"/>
                </a:cxn>
                <a:cxn ang="0">
                  <a:pos x="21" y="0"/>
                </a:cxn>
                <a:cxn ang="0">
                  <a:pos x="0" y="32"/>
                </a:cxn>
                <a:cxn ang="0">
                  <a:pos x="16" y="57"/>
                </a:cxn>
                <a:cxn ang="0">
                  <a:pos x="16" y="120"/>
                </a:cxn>
                <a:cxn ang="0">
                  <a:pos x="27" y="120"/>
                </a:cxn>
              </a:cxnLst>
              <a:rect l="0" t="0" r="r" b="b"/>
              <a:pathLst>
                <a:path w="43" h="120">
                  <a:moveTo>
                    <a:pt x="27" y="120"/>
                  </a:moveTo>
                  <a:cubicBezTo>
                    <a:pt x="27" y="57"/>
                    <a:pt x="27" y="57"/>
                    <a:pt x="27" y="57"/>
                  </a:cubicBezTo>
                  <a:cubicBezTo>
                    <a:pt x="36" y="54"/>
                    <a:pt x="43" y="44"/>
                    <a:pt x="43" y="32"/>
                  </a:cubicBezTo>
                  <a:cubicBezTo>
                    <a:pt x="43" y="18"/>
                    <a:pt x="33" y="0"/>
                    <a:pt x="21" y="0"/>
                  </a:cubicBezTo>
                  <a:cubicBezTo>
                    <a:pt x="9" y="0"/>
                    <a:pt x="0" y="18"/>
                    <a:pt x="0" y="32"/>
                  </a:cubicBezTo>
                  <a:cubicBezTo>
                    <a:pt x="0" y="44"/>
                    <a:pt x="6" y="54"/>
                    <a:pt x="16" y="57"/>
                  </a:cubicBezTo>
                  <a:cubicBezTo>
                    <a:pt x="16" y="120"/>
                    <a:pt x="16" y="120"/>
                    <a:pt x="16" y="120"/>
                  </a:cubicBezTo>
                  <a:lnTo>
                    <a:pt x="27" y="120"/>
                  </a:lnTo>
                  <a:close/>
                </a:path>
              </a:pathLst>
            </a:custGeom>
            <a:solidFill>
              <a:srgbClr val="EDECEC"/>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grpSp>
      <p:sp>
        <p:nvSpPr>
          <p:cNvPr id="17" name="Freeform 16"/>
          <p:cNvSpPr>
            <a:spLocks noEditPoints="1"/>
          </p:cNvSpPr>
          <p:nvPr/>
        </p:nvSpPr>
        <p:spPr bwMode="auto">
          <a:xfrm>
            <a:off x="6986195" y="3877022"/>
            <a:ext cx="260422" cy="227529"/>
          </a:xfrm>
          <a:custGeom>
            <a:avLst/>
            <a:gdLst/>
            <a:ahLst/>
            <a:cxnLst>
              <a:cxn ang="0">
                <a:pos x="39" y="70"/>
              </a:cxn>
              <a:cxn ang="0">
                <a:pos x="31" y="78"/>
              </a:cxn>
              <a:cxn ang="0">
                <a:pos x="23" y="78"/>
              </a:cxn>
              <a:cxn ang="0">
                <a:pos x="15" y="70"/>
              </a:cxn>
              <a:cxn ang="0">
                <a:pos x="15" y="62"/>
              </a:cxn>
              <a:cxn ang="0">
                <a:pos x="39" y="38"/>
              </a:cxn>
              <a:cxn ang="0">
                <a:pos x="47" y="38"/>
              </a:cxn>
              <a:cxn ang="0">
                <a:pos x="55" y="46"/>
              </a:cxn>
              <a:cxn ang="0">
                <a:pos x="63" y="38"/>
              </a:cxn>
              <a:cxn ang="0">
                <a:pos x="55" y="30"/>
              </a:cxn>
              <a:cxn ang="0">
                <a:pos x="31" y="30"/>
              </a:cxn>
              <a:cxn ang="0">
                <a:pos x="7" y="54"/>
              </a:cxn>
              <a:cxn ang="0">
                <a:pos x="7" y="78"/>
              </a:cxn>
              <a:cxn ang="0">
                <a:pos x="15" y="86"/>
              </a:cxn>
              <a:cxn ang="0">
                <a:pos x="39" y="86"/>
              </a:cxn>
              <a:cxn ang="0">
                <a:pos x="52" y="73"/>
              </a:cxn>
              <a:cxn ang="0">
                <a:pos x="39" y="70"/>
              </a:cxn>
              <a:cxn ang="0">
                <a:pos x="87" y="38"/>
              </a:cxn>
              <a:cxn ang="0">
                <a:pos x="63" y="62"/>
              </a:cxn>
              <a:cxn ang="0">
                <a:pos x="39" y="62"/>
              </a:cxn>
              <a:cxn ang="0">
                <a:pos x="31" y="54"/>
              </a:cxn>
              <a:cxn ang="0">
                <a:pos x="39" y="46"/>
              </a:cxn>
              <a:cxn ang="0">
                <a:pos x="47" y="54"/>
              </a:cxn>
              <a:cxn ang="0">
                <a:pos x="55" y="54"/>
              </a:cxn>
              <a:cxn ang="0">
                <a:pos x="79" y="30"/>
              </a:cxn>
              <a:cxn ang="0">
                <a:pos x="79" y="22"/>
              </a:cxn>
              <a:cxn ang="0">
                <a:pos x="71" y="14"/>
              </a:cxn>
              <a:cxn ang="0">
                <a:pos x="63" y="14"/>
              </a:cxn>
              <a:cxn ang="0">
                <a:pos x="54" y="23"/>
              </a:cxn>
              <a:cxn ang="0">
                <a:pos x="41" y="20"/>
              </a:cxn>
              <a:cxn ang="0">
                <a:pos x="55" y="6"/>
              </a:cxn>
              <a:cxn ang="0">
                <a:pos x="79" y="6"/>
              </a:cxn>
              <a:cxn ang="0">
                <a:pos x="87" y="14"/>
              </a:cxn>
              <a:cxn ang="0">
                <a:pos x="87" y="38"/>
              </a:cxn>
            </a:cxnLst>
            <a:rect l="0" t="0" r="r" b="b"/>
            <a:pathLst>
              <a:path w="93" h="93">
                <a:moveTo>
                  <a:pt x="39" y="70"/>
                </a:moveTo>
                <a:cubicBezTo>
                  <a:pt x="31" y="78"/>
                  <a:pt x="31" y="78"/>
                  <a:pt x="31" y="78"/>
                </a:cubicBezTo>
                <a:cubicBezTo>
                  <a:pt x="29" y="81"/>
                  <a:pt x="25" y="81"/>
                  <a:pt x="23" y="78"/>
                </a:cubicBezTo>
                <a:cubicBezTo>
                  <a:pt x="15" y="70"/>
                  <a:pt x="15" y="70"/>
                  <a:pt x="15" y="70"/>
                </a:cubicBezTo>
                <a:cubicBezTo>
                  <a:pt x="13" y="68"/>
                  <a:pt x="13" y="65"/>
                  <a:pt x="15" y="62"/>
                </a:cubicBezTo>
                <a:cubicBezTo>
                  <a:pt x="39" y="38"/>
                  <a:pt x="39" y="38"/>
                  <a:pt x="39" y="38"/>
                </a:cubicBezTo>
                <a:cubicBezTo>
                  <a:pt x="41" y="36"/>
                  <a:pt x="45" y="36"/>
                  <a:pt x="47" y="38"/>
                </a:cubicBezTo>
                <a:cubicBezTo>
                  <a:pt x="55" y="46"/>
                  <a:pt x="55" y="46"/>
                  <a:pt x="55" y="46"/>
                </a:cubicBezTo>
                <a:cubicBezTo>
                  <a:pt x="63" y="38"/>
                  <a:pt x="63" y="38"/>
                  <a:pt x="63" y="38"/>
                </a:cubicBezTo>
                <a:cubicBezTo>
                  <a:pt x="55" y="30"/>
                  <a:pt x="55" y="30"/>
                  <a:pt x="55" y="30"/>
                </a:cubicBezTo>
                <a:cubicBezTo>
                  <a:pt x="48" y="24"/>
                  <a:pt x="37" y="24"/>
                  <a:pt x="31" y="30"/>
                </a:cubicBezTo>
                <a:cubicBezTo>
                  <a:pt x="7" y="54"/>
                  <a:pt x="7" y="54"/>
                  <a:pt x="7" y="54"/>
                </a:cubicBezTo>
                <a:cubicBezTo>
                  <a:pt x="0" y="61"/>
                  <a:pt x="0" y="72"/>
                  <a:pt x="7" y="78"/>
                </a:cubicBezTo>
                <a:cubicBezTo>
                  <a:pt x="15" y="86"/>
                  <a:pt x="15" y="86"/>
                  <a:pt x="15" y="86"/>
                </a:cubicBezTo>
                <a:cubicBezTo>
                  <a:pt x="21" y="93"/>
                  <a:pt x="32" y="93"/>
                  <a:pt x="39" y="86"/>
                </a:cubicBezTo>
                <a:cubicBezTo>
                  <a:pt x="52" y="73"/>
                  <a:pt x="52" y="73"/>
                  <a:pt x="52" y="73"/>
                </a:cubicBezTo>
                <a:cubicBezTo>
                  <a:pt x="48" y="73"/>
                  <a:pt x="43" y="72"/>
                  <a:pt x="39" y="70"/>
                </a:cubicBezTo>
                <a:moveTo>
                  <a:pt x="87" y="38"/>
                </a:moveTo>
                <a:cubicBezTo>
                  <a:pt x="63" y="62"/>
                  <a:pt x="63" y="62"/>
                  <a:pt x="63" y="62"/>
                </a:cubicBezTo>
                <a:cubicBezTo>
                  <a:pt x="56" y="69"/>
                  <a:pt x="45" y="69"/>
                  <a:pt x="39" y="62"/>
                </a:cubicBezTo>
                <a:cubicBezTo>
                  <a:pt x="31" y="54"/>
                  <a:pt x="31" y="54"/>
                  <a:pt x="31" y="54"/>
                </a:cubicBezTo>
                <a:cubicBezTo>
                  <a:pt x="39" y="46"/>
                  <a:pt x="39" y="46"/>
                  <a:pt x="39" y="46"/>
                </a:cubicBezTo>
                <a:cubicBezTo>
                  <a:pt x="47" y="54"/>
                  <a:pt x="47" y="54"/>
                  <a:pt x="47" y="54"/>
                </a:cubicBezTo>
                <a:cubicBezTo>
                  <a:pt x="49" y="57"/>
                  <a:pt x="53" y="57"/>
                  <a:pt x="55" y="54"/>
                </a:cubicBezTo>
                <a:cubicBezTo>
                  <a:pt x="79" y="30"/>
                  <a:pt x="79" y="30"/>
                  <a:pt x="79" y="30"/>
                </a:cubicBezTo>
                <a:cubicBezTo>
                  <a:pt x="81" y="28"/>
                  <a:pt x="81" y="25"/>
                  <a:pt x="79" y="22"/>
                </a:cubicBezTo>
                <a:cubicBezTo>
                  <a:pt x="71" y="14"/>
                  <a:pt x="71" y="14"/>
                  <a:pt x="71" y="14"/>
                </a:cubicBezTo>
                <a:cubicBezTo>
                  <a:pt x="68" y="12"/>
                  <a:pt x="65" y="12"/>
                  <a:pt x="63" y="14"/>
                </a:cubicBezTo>
                <a:cubicBezTo>
                  <a:pt x="54" y="23"/>
                  <a:pt x="54" y="23"/>
                  <a:pt x="54" y="23"/>
                </a:cubicBezTo>
                <a:cubicBezTo>
                  <a:pt x="50" y="21"/>
                  <a:pt x="46" y="20"/>
                  <a:pt x="41" y="20"/>
                </a:cubicBezTo>
                <a:cubicBezTo>
                  <a:pt x="55" y="6"/>
                  <a:pt x="55" y="6"/>
                  <a:pt x="55" y="6"/>
                </a:cubicBezTo>
                <a:cubicBezTo>
                  <a:pt x="61" y="0"/>
                  <a:pt x="72" y="0"/>
                  <a:pt x="79" y="6"/>
                </a:cubicBezTo>
                <a:cubicBezTo>
                  <a:pt x="87" y="14"/>
                  <a:pt x="87" y="14"/>
                  <a:pt x="87" y="14"/>
                </a:cubicBezTo>
                <a:cubicBezTo>
                  <a:pt x="93" y="21"/>
                  <a:pt x="93" y="32"/>
                  <a:pt x="87" y="38"/>
                </a:cubicBezTo>
              </a:path>
            </a:pathLst>
          </a:custGeom>
          <a:solidFill>
            <a:srgbClr val="E8E7E7"/>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grpSp>
        <p:nvGrpSpPr>
          <p:cNvPr id="18" name="Group 17"/>
          <p:cNvGrpSpPr/>
          <p:nvPr/>
        </p:nvGrpSpPr>
        <p:grpSpPr>
          <a:xfrm>
            <a:off x="7347738" y="1525890"/>
            <a:ext cx="3943830" cy="4247212"/>
            <a:chOff x="4953000" y="1371600"/>
            <a:chExt cx="3505199" cy="4267200"/>
          </a:xfrm>
        </p:grpSpPr>
        <p:cxnSp>
          <p:nvCxnSpPr>
            <p:cNvPr id="73" name="Straight Connector 72"/>
            <p:cNvCxnSpPr/>
            <p:nvPr/>
          </p:nvCxnSpPr>
          <p:spPr>
            <a:xfrm rot="5400000" flipH="1" flipV="1">
              <a:off x="6531980" y="2533578"/>
              <a:ext cx="1028626" cy="381069"/>
            </a:xfrm>
            <a:prstGeom prst="line">
              <a:avLst/>
            </a:prstGeom>
            <a:noFill/>
            <a:ln w="9525" cap="flat" cmpd="sng" algn="ctr">
              <a:solidFill>
                <a:sysClr val="window" lastClr="FFFFFF"/>
              </a:solidFill>
              <a:prstDash val="lgDashDot"/>
            </a:ln>
            <a:effectLst/>
          </p:spPr>
        </p:cxnSp>
        <p:grpSp>
          <p:nvGrpSpPr>
            <p:cNvPr id="74" name="Group 73"/>
            <p:cNvGrpSpPr/>
            <p:nvPr/>
          </p:nvGrpSpPr>
          <p:grpSpPr>
            <a:xfrm>
              <a:off x="4953000" y="1371600"/>
              <a:ext cx="3505199" cy="4267200"/>
              <a:chOff x="4953000" y="1371600"/>
              <a:chExt cx="3505199" cy="4267200"/>
            </a:xfrm>
          </p:grpSpPr>
          <p:grpSp>
            <p:nvGrpSpPr>
              <p:cNvPr id="75" name="Group 74"/>
              <p:cNvGrpSpPr/>
              <p:nvPr/>
            </p:nvGrpSpPr>
            <p:grpSpPr>
              <a:xfrm flipH="1">
                <a:off x="7084357" y="1676401"/>
                <a:ext cx="1373842" cy="3962399"/>
                <a:chOff x="5102660" y="1676401"/>
                <a:chExt cx="1679140" cy="3962399"/>
              </a:xfrm>
            </p:grpSpPr>
            <p:cxnSp>
              <p:nvCxnSpPr>
                <p:cNvPr id="88" name="Straight Connector 87"/>
                <p:cNvCxnSpPr/>
                <p:nvPr/>
              </p:nvCxnSpPr>
              <p:spPr>
                <a:xfrm rot="10800000">
                  <a:off x="5181600" y="1828800"/>
                  <a:ext cx="1524000" cy="1295400"/>
                </a:xfrm>
                <a:prstGeom prst="line">
                  <a:avLst/>
                </a:prstGeom>
                <a:noFill/>
                <a:ln w="9525" cap="flat" cmpd="sng" algn="ctr">
                  <a:solidFill>
                    <a:sysClr val="window" lastClr="FFFFFF"/>
                  </a:solidFill>
                  <a:prstDash val="lgDashDot"/>
                </a:ln>
                <a:effectLst/>
              </p:spPr>
            </p:cxnSp>
            <p:cxnSp>
              <p:nvCxnSpPr>
                <p:cNvPr id="89" name="Straight Connector 88"/>
                <p:cNvCxnSpPr/>
                <p:nvPr/>
              </p:nvCxnSpPr>
              <p:spPr>
                <a:xfrm rot="16200000" flipV="1">
                  <a:off x="5637428" y="1979829"/>
                  <a:ext cx="1447800" cy="840943"/>
                </a:xfrm>
                <a:prstGeom prst="line">
                  <a:avLst/>
                </a:prstGeom>
                <a:noFill/>
                <a:ln w="9525" cap="flat" cmpd="sng" algn="ctr">
                  <a:solidFill>
                    <a:sysClr val="window" lastClr="FFFFFF"/>
                  </a:solidFill>
                  <a:prstDash val="lgDashDot"/>
                </a:ln>
                <a:effectLst/>
              </p:spPr>
            </p:cxnSp>
            <p:cxnSp>
              <p:nvCxnSpPr>
                <p:cNvPr id="90" name="Straight Connector 89"/>
                <p:cNvCxnSpPr/>
                <p:nvPr/>
              </p:nvCxnSpPr>
              <p:spPr>
                <a:xfrm flipH="1" flipV="1">
                  <a:off x="5195792" y="2590800"/>
                  <a:ext cx="1509807" cy="685800"/>
                </a:xfrm>
                <a:prstGeom prst="line">
                  <a:avLst/>
                </a:prstGeom>
                <a:noFill/>
                <a:ln w="9525" cap="flat" cmpd="sng" algn="ctr">
                  <a:solidFill>
                    <a:sysClr val="window" lastClr="FFFFFF"/>
                  </a:solidFill>
                  <a:prstDash val="lgDashDot"/>
                </a:ln>
                <a:effectLst/>
              </p:spPr>
            </p:cxnSp>
            <p:cxnSp>
              <p:nvCxnSpPr>
                <p:cNvPr id="91" name="Straight Connector 90"/>
                <p:cNvCxnSpPr/>
                <p:nvPr/>
              </p:nvCxnSpPr>
              <p:spPr>
                <a:xfrm rot="10800000">
                  <a:off x="5638800" y="3276600"/>
                  <a:ext cx="1066800" cy="152400"/>
                </a:xfrm>
                <a:prstGeom prst="line">
                  <a:avLst/>
                </a:prstGeom>
                <a:noFill/>
                <a:ln w="9525" cap="flat" cmpd="sng" algn="ctr">
                  <a:solidFill>
                    <a:sysClr val="window" lastClr="FFFFFF"/>
                  </a:solidFill>
                  <a:prstDash val="lgDashDot"/>
                </a:ln>
                <a:effectLst/>
              </p:spPr>
            </p:cxnSp>
            <p:cxnSp>
              <p:nvCxnSpPr>
                <p:cNvPr id="92" name="Straight Connector 91"/>
                <p:cNvCxnSpPr/>
                <p:nvPr/>
              </p:nvCxnSpPr>
              <p:spPr>
                <a:xfrm rot="10800000" flipV="1">
                  <a:off x="5105400" y="3581400"/>
                  <a:ext cx="1600200" cy="228600"/>
                </a:xfrm>
                <a:prstGeom prst="line">
                  <a:avLst/>
                </a:prstGeom>
                <a:noFill/>
                <a:ln w="9525" cap="flat" cmpd="sng" algn="ctr">
                  <a:solidFill>
                    <a:sysClr val="window" lastClr="FFFFFF"/>
                  </a:solidFill>
                  <a:prstDash val="lgDashDot"/>
                </a:ln>
                <a:effectLst/>
              </p:spPr>
            </p:cxnSp>
            <p:cxnSp>
              <p:nvCxnSpPr>
                <p:cNvPr id="93" name="Straight Connector 92"/>
                <p:cNvCxnSpPr/>
                <p:nvPr/>
              </p:nvCxnSpPr>
              <p:spPr>
                <a:xfrm rot="10800000" flipV="1">
                  <a:off x="5715000" y="3733800"/>
                  <a:ext cx="914400" cy="304800"/>
                </a:xfrm>
                <a:prstGeom prst="line">
                  <a:avLst/>
                </a:prstGeom>
                <a:noFill/>
                <a:ln w="9525" cap="flat" cmpd="sng" algn="ctr">
                  <a:solidFill>
                    <a:sysClr val="window" lastClr="FFFFFF"/>
                  </a:solidFill>
                  <a:prstDash val="lgDashDot"/>
                </a:ln>
                <a:effectLst/>
              </p:spPr>
            </p:cxnSp>
            <p:cxnSp>
              <p:nvCxnSpPr>
                <p:cNvPr id="94" name="Straight Connector 93"/>
                <p:cNvCxnSpPr/>
                <p:nvPr/>
              </p:nvCxnSpPr>
              <p:spPr>
                <a:xfrm rot="10800000" flipV="1">
                  <a:off x="5410200" y="3886200"/>
                  <a:ext cx="1219200" cy="838200"/>
                </a:xfrm>
                <a:prstGeom prst="line">
                  <a:avLst/>
                </a:prstGeom>
                <a:noFill/>
                <a:ln w="9525" cap="flat" cmpd="sng" algn="ctr">
                  <a:solidFill>
                    <a:sysClr val="window" lastClr="FFFFFF"/>
                  </a:solidFill>
                  <a:prstDash val="lgDashDot"/>
                </a:ln>
                <a:effectLst/>
              </p:spPr>
            </p:cxnSp>
            <p:cxnSp>
              <p:nvCxnSpPr>
                <p:cNvPr id="95" name="Straight Connector 94"/>
                <p:cNvCxnSpPr/>
                <p:nvPr/>
              </p:nvCxnSpPr>
              <p:spPr>
                <a:xfrm rot="5400000">
                  <a:off x="5065930" y="3999130"/>
                  <a:ext cx="1676400" cy="1602940"/>
                </a:xfrm>
                <a:prstGeom prst="line">
                  <a:avLst/>
                </a:prstGeom>
                <a:noFill/>
                <a:ln w="9525" cap="flat" cmpd="sng" algn="ctr">
                  <a:solidFill>
                    <a:sysClr val="window" lastClr="FFFFFF"/>
                  </a:solidFill>
                  <a:prstDash val="lgDashDot"/>
                </a:ln>
                <a:effectLst/>
              </p:spPr>
            </p:cxnSp>
            <p:cxnSp>
              <p:nvCxnSpPr>
                <p:cNvPr id="96" name="Straight Connector 95"/>
                <p:cNvCxnSpPr/>
                <p:nvPr/>
              </p:nvCxnSpPr>
              <p:spPr>
                <a:xfrm rot="5400000">
                  <a:off x="5486400" y="4191000"/>
                  <a:ext cx="1752600" cy="838200"/>
                </a:xfrm>
                <a:prstGeom prst="line">
                  <a:avLst/>
                </a:prstGeom>
                <a:noFill/>
                <a:ln w="9525" cap="flat" cmpd="sng" algn="ctr">
                  <a:solidFill>
                    <a:sysClr val="window" lastClr="FFFFFF"/>
                  </a:solidFill>
                  <a:prstDash val="lgDashDot"/>
                </a:ln>
                <a:effectLst/>
              </p:spPr>
            </p:cxnSp>
          </p:grpSp>
          <p:cxnSp>
            <p:nvCxnSpPr>
              <p:cNvPr id="76" name="Straight Connector 75"/>
              <p:cNvCxnSpPr/>
              <p:nvPr/>
            </p:nvCxnSpPr>
            <p:spPr>
              <a:xfrm rot="16200000" flipV="1">
                <a:off x="5617546" y="2076414"/>
                <a:ext cx="1866826" cy="457198"/>
              </a:xfrm>
              <a:prstGeom prst="line">
                <a:avLst/>
              </a:prstGeom>
              <a:noFill/>
              <a:ln w="9525" cap="flat" cmpd="sng" algn="ctr">
                <a:solidFill>
                  <a:sysClr val="window" lastClr="FFFFFF"/>
                </a:solidFill>
                <a:prstDash val="lgDashDot"/>
              </a:ln>
              <a:effectLst/>
            </p:spPr>
          </p:cxnSp>
          <p:cxnSp>
            <p:nvCxnSpPr>
              <p:cNvPr id="77" name="Straight Connector 76"/>
              <p:cNvCxnSpPr/>
              <p:nvPr/>
            </p:nvCxnSpPr>
            <p:spPr>
              <a:xfrm rot="5400000" flipH="1" flipV="1">
                <a:off x="6036644" y="2343112"/>
                <a:ext cx="1714426" cy="76202"/>
              </a:xfrm>
              <a:prstGeom prst="line">
                <a:avLst/>
              </a:prstGeom>
              <a:noFill/>
              <a:ln w="9525" cap="flat" cmpd="sng" algn="ctr">
                <a:solidFill>
                  <a:sysClr val="window" lastClr="FFFFFF"/>
                </a:solidFill>
                <a:prstDash val="lgDashDot"/>
              </a:ln>
              <a:effectLst/>
            </p:spPr>
          </p:cxnSp>
          <p:grpSp>
            <p:nvGrpSpPr>
              <p:cNvPr id="78" name="Group 77"/>
              <p:cNvGrpSpPr/>
              <p:nvPr/>
            </p:nvGrpSpPr>
            <p:grpSpPr>
              <a:xfrm>
                <a:off x="4953000" y="1828800"/>
                <a:ext cx="1676400" cy="3657600"/>
                <a:chOff x="5105400" y="1828800"/>
                <a:chExt cx="1676400" cy="3657600"/>
              </a:xfrm>
            </p:grpSpPr>
            <p:cxnSp>
              <p:nvCxnSpPr>
                <p:cNvPr id="79" name="Straight Connector 78"/>
                <p:cNvCxnSpPr/>
                <p:nvPr/>
              </p:nvCxnSpPr>
              <p:spPr>
                <a:xfrm rot="10800000">
                  <a:off x="5181600" y="1828800"/>
                  <a:ext cx="1524000" cy="1295400"/>
                </a:xfrm>
                <a:prstGeom prst="line">
                  <a:avLst/>
                </a:prstGeom>
                <a:noFill/>
                <a:ln w="9525" cap="flat" cmpd="sng" algn="ctr">
                  <a:solidFill>
                    <a:sysClr val="window" lastClr="FFFFFF"/>
                  </a:solidFill>
                  <a:prstDash val="lgDashDot"/>
                </a:ln>
                <a:effectLst/>
              </p:spPr>
            </p:cxnSp>
            <p:cxnSp>
              <p:nvCxnSpPr>
                <p:cNvPr id="80" name="Straight Connector 79"/>
                <p:cNvCxnSpPr/>
                <p:nvPr/>
              </p:nvCxnSpPr>
              <p:spPr>
                <a:xfrm rot="16200000" flipV="1">
                  <a:off x="5867400" y="2209800"/>
                  <a:ext cx="1143000" cy="685800"/>
                </a:xfrm>
                <a:prstGeom prst="line">
                  <a:avLst/>
                </a:prstGeom>
                <a:noFill/>
                <a:ln w="9525" cap="flat" cmpd="sng" algn="ctr">
                  <a:solidFill>
                    <a:sysClr val="window" lastClr="FFFFFF"/>
                  </a:solidFill>
                  <a:prstDash val="lgDashDot"/>
                </a:ln>
                <a:effectLst/>
              </p:spPr>
            </p:cxnSp>
            <p:cxnSp>
              <p:nvCxnSpPr>
                <p:cNvPr id="81" name="Straight Connector 80"/>
                <p:cNvCxnSpPr/>
                <p:nvPr/>
              </p:nvCxnSpPr>
              <p:spPr>
                <a:xfrm rot="10800000">
                  <a:off x="5181600" y="2514600"/>
                  <a:ext cx="1524000" cy="762000"/>
                </a:xfrm>
                <a:prstGeom prst="line">
                  <a:avLst/>
                </a:prstGeom>
                <a:noFill/>
                <a:ln w="9525" cap="flat" cmpd="sng" algn="ctr">
                  <a:solidFill>
                    <a:sysClr val="window" lastClr="FFFFFF"/>
                  </a:solidFill>
                  <a:prstDash val="lgDashDot"/>
                </a:ln>
                <a:effectLst/>
              </p:spPr>
            </p:cxnSp>
            <p:cxnSp>
              <p:nvCxnSpPr>
                <p:cNvPr id="82" name="Straight Connector 81"/>
                <p:cNvCxnSpPr/>
                <p:nvPr/>
              </p:nvCxnSpPr>
              <p:spPr>
                <a:xfrm rot="10800000">
                  <a:off x="5638800" y="3276600"/>
                  <a:ext cx="1066800" cy="152400"/>
                </a:xfrm>
                <a:prstGeom prst="line">
                  <a:avLst/>
                </a:prstGeom>
                <a:noFill/>
                <a:ln w="9525" cap="flat" cmpd="sng" algn="ctr">
                  <a:solidFill>
                    <a:sysClr val="window" lastClr="FFFFFF"/>
                  </a:solidFill>
                  <a:prstDash val="lgDashDot"/>
                </a:ln>
                <a:effectLst/>
              </p:spPr>
            </p:cxnSp>
            <p:cxnSp>
              <p:nvCxnSpPr>
                <p:cNvPr id="83" name="Straight Connector 82"/>
                <p:cNvCxnSpPr/>
                <p:nvPr/>
              </p:nvCxnSpPr>
              <p:spPr>
                <a:xfrm rot="10800000" flipV="1">
                  <a:off x="5105400" y="3581400"/>
                  <a:ext cx="1600200" cy="228600"/>
                </a:xfrm>
                <a:prstGeom prst="line">
                  <a:avLst/>
                </a:prstGeom>
                <a:noFill/>
                <a:ln w="9525" cap="flat" cmpd="sng" algn="ctr">
                  <a:solidFill>
                    <a:sysClr val="window" lastClr="FFFFFF"/>
                  </a:solidFill>
                  <a:prstDash val="lgDashDot"/>
                </a:ln>
                <a:effectLst/>
              </p:spPr>
            </p:cxnSp>
            <p:cxnSp>
              <p:nvCxnSpPr>
                <p:cNvPr id="84" name="Straight Connector 83"/>
                <p:cNvCxnSpPr/>
                <p:nvPr/>
              </p:nvCxnSpPr>
              <p:spPr>
                <a:xfrm rot="10800000" flipV="1">
                  <a:off x="5715000" y="3733800"/>
                  <a:ext cx="914400" cy="304800"/>
                </a:xfrm>
                <a:prstGeom prst="line">
                  <a:avLst/>
                </a:prstGeom>
                <a:noFill/>
                <a:ln w="9525" cap="flat" cmpd="sng" algn="ctr">
                  <a:solidFill>
                    <a:sysClr val="window" lastClr="FFFFFF"/>
                  </a:solidFill>
                  <a:prstDash val="lgDashDot"/>
                </a:ln>
                <a:effectLst/>
              </p:spPr>
            </p:cxnSp>
            <p:cxnSp>
              <p:nvCxnSpPr>
                <p:cNvPr id="85" name="Straight Connector 84"/>
                <p:cNvCxnSpPr/>
                <p:nvPr/>
              </p:nvCxnSpPr>
              <p:spPr>
                <a:xfrm rot="10800000" flipV="1">
                  <a:off x="5410200" y="3886200"/>
                  <a:ext cx="1219200" cy="838200"/>
                </a:xfrm>
                <a:prstGeom prst="line">
                  <a:avLst/>
                </a:prstGeom>
                <a:noFill/>
                <a:ln w="9525" cap="flat" cmpd="sng" algn="ctr">
                  <a:solidFill>
                    <a:sysClr val="window" lastClr="FFFFFF"/>
                  </a:solidFill>
                  <a:prstDash val="lgDashDot"/>
                </a:ln>
                <a:effectLst/>
              </p:spPr>
            </p:cxnSp>
            <p:cxnSp>
              <p:nvCxnSpPr>
                <p:cNvPr id="86" name="Straight Connector 85"/>
                <p:cNvCxnSpPr/>
                <p:nvPr/>
              </p:nvCxnSpPr>
              <p:spPr>
                <a:xfrm rot="5400000">
                  <a:off x="5257800" y="4038600"/>
                  <a:ext cx="1524000" cy="1371600"/>
                </a:xfrm>
                <a:prstGeom prst="line">
                  <a:avLst/>
                </a:prstGeom>
                <a:noFill/>
                <a:ln w="9525" cap="flat" cmpd="sng" algn="ctr">
                  <a:solidFill>
                    <a:sysClr val="window" lastClr="FFFFFF"/>
                  </a:solidFill>
                  <a:prstDash val="lgDashDot"/>
                </a:ln>
                <a:effectLst/>
              </p:spPr>
            </p:cxnSp>
            <p:cxnSp>
              <p:nvCxnSpPr>
                <p:cNvPr id="87" name="Straight Connector 86"/>
                <p:cNvCxnSpPr/>
                <p:nvPr/>
              </p:nvCxnSpPr>
              <p:spPr>
                <a:xfrm rot="5400000">
                  <a:off x="5486400" y="4191000"/>
                  <a:ext cx="1752600" cy="838200"/>
                </a:xfrm>
                <a:prstGeom prst="line">
                  <a:avLst/>
                </a:prstGeom>
                <a:noFill/>
                <a:ln w="9525" cap="flat" cmpd="sng" algn="ctr">
                  <a:solidFill>
                    <a:sysClr val="window" lastClr="FFFFFF"/>
                  </a:solidFill>
                  <a:prstDash val="lgDashDot"/>
                </a:ln>
                <a:effectLst/>
              </p:spPr>
            </p:cxnSp>
          </p:grpSp>
        </p:grpSp>
      </p:grpSp>
      <p:sp>
        <p:nvSpPr>
          <p:cNvPr id="19" name="Freeform 18"/>
          <p:cNvSpPr>
            <a:spLocks noEditPoints="1"/>
          </p:cNvSpPr>
          <p:nvPr/>
        </p:nvSpPr>
        <p:spPr bwMode="auto">
          <a:xfrm>
            <a:off x="10887084" y="3287136"/>
            <a:ext cx="252307" cy="185490"/>
          </a:xfrm>
          <a:custGeom>
            <a:avLst/>
            <a:gdLst/>
            <a:ahLst/>
            <a:cxnLst>
              <a:cxn ang="0">
                <a:pos x="301" y="152"/>
              </a:cxn>
              <a:cxn ang="0">
                <a:pos x="348" y="171"/>
              </a:cxn>
              <a:cxn ang="0">
                <a:pos x="378" y="210"/>
              </a:cxn>
              <a:cxn ang="0">
                <a:pos x="385" y="261"/>
              </a:cxn>
              <a:cxn ang="0">
                <a:pos x="366" y="306"/>
              </a:cxn>
              <a:cxn ang="0">
                <a:pos x="328" y="334"/>
              </a:cxn>
              <a:cxn ang="0">
                <a:pos x="278" y="342"/>
              </a:cxn>
              <a:cxn ang="0">
                <a:pos x="230" y="323"/>
              </a:cxn>
              <a:cxn ang="0">
                <a:pos x="200" y="283"/>
              </a:cxn>
              <a:cxn ang="0">
                <a:pos x="194" y="231"/>
              </a:cxn>
              <a:cxn ang="0">
                <a:pos x="213" y="187"/>
              </a:cxn>
              <a:cxn ang="0">
                <a:pos x="250" y="158"/>
              </a:cxn>
              <a:cxn ang="0">
                <a:pos x="291" y="107"/>
              </a:cxn>
              <a:cxn ang="0">
                <a:pos x="227" y="120"/>
              </a:cxn>
              <a:cxn ang="0">
                <a:pos x="180" y="160"/>
              </a:cxn>
              <a:cxn ang="0">
                <a:pos x="154" y="215"/>
              </a:cxn>
              <a:cxn ang="0">
                <a:pos x="154" y="280"/>
              </a:cxn>
              <a:cxn ang="0">
                <a:pos x="181" y="334"/>
              </a:cxn>
              <a:cxn ang="0">
                <a:pos x="227" y="371"/>
              </a:cxn>
              <a:cxn ang="0">
                <a:pos x="287" y="386"/>
              </a:cxn>
              <a:cxn ang="0">
                <a:pos x="351" y="372"/>
              </a:cxn>
              <a:cxn ang="0">
                <a:pos x="398" y="333"/>
              </a:cxn>
              <a:cxn ang="0">
                <a:pos x="425" y="279"/>
              </a:cxn>
              <a:cxn ang="0">
                <a:pos x="424" y="214"/>
              </a:cxn>
              <a:cxn ang="0">
                <a:pos x="398" y="160"/>
              </a:cxn>
              <a:cxn ang="0">
                <a:pos x="351" y="122"/>
              </a:cxn>
              <a:cxn ang="0">
                <a:pos x="291" y="107"/>
              </a:cxn>
              <a:cxn ang="0">
                <a:pos x="73" y="85"/>
              </a:cxn>
              <a:cxn ang="0">
                <a:pos x="60" y="107"/>
              </a:cxn>
              <a:cxn ang="0">
                <a:pos x="73" y="130"/>
              </a:cxn>
              <a:cxn ang="0">
                <a:pos x="97" y="131"/>
              </a:cxn>
              <a:cxn ang="0">
                <a:pos x="111" y="118"/>
              </a:cxn>
              <a:cxn ang="0">
                <a:pos x="111" y="97"/>
              </a:cxn>
              <a:cxn ang="0">
                <a:pos x="97" y="84"/>
              </a:cxn>
              <a:cxn ang="0">
                <a:pos x="204" y="0"/>
              </a:cxn>
              <a:cxn ang="0">
                <a:pos x="381" y="1"/>
              </a:cxn>
              <a:cxn ang="0">
                <a:pos x="390" y="11"/>
              </a:cxn>
              <a:cxn ang="0">
                <a:pos x="475" y="65"/>
              </a:cxn>
              <a:cxn ang="0">
                <a:pos x="504" y="76"/>
              </a:cxn>
              <a:cxn ang="0">
                <a:pos x="515" y="104"/>
              </a:cxn>
              <a:cxn ang="0">
                <a:pos x="512" y="405"/>
              </a:cxn>
              <a:cxn ang="0">
                <a:pos x="490" y="425"/>
              </a:cxn>
              <a:cxn ang="0">
                <a:pos x="39" y="428"/>
              </a:cxn>
              <a:cxn ang="0">
                <a:pos x="12" y="417"/>
              </a:cxn>
              <a:cxn ang="0">
                <a:pos x="0" y="390"/>
              </a:cxn>
              <a:cxn ang="0">
                <a:pos x="3" y="89"/>
              </a:cxn>
              <a:cxn ang="0">
                <a:pos x="24" y="68"/>
              </a:cxn>
              <a:cxn ang="0">
                <a:pos x="43" y="65"/>
              </a:cxn>
              <a:cxn ang="0">
                <a:pos x="45" y="50"/>
              </a:cxn>
              <a:cxn ang="0">
                <a:pos x="55" y="43"/>
              </a:cxn>
              <a:cxn ang="0">
                <a:pos x="122" y="45"/>
              </a:cxn>
              <a:cxn ang="0">
                <a:pos x="129" y="55"/>
              </a:cxn>
              <a:cxn ang="0">
                <a:pos x="162" y="65"/>
              </a:cxn>
              <a:cxn ang="0">
                <a:pos x="191" y="7"/>
              </a:cxn>
              <a:cxn ang="0">
                <a:pos x="199" y="1"/>
              </a:cxn>
            </a:cxnLst>
            <a:rect l="0" t="0" r="r" b="b"/>
            <a:pathLst>
              <a:path w="515" h="428">
                <a:moveTo>
                  <a:pt x="274" y="152"/>
                </a:moveTo>
                <a:lnTo>
                  <a:pt x="301" y="152"/>
                </a:lnTo>
                <a:lnTo>
                  <a:pt x="325" y="158"/>
                </a:lnTo>
                <a:lnTo>
                  <a:pt x="348" y="171"/>
                </a:lnTo>
                <a:lnTo>
                  <a:pt x="366" y="188"/>
                </a:lnTo>
                <a:lnTo>
                  <a:pt x="378" y="210"/>
                </a:lnTo>
                <a:lnTo>
                  <a:pt x="385" y="234"/>
                </a:lnTo>
                <a:lnTo>
                  <a:pt x="385" y="261"/>
                </a:lnTo>
                <a:lnTo>
                  <a:pt x="378" y="284"/>
                </a:lnTo>
                <a:lnTo>
                  <a:pt x="366" y="306"/>
                </a:lnTo>
                <a:lnTo>
                  <a:pt x="348" y="322"/>
                </a:lnTo>
                <a:lnTo>
                  <a:pt x="328" y="334"/>
                </a:lnTo>
                <a:lnTo>
                  <a:pt x="305" y="341"/>
                </a:lnTo>
                <a:lnTo>
                  <a:pt x="278" y="342"/>
                </a:lnTo>
                <a:lnTo>
                  <a:pt x="253" y="336"/>
                </a:lnTo>
                <a:lnTo>
                  <a:pt x="230" y="323"/>
                </a:lnTo>
                <a:lnTo>
                  <a:pt x="213" y="306"/>
                </a:lnTo>
                <a:lnTo>
                  <a:pt x="200" y="283"/>
                </a:lnTo>
                <a:lnTo>
                  <a:pt x="194" y="258"/>
                </a:lnTo>
                <a:lnTo>
                  <a:pt x="194" y="231"/>
                </a:lnTo>
                <a:lnTo>
                  <a:pt x="200" y="208"/>
                </a:lnTo>
                <a:lnTo>
                  <a:pt x="213" y="187"/>
                </a:lnTo>
                <a:lnTo>
                  <a:pt x="230" y="171"/>
                </a:lnTo>
                <a:lnTo>
                  <a:pt x="250" y="158"/>
                </a:lnTo>
                <a:lnTo>
                  <a:pt x="274" y="152"/>
                </a:lnTo>
                <a:close/>
                <a:moveTo>
                  <a:pt x="291" y="107"/>
                </a:moveTo>
                <a:lnTo>
                  <a:pt x="257" y="111"/>
                </a:lnTo>
                <a:lnTo>
                  <a:pt x="227" y="120"/>
                </a:lnTo>
                <a:lnTo>
                  <a:pt x="202" y="138"/>
                </a:lnTo>
                <a:lnTo>
                  <a:pt x="180" y="160"/>
                </a:lnTo>
                <a:lnTo>
                  <a:pt x="164" y="185"/>
                </a:lnTo>
                <a:lnTo>
                  <a:pt x="154" y="215"/>
                </a:lnTo>
                <a:lnTo>
                  <a:pt x="150" y="249"/>
                </a:lnTo>
                <a:lnTo>
                  <a:pt x="154" y="280"/>
                </a:lnTo>
                <a:lnTo>
                  <a:pt x="165" y="309"/>
                </a:lnTo>
                <a:lnTo>
                  <a:pt x="181" y="334"/>
                </a:lnTo>
                <a:lnTo>
                  <a:pt x="202" y="355"/>
                </a:lnTo>
                <a:lnTo>
                  <a:pt x="227" y="371"/>
                </a:lnTo>
                <a:lnTo>
                  <a:pt x="256" y="382"/>
                </a:lnTo>
                <a:lnTo>
                  <a:pt x="287" y="386"/>
                </a:lnTo>
                <a:lnTo>
                  <a:pt x="321" y="382"/>
                </a:lnTo>
                <a:lnTo>
                  <a:pt x="351" y="372"/>
                </a:lnTo>
                <a:lnTo>
                  <a:pt x="376" y="355"/>
                </a:lnTo>
                <a:lnTo>
                  <a:pt x="398" y="333"/>
                </a:lnTo>
                <a:lnTo>
                  <a:pt x="414" y="307"/>
                </a:lnTo>
                <a:lnTo>
                  <a:pt x="425" y="279"/>
                </a:lnTo>
                <a:lnTo>
                  <a:pt x="428" y="245"/>
                </a:lnTo>
                <a:lnTo>
                  <a:pt x="424" y="214"/>
                </a:lnTo>
                <a:lnTo>
                  <a:pt x="414" y="185"/>
                </a:lnTo>
                <a:lnTo>
                  <a:pt x="398" y="160"/>
                </a:lnTo>
                <a:lnTo>
                  <a:pt x="376" y="138"/>
                </a:lnTo>
                <a:lnTo>
                  <a:pt x="351" y="122"/>
                </a:lnTo>
                <a:lnTo>
                  <a:pt x="322" y="111"/>
                </a:lnTo>
                <a:lnTo>
                  <a:pt x="291" y="107"/>
                </a:lnTo>
                <a:close/>
                <a:moveTo>
                  <a:pt x="87" y="81"/>
                </a:moveTo>
                <a:lnTo>
                  <a:pt x="73" y="85"/>
                </a:lnTo>
                <a:lnTo>
                  <a:pt x="64" y="95"/>
                </a:lnTo>
                <a:lnTo>
                  <a:pt x="60" y="107"/>
                </a:lnTo>
                <a:lnTo>
                  <a:pt x="64" y="120"/>
                </a:lnTo>
                <a:lnTo>
                  <a:pt x="73" y="130"/>
                </a:lnTo>
                <a:lnTo>
                  <a:pt x="87" y="134"/>
                </a:lnTo>
                <a:lnTo>
                  <a:pt x="97" y="131"/>
                </a:lnTo>
                <a:lnTo>
                  <a:pt x="106" y="126"/>
                </a:lnTo>
                <a:lnTo>
                  <a:pt x="111" y="118"/>
                </a:lnTo>
                <a:lnTo>
                  <a:pt x="112" y="107"/>
                </a:lnTo>
                <a:lnTo>
                  <a:pt x="111" y="97"/>
                </a:lnTo>
                <a:lnTo>
                  <a:pt x="106" y="89"/>
                </a:lnTo>
                <a:lnTo>
                  <a:pt x="97" y="84"/>
                </a:lnTo>
                <a:lnTo>
                  <a:pt x="87" y="81"/>
                </a:lnTo>
                <a:close/>
                <a:moveTo>
                  <a:pt x="204" y="0"/>
                </a:moveTo>
                <a:lnTo>
                  <a:pt x="375" y="0"/>
                </a:lnTo>
                <a:lnTo>
                  <a:pt x="381" y="1"/>
                </a:lnTo>
                <a:lnTo>
                  <a:pt x="385" y="3"/>
                </a:lnTo>
                <a:lnTo>
                  <a:pt x="390" y="11"/>
                </a:lnTo>
                <a:lnTo>
                  <a:pt x="417" y="65"/>
                </a:lnTo>
                <a:lnTo>
                  <a:pt x="475" y="65"/>
                </a:lnTo>
                <a:lnTo>
                  <a:pt x="490" y="68"/>
                </a:lnTo>
                <a:lnTo>
                  <a:pt x="504" y="76"/>
                </a:lnTo>
                <a:lnTo>
                  <a:pt x="512" y="89"/>
                </a:lnTo>
                <a:lnTo>
                  <a:pt x="515" y="104"/>
                </a:lnTo>
                <a:lnTo>
                  <a:pt x="515" y="390"/>
                </a:lnTo>
                <a:lnTo>
                  <a:pt x="512" y="405"/>
                </a:lnTo>
                <a:lnTo>
                  <a:pt x="504" y="417"/>
                </a:lnTo>
                <a:lnTo>
                  <a:pt x="490" y="425"/>
                </a:lnTo>
                <a:lnTo>
                  <a:pt x="475" y="428"/>
                </a:lnTo>
                <a:lnTo>
                  <a:pt x="39" y="428"/>
                </a:lnTo>
                <a:lnTo>
                  <a:pt x="24" y="425"/>
                </a:lnTo>
                <a:lnTo>
                  <a:pt x="12" y="417"/>
                </a:lnTo>
                <a:lnTo>
                  <a:pt x="3" y="405"/>
                </a:lnTo>
                <a:lnTo>
                  <a:pt x="0" y="390"/>
                </a:lnTo>
                <a:lnTo>
                  <a:pt x="0" y="104"/>
                </a:lnTo>
                <a:lnTo>
                  <a:pt x="3" y="89"/>
                </a:lnTo>
                <a:lnTo>
                  <a:pt x="12" y="76"/>
                </a:lnTo>
                <a:lnTo>
                  <a:pt x="24" y="68"/>
                </a:lnTo>
                <a:lnTo>
                  <a:pt x="39" y="65"/>
                </a:lnTo>
                <a:lnTo>
                  <a:pt x="43" y="65"/>
                </a:lnTo>
                <a:lnTo>
                  <a:pt x="43" y="55"/>
                </a:lnTo>
                <a:lnTo>
                  <a:pt x="45" y="50"/>
                </a:lnTo>
                <a:lnTo>
                  <a:pt x="50" y="45"/>
                </a:lnTo>
                <a:lnTo>
                  <a:pt x="55" y="43"/>
                </a:lnTo>
                <a:lnTo>
                  <a:pt x="116" y="43"/>
                </a:lnTo>
                <a:lnTo>
                  <a:pt x="122" y="45"/>
                </a:lnTo>
                <a:lnTo>
                  <a:pt x="127" y="50"/>
                </a:lnTo>
                <a:lnTo>
                  <a:pt x="129" y="55"/>
                </a:lnTo>
                <a:lnTo>
                  <a:pt x="129" y="65"/>
                </a:lnTo>
                <a:lnTo>
                  <a:pt x="162" y="65"/>
                </a:lnTo>
                <a:lnTo>
                  <a:pt x="188" y="11"/>
                </a:lnTo>
                <a:lnTo>
                  <a:pt x="191" y="7"/>
                </a:lnTo>
                <a:lnTo>
                  <a:pt x="195" y="3"/>
                </a:lnTo>
                <a:lnTo>
                  <a:pt x="199" y="1"/>
                </a:lnTo>
                <a:lnTo>
                  <a:pt x="204"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20" name="Freeform 19"/>
          <p:cNvSpPr>
            <a:spLocks/>
          </p:cNvSpPr>
          <p:nvPr/>
        </p:nvSpPr>
        <p:spPr bwMode="auto">
          <a:xfrm>
            <a:off x="6919067" y="1652296"/>
            <a:ext cx="428677" cy="417721"/>
          </a:xfrm>
          <a:custGeom>
            <a:avLst/>
            <a:gdLst/>
            <a:ahLst/>
            <a:cxnLst>
              <a:cxn ang="0">
                <a:pos x="68" y="0"/>
              </a:cxn>
              <a:cxn ang="0">
                <a:pos x="1033" y="0"/>
              </a:cxn>
              <a:cxn ang="0">
                <a:pos x="1055" y="4"/>
              </a:cxn>
              <a:cxn ang="0">
                <a:pos x="1074" y="13"/>
              </a:cxn>
              <a:cxn ang="0">
                <a:pos x="1089" y="28"/>
              </a:cxn>
              <a:cxn ang="0">
                <a:pos x="1098" y="47"/>
              </a:cxn>
              <a:cxn ang="0">
                <a:pos x="1103" y="69"/>
              </a:cxn>
              <a:cxn ang="0">
                <a:pos x="1103" y="806"/>
              </a:cxn>
              <a:cxn ang="0">
                <a:pos x="1098" y="828"/>
              </a:cxn>
              <a:cxn ang="0">
                <a:pos x="1089" y="847"/>
              </a:cxn>
              <a:cxn ang="0">
                <a:pos x="1074" y="860"/>
              </a:cxn>
              <a:cxn ang="0">
                <a:pos x="1055" y="870"/>
              </a:cxn>
              <a:cxn ang="0">
                <a:pos x="1033" y="874"/>
              </a:cxn>
              <a:cxn ang="0">
                <a:pos x="498" y="874"/>
              </a:cxn>
              <a:cxn ang="0">
                <a:pos x="511" y="897"/>
              </a:cxn>
              <a:cxn ang="0">
                <a:pos x="527" y="921"/>
              </a:cxn>
              <a:cxn ang="0">
                <a:pos x="547" y="950"/>
              </a:cxn>
              <a:cxn ang="0">
                <a:pos x="570" y="980"/>
              </a:cxn>
              <a:cxn ang="0">
                <a:pos x="599" y="1012"/>
              </a:cxn>
              <a:cxn ang="0">
                <a:pos x="633" y="1043"/>
              </a:cxn>
              <a:cxn ang="0">
                <a:pos x="670" y="1076"/>
              </a:cxn>
              <a:cxn ang="0">
                <a:pos x="714" y="1107"/>
              </a:cxn>
              <a:cxn ang="0">
                <a:pos x="761" y="1138"/>
              </a:cxn>
              <a:cxn ang="0">
                <a:pos x="815" y="1166"/>
              </a:cxn>
              <a:cxn ang="0">
                <a:pos x="876" y="1192"/>
              </a:cxn>
              <a:cxn ang="0">
                <a:pos x="943" y="1215"/>
              </a:cxn>
              <a:cxn ang="0">
                <a:pos x="928" y="1215"/>
              </a:cxn>
              <a:cxn ang="0">
                <a:pos x="912" y="1214"/>
              </a:cxn>
              <a:cxn ang="0">
                <a:pos x="889" y="1212"/>
              </a:cxn>
              <a:cxn ang="0">
                <a:pos x="860" y="1211"/>
              </a:cxn>
              <a:cxn ang="0">
                <a:pos x="826" y="1208"/>
              </a:cxn>
              <a:cxn ang="0">
                <a:pos x="790" y="1204"/>
              </a:cxn>
              <a:cxn ang="0">
                <a:pos x="748" y="1200"/>
              </a:cxn>
              <a:cxn ang="0">
                <a:pos x="704" y="1195"/>
              </a:cxn>
              <a:cxn ang="0">
                <a:pos x="657" y="1189"/>
              </a:cxn>
              <a:cxn ang="0">
                <a:pos x="608" y="1181"/>
              </a:cxn>
              <a:cxn ang="0">
                <a:pos x="558" y="1173"/>
              </a:cxn>
              <a:cxn ang="0">
                <a:pos x="455" y="1151"/>
              </a:cxn>
              <a:cxn ang="0">
                <a:pos x="404" y="1138"/>
              </a:cxn>
              <a:cxn ang="0">
                <a:pos x="354" y="1123"/>
              </a:cxn>
              <a:cxn ang="0">
                <a:pos x="303" y="1105"/>
              </a:cxn>
              <a:cxn ang="0">
                <a:pos x="256" y="1086"/>
              </a:cxn>
              <a:cxn ang="0">
                <a:pos x="210" y="1066"/>
              </a:cxn>
              <a:cxn ang="0">
                <a:pos x="168" y="1043"/>
              </a:cxn>
              <a:cxn ang="0">
                <a:pos x="129" y="1017"/>
              </a:cxn>
              <a:cxn ang="0">
                <a:pos x="95" y="990"/>
              </a:cxn>
              <a:cxn ang="0">
                <a:pos x="64" y="961"/>
              </a:cxn>
              <a:cxn ang="0">
                <a:pos x="39" y="928"/>
              </a:cxn>
              <a:cxn ang="0">
                <a:pos x="20" y="893"/>
              </a:cxn>
              <a:cxn ang="0">
                <a:pos x="7" y="855"/>
              </a:cxn>
              <a:cxn ang="0">
                <a:pos x="0" y="814"/>
              </a:cxn>
              <a:cxn ang="0">
                <a:pos x="0" y="69"/>
              </a:cxn>
              <a:cxn ang="0">
                <a:pos x="4" y="47"/>
              </a:cxn>
              <a:cxn ang="0">
                <a:pos x="14" y="28"/>
              </a:cxn>
              <a:cxn ang="0">
                <a:pos x="28" y="13"/>
              </a:cxn>
              <a:cxn ang="0">
                <a:pos x="46" y="4"/>
              </a:cxn>
              <a:cxn ang="0">
                <a:pos x="68" y="0"/>
              </a:cxn>
            </a:cxnLst>
            <a:rect l="0" t="0" r="r" b="b"/>
            <a:pathLst>
              <a:path w="1103" h="1215">
                <a:moveTo>
                  <a:pt x="68" y="0"/>
                </a:moveTo>
                <a:lnTo>
                  <a:pt x="1033" y="0"/>
                </a:lnTo>
                <a:lnTo>
                  <a:pt x="1055" y="4"/>
                </a:lnTo>
                <a:lnTo>
                  <a:pt x="1074" y="13"/>
                </a:lnTo>
                <a:lnTo>
                  <a:pt x="1089" y="28"/>
                </a:lnTo>
                <a:lnTo>
                  <a:pt x="1098" y="47"/>
                </a:lnTo>
                <a:lnTo>
                  <a:pt x="1103" y="69"/>
                </a:lnTo>
                <a:lnTo>
                  <a:pt x="1103" y="806"/>
                </a:lnTo>
                <a:lnTo>
                  <a:pt x="1098" y="828"/>
                </a:lnTo>
                <a:lnTo>
                  <a:pt x="1089" y="847"/>
                </a:lnTo>
                <a:lnTo>
                  <a:pt x="1074" y="860"/>
                </a:lnTo>
                <a:lnTo>
                  <a:pt x="1055" y="870"/>
                </a:lnTo>
                <a:lnTo>
                  <a:pt x="1033" y="874"/>
                </a:lnTo>
                <a:lnTo>
                  <a:pt x="498" y="874"/>
                </a:lnTo>
                <a:lnTo>
                  <a:pt x="511" y="897"/>
                </a:lnTo>
                <a:lnTo>
                  <a:pt x="527" y="921"/>
                </a:lnTo>
                <a:lnTo>
                  <a:pt x="547" y="950"/>
                </a:lnTo>
                <a:lnTo>
                  <a:pt x="570" y="980"/>
                </a:lnTo>
                <a:lnTo>
                  <a:pt x="599" y="1012"/>
                </a:lnTo>
                <a:lnTo>
                  <a:pt x="633" y="1043"/>
                </a:lnTo>
                <a:lnTo>
                  <a:pt x="670" y="1076"/>
                </a:lnTo>
                <a:lnTo>
                  <a:pt x="714" y="1107"/>
                </a:lnTo>
                <a:lnTo>
                  <a:pt x="761" y="1138"/>
                </a:lnTo>
                <a:lnTo>
                  <a:pt x="815" y="1166"/>
                </a:lnTo>
                <a:lnTo>
                  <a:pt x="876" y="1192"/>
                </a:lnTo>
                <a:lnTo>
                  <a:pt x="943" y="1215"/>
                </a:lnTo>
                <a:lnTo>
                  <a:pt x="928" y="1215"/>
                </a:lnTo>
                <a:lnTo>
                  <a:pt x="912" y="1214"/>
                </a:lnTo>
                <a:lnTo>
                  <a:pt x="889" y="1212"/>
                </a:lnTo>
                <a:lnTo>
                  <a:pt x="860" y="1211"/>
                </a:lnTo>
                <a:lnTo>
                  <a:pt x="826" y="1208"/>
                </a:lnTo>
                <a:lnTo>
                  <a:pt x="790" y="1204"/>
                </a:lnTo>
                <a:lnTo>
                  <a:pt x="748" y="1200"/>
                </a:lnTo>
                <a:lnTo>
                  <a:pt x="704" y="1195"/>
                </a:lnTo>
                <a:lnTo>
                  <a:pt x="657" y="1189"/>
                </a:lnTo>
                <a:lnTo>
                  <a:pt x="608" y="1181"/>
                </a:lnTo>
                <a:lnTo>
                  <a:pt x="558" y="1173"/>
                </a:lnTo>
                <a:lnTo>
                  <a:pt x="455" y="1151"/>
                </a:lnTo>
                <a:lnTo>
                  <a:pt x="404" y="1138"/>
                </a:lnTo>
                <a:lnTo>
                  <a:pt x="354" y="1123"/>
                </a:lnTo>
                <a:lnTo>
                  <a:pt x="303" y="1105"/>
                </a:lnTo>
                <a:lnTo>
                  <a:pt x="256" y="1086"/>
                </a:lnTo>
                <a:lnTo>
                  <a:pt x="210" y="1066"/>
                </a:lnTo>
                <a:lnTo>
                  <a:pt x="168" y="1043"/>
                </a:lnTo>
                <a:lnTo>
                  <a:pt x="129" y="1017"/>
                </a:lnTo>
                <a:lnTo>
                  <a:pt x="95" y="990"/>
                </a:lnTo>
                <a:lnTo>
                  <a:pt x="64" y="961"/>
                </a:lnTo>
                <a:lnTo>
                  <a:pt x="39" y="928"/>
                </a:lnTo>
                <a:lnTo>
                  <a:pt x="20" y="893"/>
                </a:lnTo>
                <a:lnTo>
                  <a:pt x="7" y="855"/>
                </a:lnTo>
                <a:lnTo>
                  <a:pt x="0" y="814"/>
                </a:lnTo>
                <a:lnTo>
                  <a:pt x="0" y="69"/>
                </a:lnTo>
                <a:lnTo>
                  <a:pt x="4" y="47"/>
                </a:lnTo>
                <a:lnTo>
                  <a:pt x="14" y="28"/>
                </a:lnTo>
                <a:lnTo>
                  <a:pt x="28" y="13"/>
                </a:lnTo>
                <a:lnTo>
                  <a:pt x="46" y="4"/>
                </a:lnTo>
                <a:lnTo>
                  <a:pt x="6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21" name="Freeform 20"/>
          <p:cNvSpPr>
            <a:spLocks noEditPoints="1"/>
          </p:cNvSpPr>
          <p:nvPr/>
        </p:nvSpPr>
        <p:spPr bwMode="auto">
          <a:xfrm>
            <a:off x="9875846" y="2107351"/>
            <a:ext cx="235262" cy="209665"/>
          </a:xfrm>
          <a:custGeom>
            <a:avLst/>
            <a:gdLst/>
            <a:ahLst/>
            <a:cxnLst>
              <a:cxn ang="0">
                <a:pos x="109" y="27"/>
              </a:cxn>
              <a:cxn ang="0">
                <a:pos x="129" y="27"/>
              </a:cxn>
              <a:cxn ang="0">
                <a:pos x="105" y="48"/>
              </a:cxn>
              <a:cxn ang="0">
                <a:pos x="116" y="53"/>
              </a:cxn>
              <a:cxn ang="0">
                <a:pos x="130" y="57"/>
              </a:cxn>
              <a:cxn ang="0">
                <a:pos x="145" y="54"/>
              </a:cxn>
              <a:cxn ang="0">
                <a:pos x="160" y="59"/>
              </a:cxn>
              <a:cxn ang="0">
                <a:pos x="144" y="71"/>
              </a:cxn>
              <a:cxn ang="0">
                <a:pos x="144" y="75"/>
              </a:cxn>
              <a:cxn ang="0">
                <a:pos x="141" y="80"/>
              </a:cxn>
              <a:cxn ang="0">
                <a:pos x="139" y="88"/>
              </a:cxn>
              <a:cxn ang="0">
                <a:pos x="136" y="126"/>
              </a:cxn>
              <a:cxn ang="0">
                <a:pos x="122" y="126"/>
              </a:cxn>
              <a:cxn ang="0">
                <a:pos x="92" y="100"/>
              </a:cxn>
              <a:cxn ang="0">
                <a:pos x="78" y="118"/>
              </a:cxn>
              <a:cxn ang="0">
                <a:pos x="97" y="129"/>
              </a:cxn>
              <a:cxn ang="0">
                <a:pos x="80" y="133"/>
              </a:cxn>
              <a:cxn ang="0">
                <a:pos x="84" y="144"/>
              </a:cxn>
              <a:cxn ang="0">
                <a:pos x="97" y="149"/>
              </a:cxn>
              <a:cxn ang="0">
                <a:pos x="111" y="146"/>
              </a:cxn>
              <a:cxn ang="0">
                <a:pos x="143" y="146"/>
              </a:cxn>
              <a:cxn ang="0">
                <a:pos x="148" y="169"/>
              </a:cxn>
              <a:cxn ang="0">
                <a:pos x="136" y="205"/>
              </a:cxn>
              <a:cxn ang="0">
                <a:pos x="111" y="247"/>
              </a:cxn>
              <a:cxn ang="0">
                <a:pos x="99" y="236"/>
              </a:cxn>
              <a:cxn ang="0">
                <a:pos x="95" y="201"/>
              </a:cxn>
              <a:cxn ang="0">
                <a:pos x="88" y="165"/>
              </a:cxn>
              <a:cxn ang="0">
                <a:pos x="82" y="157"/>
              </a:cxn>
              <a:cxn ang="0">
                <a:pos x="71" y="136"/>
              </a:cxn>
              <a:cxn ang="0">
                <a:pos x="57" y="115"/>
              </a:cxn>
              <a:cxn ang="0">
                <a:pos x="46" y="128"/>
              </a:cxn>
              <a:cxn ang="0">
                <a:pos x="45" y="72"/>
              </a:cxn>
              <a:cxn ang="0">
                <a:pos x="33" y="191"/>
              </a:cxn>
              <a:cxn ang="0">
                <a:pos x="164" y="251"/>
              </a:cxn>
              <a:cxn ang="0">
                <a:pos x="186" y="206"/>
              </a:cxn>
              <a:cxn ang="0">
                <a:pos x="201" y="169"/>
              </a:cxn>
              <a:cxn ang="0">
                <a:pos x="217" y="180"/>
              </a:cxn>
              <a:cxn ang="0">
                <a:pos x="227" y="163"/>
              </a:cxn>
              <a:cxn ang="0">
                <a:pos x="252" y="149"/>
              </a:cxn>
              <a:cxn ang="0">
                <a:pos x="235" y="129"/>
              </a:cxn>
              <a:cxn ang="0">
                <a:pos x="218" y="115"/>
              </a:cxn>
              <a:cxn ang="0">
                <a:pos x="228" y="71"/>
              </a:cxn>
              <a:cxn ang="0">
                <a:pos x="216" y="56"/>
              </a:cxn>
              <a:cxn ang="0">
                <a:pos x="204" y="61"/>
              </a:cxn>
              <a:cxn ang="0">
                <a:pos x="190" y="50"/>
              </a:cxn>
              <a:cxn ang="0">
                <a:pos x="182" y="37"/>
              </a:cxn>
              <a:cxn ang="0">
                <a:pos x="153" y="27"/>
              </a:cxn>
              <a:cxn ang="0">
                <a:pos x="134" y="26"/>
              </a:cxn>
              <a:cxn ang="0">
                <a:pos x="134" y="0"/>
              </a:cxn>
              <a:cxn ang="0">
                <a:pos x="244" y="57"/>
              </a:cxn>
              <a:cxn ang="0">
                <a:pos x="248" y="210"/>
              </a:cxn>
              <a:cxn ang="0">
                <a:pos x="92" y="266"/>
              </a:cxn>
              <a:cxn ang="0">
                <a:pos x="0" y="151"/>
              </a:cxn>
              <a:cxn ang="0">
                <a:pos x="84" y="11"/>
              </a:cxn>
            </a:cxnLst>
            <a:rect l="0" t="0" r="r" b="b"/>
            <a:pathLst>
              <a:path w="269" h="271">
                <a:moveTo>
                  <a:pt x="129" y="21"/>
                </a:moveTo>
                <a:lnTo>
                  <a:pt x="124" y="22"/>
                </a:lnTo>
                <a:lnTo>
                  <a:pt x="117" y="23"/>
                </a:lnTo>
                <a:lnTo>
                  <a:pt x="111" y="23"/>
                </a:lnTo>
                <a:lnTo>
                  <a:pt x="109" y="26"/>
                </a:lnTo>
                <a:lnTo>
                  <a:pt x="109" y="27"/>
                </a:lnTo>
                <a:lnTo>
                  <a:pt x="110" y="29"/>
                </a:lnTo>
                <a:lnTo>
                  <a:pt x="117" y="29"/>
                </a:lnTo>
                <a:lnTo>
                  <a:pt x="121" y="27"/>
                </a:lnTo>
                <a:lnTo>
                  <a:pt x="124" y="25"/>
                </a:lnTo>
                <a:lnTo>
                  <a:pt x="126" y="25"/>
                </a:lnTo>
                <a:lnTo>
                  <a:pt x="129" y="27"/>
                </a:lnTo>
                <a:lnTo>
                  <a:pt x="129" y="33"/>
                </a:lnTo>
                <a:lnTo>
                  <a:pt x="126" y="35"/>
                </a:lnTo>
                <a:lnTo>
                  <a:pt x="122" y="38"/>
                </a:lnTo>
                <a:lnTo>
                  <a:pt x="117" y="41"/>
                </a:lnTo>
                <a:lnTo>
                  <a:pt x="113" y="42"/>
                </a:lnTo>
                <a:lnTo>
                  <a:pt x="105" y="48"/>
                </a:lnTo>
                <a:lnTo>
                  <a:pt x="102" y="50"/>
                </a:lnTo>
                <a:lnTo>
                  <a:pt x="102" y="56"/>
                </a:lnTo>
                <a:lnTo>
                  <a:pt x="103" y="57"/>
                </a:lnTo>
                <a:lnTo>
                  <a:pt x="109" y="57"/>
                </a:lnTo>
                <a:lnTo>
                  <a:pt x="113" y="56"/>
                </a:lnTo>
                <a:lnTo>
                  <a:pt x="116" y="53"/>
                </a:lnTo>
                <a:lnTo>
                  <a:pt x="118" y="52"/>
                </a:lnTo>
                <a:lnTo>
                  <a:pt x="120" y="50"/>
                </a:lnTo>
                <a:lnTo>
                  <a:pt x="122" y="49"/>
                </a:lnTo>
                <a:lnTo>
                  <a:pt x="125" y="52"/>
                </a:lnTo>
                <a:lnTo>
                  <a:pt x="128" y="57"/>
                </a:lnTo>
                <a:lnTo>
                  <a:pt x="130" y="57"/>
                </a:lnTo>
                <a:lnTo>
                  <a:pt x="134" y="56"/>
                </a:lnTo>
                <a:lnTo>
                  <a:pt x="137" y="54"/>
                </a:lnTo>
                <a:lnTo>
                  <a:pt x="140" y="52"/>
                </a:lnTo>
                <a:lnTo>
                  <a:pt x="144" y="52"/>
                </a:lnTo>
                <a:lnTo>
                  <a:pt x="145" y="53"/>
                </a:lnTo>
                <a:lnTo>
                  <a:pt x="145" y="54"/>
                </a:lnTo>
                <a:lnTo>
                  <a:pt x="147" y="57"/>
                </a:lnTo>
                <a:lnTo>
                  <a:pt x="147" y="59"/>
                </a:lnTo>
                <a:lnTo>
                  <a:pt x="149" y="60"/>
                </a:lnTo>
                <a:lnTo>
                  <a:pt x="153" y="60"/>
                </a:lnTo>
                <a:lnTo>
                  <a:pt x="156" y="59"/>
                </a:lnTo>
                <a:lnTo>
                  <a:pt x="160" y="59"/>
                </a:lnTo>
                <a:lnTo>
                  <a:pt x="160" y="60"/>
                </a:lnTo>
                <a:lnTo>
                  <a:pt x="159" y="63"/>
                </a:lnTo>
                <a:lnTo>
                  <a:pt x="158" y="64"/>
                </a:lnTo>
                <a:lnTo>
                  <a:pt x="147" y="69"/>
                </a:lnTo>
                <a:lnTo>
                  <a:pt x="145" y="69"/>
                </a:lnTo>
                <a:lnTo>
                  <a:pt x="144" y="71"/>
                </a:lnTo>
                <a:lnTo>
                  <a:pt x="143" y="71"/>
                </a:lnTo>
                <a:lnTo>
                  <a:pt x="144" y="72"/>
                </a:lnTo>
                <a:lnTo>
                  <a:pt x="145" y="72"/>
                </a:lnTo>
                <a:lnTo>
                  <a:pt x="147" y="73"/>
                </a:lnTo>
                <a:lnTo>
                  <a:pt x="145" y="73"/>
                </a:lnTo>
                <a:lnTo>
                  <a:pt x="144" y="75"/>
                </a:lnTo>
                <a:lnTo>
                  <a:pt x="143" y="75"/>
                </a:lnTo>
                <a:lnTo>
                  <a:pt x="141" y="76"/>
                </a:lnTo>
                <a:lnTo>
                  <a:pt x="140" y="79"/>
                </a:lnTo>
                <a:lnTo>
                  <a:pt x="139" y="79"/>
                </a:lnTo>
                <a:lnTo>
                  <a:pt x="140" y="80"/>
                </a:lnTo>
                <a:lnTo>
                  <a:pt x="141" y="80"/>
                </a:lnTo>
                <a:lnTo>
                  <a:pt x="144" y="79"/>
                </a:lnTo>
                <a:lnTo>
                  <a:pt x="147" y="79"/>
                </a:lnTo>
                <a:lnTo>
                  <a:pt x="149" y="77"/>
                </a:lnTo>
                <a:lnTo>
                  <a:pt x="148" y="82"/>
                </a:lnTo>
                <a:lnTo>
                  <a:pt x="144" y="86"/>
                </a:lnTo>
                <a:lnTo>
                  <a:pt x="139" y="88"/>
                </a:lnTo>
                <a:lnTo>
                  <a:pt x="132" y="95"/>
                </a:lnTo>
                <a:lnTo>
                  <a:pt x="129" y="103"/>
                </a:lnTo>
                <a:lnTo>
                  <a:pt x="129" y="113"/>
                </a:lnTo>
                <a:lnTo>
                  <a:pt x="132" y="121"/>
                </a:lnTo>
                <a:lnTo>
                  <a:pt x="134" y="123"/>
                </a:lnTo>
                <a:lnTo>
                  <a:pt x="136" y="126"/>
                </a:lnTo>
                <a:lnTo>
                  <a:pt x="137" y="128"/>
                </a:lnTo>
                <a:lnTo>
                  <a:pt x="137" y="130"/>
                </a:lnTo>
                <a:lnTo>
                  <a:pt x="134" y="133"/>
                </a:lnTo>
                <a:lnTo>
                  <a:pt x="129" y="133"/>
                </a:lnTo>
                <a:lnTo>
                  <a:pt x="125" y="130"/>
                </a:lnTo>
                <a:lnTo>
                  <a:pt x="122" y="126"/>
                </a:lnTo>
                <a:lnTo>
                  <a:pt x="117" y="121"/>
                </a:lnTo>
                <a:lnTo>
                  <a:pt x="116" y="117"/>
                </a:lnTo>
                <a:lnTo>
                  <a:pt x="113" y="113"/>
                </a:lnTo>
                <a:lnTo>
                  <a:pt x="110" y="110"/>
                </a:lnTo>
                <a:lnTo>
                  <a:pt x="102" y="103"/>
                </a:lnTo>
                <a:lnTo>
                  <a:pt x="92" y="100"/>
                </a:lnTo>
                <a:lnTo>
                  <a:pt x="83" y="103"/>
                </a:lnTo>
                <a:lnTo>
                  <a:pt x="75" y="110"/>
                </a:lnTo>
                <a:lnTo>
                  <a:pt x="74" y="111"/>
                </a:lnTo>
                <a:lnTo>
                  <a:pt x="74" y="115"/>
                </a:lnTo>
                <a:lnTo>
                  <a:pt x="75" y="117"/>
                </a:lnTo>
                <a:lnTo>
                  <a:pt x="78" y="118"/>
                </a:lnTo>
                <a:lnTo>
                  <a:pt x="79" y="118"/>
                </a:lnTo>
                <a:lnTo>
                  <a:pt x="83" y="121"/>
                </a:lnTo>
                <a:lnTo>
                  <a:pt x="94" y="123"/>
                </a:lnTo>
                <a:lnTo>
                  <a:pt x="98" y="128"/>
                </a:lnTo>
                <a:lnTo>
                  <a:pt x="98" y="129"/>
                </a:lnTo>
                <a:lnTo>
                  <a:pt x="97" y="129"/>
                </a:lnTo>
                <a:lnTo>
                  <a:pt x="94" y="130"/>
                </a:lnTo>
                <a:lnTo>
                  <a:pt x="91" y="130"/>
                </a:lnTo>
                <a:lnTo>
                  <a:pt x="87" y="132"/>
                </a:lnTo>
                <a:lnTo>
                  <a:pt x="84" y="132"/>
                </a:lnTo>
                <a:lnTo>
                  <a:pt x="82" y="133"/>
                </a:lnTo>
                <a:lnTo>
                  <a:pt x="80" y="133"/>
                </a:lnTo>
                <a:lnTo>
                  <a:pt x="78" y="136"/>
                </a:lnTo>
                <a:lnTo>
                  <a:pt x="78" y="138"/>
                </a:lnTo>
                <a:lnTo>
                  <a:pt x="79" y="141"/>
                </a:lnTo>
                <a:lnTo>
                  <a:pt x="80" y="142"/>
                </a:lnTo>
                <a:lnTo>
                  <a:pt x="83" y="144"/>
                </a:lnTo>
                <a:lnTo>
                  <a:pt x="84" y="144"/>
                </a:lnTo>
                <a:lnTo>
                  <a:pt x="87" y="146"/>
                </a:lnTo>
                <a:lnTo>
                  <a:pt x="90" y="148"/>
                </a:lnTo>
                <a:lnTo>
                  <a:pt x="91" y="149"/>
                </a:lnTo>
                <a:lnTo>
                  <a:pt x="94" y="151"/>
                </a:lnTo>
                <a:lnTo>
                  <a:pt x="95" y="151"/>
                </a:lnTo>
                <a:lnTo>
                  <a:pt x="97" y="149"/>
                </a:lnTo>
                <a:lnTo>
                  <a:pt x="102" y="146"/>
                </a:lnTo>
                <a:lnTo>
                  <a:pt x="106" y="144"/>
                </a:lnTo>
                <a:lnTo>
                  <a:pt x="107" y="142"/>
                </a:lnTo>
                <a:lnTo>
                  <a:pt x="109" y="144"/>
                </a:lnTo>
                <a:lnTo>
                  <a:pt x="110" y="144"/>
                </a:lnTo>
                <a:lnTo>
                  <a:pt x="111" y="146"/>
                </a:lnTo>
                <a:lnTo>
                  <a:pt x="117" y="152"/>
                </a:lnTo>
                <a:lnTo>
                  <a:pt x="120" y="153"/>
                </a:lnTo>
                <a:lnTo>
                  <a:pt x="124" y="153"/>
                </a:lnTo>
                <a:lnTo>
                  <a:pt x="129" y="152"/>
                </a:lnTo>
                <a:lnTo>
                  <a:pt x="134" y="149"/>
                </a:lnTo>
                <a:lnTo>
                  <a:pt x="143" y="146"/>
                </a:lnTo>
                <a:lnTo>
                  <a:pt x="147" y="148"/>
                </a:lnTo>
                <a:lnTo>
                  <a:pt x="149" y="149"/>
                </a:lnTo>
                <a:lnTo>
                  <a:pt x="152" y="157"/>
                </a:lnTo>
                <a:lnTo>
                  <a:pt x="152" y="161"/>
                </a:lnTo>
                <a:lnTo>
                  <a:pt x="151" y="165"/>
                </a:lnTo>
                <a:lnTo>
                  <a:pt x="148" y="169"/>
                </a:lnTo>
                <a:lnTo>
                  <a:pt x="143" y="175"/>
                </a:lnTo>
                <a:lnTo>
                  <a:pt x="140" y="183"/>
                </a:lnTo>
                <a:lnTo>
                  <a:pt x="140" y="187"/>
                </a:lnTo>
                <a:lnTo>
                  <a:pt x="141" y="192"/>
                </a:lnTo>
                <a:lnTo>
                  <a:pt x="139" y="201"/>
                </a:lnTo>
                <a:lnTo>
                  <a:pt x="136" y="205"/>
                </a:lnTo>
                <a:lnTo>
                  <a:pt x="124" y="213"/>
                </a:lnTo>
                <a:lnTo>
                  <a:pt x="120" y="217"/>
                </a:lnTo>
                <a:lnTo>
                  <a:pt x="117" y="225"/>
                </a:lnTo>
                <a:lnTo>
                  <a:pt x="113" y="233"/>
                </a:lnTo>
                <a:lnTo>
                  <a:pt x="113" y="244"/>
                </a:lnTo>
                <a:lnTo>
                  <a:pt x="111" y="247"/>
                </a:lnTo>
                <a:lnTo>
                  <a:pt x="110" y="247"/>
                </a:lnTo>
                <a:lnTo>
                  <a:pt x="107" y="248"/>
                </a:lnTo>
                <a:lnTo>
                  <a:pt x="103" y="248"/>
                </a:lnTo>
                <a:lnTo>
                  <a:pt x="101" y="245"/>
                </a:lnTo>
                <a:lnTo>
                  <a:pt x="101" y="238"/>
                </a:lnTo>
                <a:lnTo>
                  <a:pt x="99" y="236"/>
                </a:lnTo>
                <a:lnTo>
                  <a:pt x="99" y="232"/>
                </a:lnTo>
                <a:lnTo>
                  <a:pt x="101" y="229"/>
                </a:lnTo>
                <a:lnTo>
                  <a:pt x="103" y="221"/>
                </a:lnTo>
                <a:lnTo>
                  <a:pt x="103" y="211"/>
                </a:lnTo>
                <a:lnTo>
                  <a:pt x="102" y="207"/>
                </a:lnTo>
                <a:lnTo>
                  <a:pt x="95" y="201"/>
                </a:lnTo>
                <a:lnTo>
                  <a:pt x="92" y="199"/>
                </a:lnTo>
                <a:lnTo>
                  <a:pt x="84" y="187"/>
                </a:lnTo>
                <a:lnTo>
                  <a:pt x="82" y="174"/>
                </a:lnTo>
                <a:lnTo>
                  <a:pt x="82" y="171"/>
                </a:lnTo>
                <a:lnTo>
                  <a:pt x="83" y="168"/>
                </a:lnTo>
                <a:lnTo>
                  <a:pt x="88" y="165"/>
                </a:lnTo>
                <a:lnTo>
                  <a:pt x="92" y="165"/>
                </a:lnTo>
                <a:lnTo>
                  <a:pt x="91" y="163"/>
                </a:lnTo>
                <a:lnTo>
                  <a:pt x="88" y="160"/>
                </a:lnTo>
                <a:lnTo>
                  <a:pt x="86" y="160"/>
                </a:lnTo>
                <a:lnTo>
                  <a:pt x="83" y="159"/>
                </a:lnTo>
                <a:lnTo>
                  <a:pt x="82" y="157"/>
                </a:lnTo>
                <a:lnTo>
                  <a:pt x="79" y="156"/>
                </a:lnTo>
                <a:lnTo>
                  <a:pt x="78" y="153"/>
                </a:lnTo>
                <a:lnTo>
                  <a:pt x="78" y="152"/>
                </a:lnTo>
                <a:lnTo>
                  <a:pt x="75" y="146"/>
                </a:lnTo>
                <a:lnTo>
                  <a:pt x="75" y="144"/>
                </a:lnTo>
                <a:lnTo>
                  <a:pt x="71" y="136"/>
                </a:lnTo>
                <a:lnTo>
                  <a:pt x="69" y="134"/>
                </a:lnTo>
                <a:lnTo>
                  <a:pt x="68" y="132"/>
                </a:lnTo>
                <a:lnTo>
                  <a:pt x="68" y="126"/>
                </a:lnTo>
                <a:lnTo>
                  <a:pt x="67" y="123"/>
                </a:lnTo>
                <a:lnTo>
                  <a:pt x="63" y="119"/>
                </a:lnTo>
                <a:lnTo>
                  <a:pt x="57" y="115"/>
                </a:lnTo>
                <a:lnTo>
                  <a:pt x="53" y="111"/>
                </a:lnTo>
                <a:lnTo>
                  <a:pt x="53" y="122"/>
                </a:lnTo>
                <a:lnTo>
                  <a:pt x="52" y="126"/>
                </a:lnTo>
                <a:lnTo>
                  <a:pt x="49" y="129"/>
                </a:lnTo>
                <a:lnTo>
                  <a:pt x="48" y="129"/>
                </a:lnTo>
                <a:lnTo>
                  <a:pt x="46" y="128"/>
                </a:lnTo>
                <a:lnTo>
                  <a:pt x="44" y="126"/>
                </a:lnTo>
                <a:lnTo>
                  <a:pt x="44" y="118"/>
                </a:lnTo>
                <a:lnTo>
                  <a:pt x="46" y="99"/>
                </a:lnTo>
                <a:lnTo>
                  <a:pt x="46" y="80"/>
                </a:lnTo>
                <a:lnTo>
                  <a:pt x="45" y="76"/>
                </a:lnTo>
                <a:lnTo>
                  <a:pt x="45" y="72"/>
                </a:lnTo>
                <a:lnTo>
                  <a:pt x="44" y="67"/>
                </a:lnTo>
                <a:lnTo>
                  <a:pt x="32" y="86"/>
                </a:lnTo>
                <a:lnTo>
                  <a:pt x="23" y="110"/>
                </a:lnTo>
                <a:lnTo>
                  <a:pt x="19" y="136"/>
                </a:lnTo>
                <a:lnTo>
                  <a:pt x="22" y="163"/>
                </a:lnTo>
                <a:lnTo>
                  <a:pt x="33" y="191"/>
                </a:lnTo>
                <a:lnTo>
                  <a:pt x="48" y="213"/>
                </a:lnTo>
                <a:lnTo>
                  <a:pt x="65" y="232"/>
                </a:lnTo>
                <a:lnTo>
                  <a:pt x="88" y="244"/>
                </a:lnTo>
                <a:lnTo>
                  <a:pt x="113" y="252"/>
                </a:lnTo>
                <a:lnTo>
                  <a:pt x="139" y="255"/>
                </a:lnTo>
                <a:lnTo>
                  <a:pt x="164" y="251"/>
                </a:lnTo>
                <a:lnTo>
                  <a:pt x="185" y="244"/>
                </a:lnTo>
                <a:lnTo>
                  <a:pt x="202" y="233"/>
                </a:lnTo>
                <a:lnTo>
                  <a:pt x="198" y="232"/>
                </a:lnTo>
                <a:lnTo>
                  <a:pt x="193" y="228"/>
                </a:lnTo>
                <a:lnTo>
                  <a:pt x="189" y="220"/>
                </a:lnTo>
                <a:lnTo>
                  <a:pt x="186" y="206"/>
                </a:lnTo>
                <a:lnTo>
                  <a:pt x="187" y="187"/>
                </a:lnTo>
                <a:lnTo>
                  <a:pt x="189" y="175"/>
                </a:lnTo>
                <a:lnTo>
                  <a:pt x="190" y="169"/>
                </a:lnTo>
                <a:lnTo>
                  <a:pt x="193" y="168"/>
                </a:lnTo>
                <a:lnTo>
                  <a:pt x="198" y="168"/>
                </a:lnTo>
                <a:lnTo>
                  <a:pt x="201" y="169"/>
                </a:lnTo>
                <a:lnTo>
                  <a:pt x="204" y="172"/>
                </a:lnTo>
                <a:lnTo>
                  <a:pt x="206" y="176"/>
                </a:lnTo>
                <a:lnTo>
                  <a:pt x="210" y="179"/>
                </a:lnTo>
                <a:lnTo>
                  <a:pt x="213" y="182"/>
                </a:lnTo>
                <a:lnTo>
                  <a:pt x="216" y="182"/>
                </a:lnTo>
                <a:lnTo>
                  <a:pt x="217" y="180"/>
                </a:lnTo>
                <a:lnTo>
                  <a:pt x="220" y="179"/>
                </a:lnTo>
                <a:lnTo>
                  <a:pt x="220" y="176"/>
                </a:lnTo>
                <a:lnTo>
                  <a:pt x="221" y="174"/>
                </a:lnTo>
                <a:lnTo>
                  <a:pt x="221" y="171"/>
                </a:lnTo>
                <a:lnTo>
                  <a:pt x="224" y="165"/>
                </a:lnTo>
                <a:lnTo>
                  <a:pt x="227" y="163"/>
                </a:lnTo>
                <a:lnTo>
                  <a:pt x="229" y="165"/>
                </a:lnTo>
                <a:lnTo>
                  <a:pt x="236" y="179"/>
                </a:lnTo>
                <a:lnTo>
                  <a:pt x="237" y="184"/>
                </a:lnTo>
                <a:lnTo>
                  <a:pt x="240" y="188"/>
                </a:lnTo>
                <a:lnTo>
                  <a:pt x="248" y="169"/>
                </a:lnTo>
                <a:lnTo>
                  <a:pt x="252" y="149"/>
                </a:lnTo>
                <a:lnTo>
                  <a:pt x="250" y="148"/>
                </a:lnTo>
                <a:lnTo>
                  <a:pt x="248" y="148"/>
                </a:lnTo>
                <a:lnTo>
                  <a:pt x="247" y="146"/>
                </a:lnTo>
                <a:lnTo>
                  <a:pt x="241" y="144"/>
                </a:lnTo>
                <a:lnTo>
                  <a:pt x="237" y="140"/>
                </a:lnTo>
                <a:lnTo>
                  <a:pt x="235" y="129"/>
                </a:lnTo>
                <a:lnTo>
                  <a:pt x="233" y="125"/>
                </a:lnTo>
                <a:lnTo>
                  <a:pt x="233" y="122"/>
                </a:lnTo>
                <a:lnTo>
                  <a:pt x="231" y="121"/>
                </a:lnTo>
                <a:lnTo>
                  <a:pt x="223" y="118"/>
                </a:lnTo>
                <a:lnTo>
                  <a:pt x="221" y="117"/>
                </a:lnTo>
                <a:lnTo>
                  <a:pt x="218" y="115"/>
                </a:lnTo>
                <a:lnTo>
                  <a:pt x="218" y="113"/>
                </a:lnTo>
                <a:lnTo>
                  <a:pt x="220" y="109"/>
                </a:lnTo>
                <a:lnTo>
                  <a:pt x="225" y="95"/>
                </a:lnTo>
                <a:lnTo>
                  <a:pt x="227" y="92"/>
                </a:lnTo>
                <a:lnTo>
                  <a:pt x="227" y="75"/>
                </a:lnTo>
                <a:lnTo>
                  <a:pt x="228" y="71"/>
                </a:lnTo>
                <a:lnTo>
                  <a:pt x="231" y="68"/>
                </a:lnTo>
                <a:lnTo>
                  <a:pt x="225" y="63"/>
                </a:lnTo>
                <a:lnTo>
                  <a:pt x="220" y="56"/>
                </a:lnTo>
                <a:lnTo>
                  <a:pt x="218" y="54"/>
                </a:lnTo>
                <a:lnTo>
                  <a:pt x="217" y="54"/>
                </a:lnTo>
                <a:lnTo>
                  <a:pt x="216" y="56"/>
                </a:lnTo>
                <a:lnTo>
                  <a:pt x="216" y="59"/>
                </a:lnTo>
                <a:lnTo>
                  <a:pt x="214" y="60"/>
                </a:lnTo>
                <a:lnTo>
                  <a:pt x="213" y="63"/>
                </a:lnTo>
                <a:lnTo>
                  <a:pt x="210" y="65"/>
                </a:lnTo>
                <a:lnTo>
                  <a:pt x="205" y="63"/>
                </a:lnTo>
                <a:lnTo>
                  <a:pt x="204" y="61"/>
                </a:lnTo>
                <a:lnTo>
                  <a:pt x="201" y="61"/>
                </a:lnTo>
                <a:lnTo>
                  <a:pt x="198" y="60"/>
                </a:lnTo>
                <a:lnTo>
                  <a:pt x="195" y="61"/>
                </a:lnTo>
                <a:lnTo>
                  <a:pt x="193" y="59"/>
                </a:lnTo>
                <a:lnTo>
                  <a:pt x="193" y="53"/>
                </a:lnTo>
                <a:lnTo>
                  <a:pt x="190" y="50"/>
                </a:lnTo>
                <a:lnTo>
                  <a:pt x="182" y="50"/>
                </a:lnTo>
                <a:lnTo>
                  <a:pt x="179" y="48"/>
                </a:lnTo>
                <a:lnTo>
                  <a:pt x="179" y="42"/>
                </a:lnTo>
                <a:lnTo>
                  <a:pt x="181" y="41"/>
                </a:lnTo>
                <a:lnTo>
                  <a:pt x="181" y="38"/>
                </a:lnTo>
                <a:lnTo>
                  <a:pt x="182" y="37"/>
                </a:lnTo>
                <a:lnTo>
                  <a:pt x="182" y="34"/>
                </a:lnTo>
                <a:lnTo>
                  <a:pt x="171" y="26"/>
                </a:lnTo>
                <a:lnTo>
                  <a:pt x="167" y="25"/>
                </a:lnTo>
                <a:lnTo>
                  <a:pt x="163" y="25"/>
                </a:lnTo>
                <a:lnTo>
                  <a:pt x="158" y="26"/>
                </a:lnTo>
                <a:lnTo>
                  <a:pt x="153" y="27"/>
                </a:lnTo>
                <a:lnTo>
                  <a:pt x="152" y="30"/>
                </a:lnTo>
                <a:lnTo>
                  <a:pt x="152" y="31"/>
                </a:lnTo>
                <a:lnTo>
                  <a:pt x="149" y="33"/>
                </a:lnTo>
                <a:lnTo>
                  <a:pt x="147" y="31"/>
                </a:lnTo>
                <a:lnTo>
                  <a:pt x="139" y="29"/>
                </a:lnTo>
                <a:lnTo>
                  <a:pt x="134" y="26"/>
                </a:lnTo>
                <a:lnTo>
                  <a:pt x="132" y="22"/>
                </a:lnTo>
                <a:lnTo>
                  <a:pt x="130" y="22"/>
                </a:lnTo>
                <a:lnTo>
                  <a:pt x="130" y="21"/>
                </a:lnTo>
                <a:lnTo>
                  <a:pt x="129" y="21"/>
                </a:lnTo>
                <a:close/>
                <a:moveTo>
                  <a:pt x="133" y="0"/>
                </a:moveTo>
                <a:lnTo>
                  <a:pt x="134" y="0"/>
                </a:lnTo>
                <a:lnTo>
                  <a:pt x="147" y="2"/>
                </a:lnTo>
                <a:lnTo>
                  <a:pt x="158" y="3"/>
                </a:lnTo>
                <a:lnTo>
                  <a:pt x="183" y="10"/>
                </a:lnTo>
                <a:lnTo>
                  <a:pt x="206" y="22"/>
                </a:lnTo>
                <a:lnTo>
                  <a:pt x="227" y="37"/>
                </a:lnTo>
                <a:lnTo>
                  <a:pt x="244" y="57"/>
                </a:lnTo>
                <a:lnTo>
                  <a:pt x="256" y="76"/>
                </a:lnTo>
                <a:lnTo>
                  <a:pt x="265" y="98"/>
                </a:lnTo>
                <a:lnTo>
                  <a:pt x="269" y="119"/>
                </a:lnTo>
                <a:lnTo>
                  <a:pt x="269" y="152"/>
                </a:lnTo>
                <a:lnTo>
                  <a:pt x="263" y="182"/>
                </a:lnTo>
                <a:lnTo>
                  <a:pt x="248" y="210"/>
                </a:lnTo>
                <a:lnTo>
                  <a:pt x="228" y="234"/>
                </a:lnTo>
                <a:lnTo>
                  <a:pt x="205" y="253"/>
                </a:lnTo>
                <a:lnTo>
                  <a:pt x="178" y="266"/>
                </a:lnTo>
                <a:lnTo>
                  <a:pt x="148" y="271"/>
                </a:lnTo>
                <a:lnTo>
                  <a:pt x="120" y="271"/>
                </a:lnTo>
                <a:lnTo>
                  <a:pt x="92" y="266"/>
                </a:lnTo>
                <a:lnTo>
                  <a:pt x="67" y="253"/>
                </a:lnTo>
                <a:lnTo>
                  <a:pt x="44" y="236"/>
                </a:lnTo>
                <a:lnTo>
                  <a:pt x="26" y="218"/>
                </a:lnTo>
                <a:lnTo>
                  <a:pt x="14" y="198"/>
                </a:lnTo>
                <a:lnTo>
                  <a:pt x="6" y="175"/>
                </a:lnTo>
                <a:lnTo>
                  <a:pt x="0" y="151"/>
                </a:lnTo>
                <a:lnTo>
                  <a:pt x="0" y="121"/>
                </a:lnTo>
                <a:lnTo>
                  <a:pt x="7" y="92"/>
                </a:lnTo>
                <a:lnTo>
                  <a:pt x="19" y="67"/>
                </a:lnTo>
                <a:lnTo>
                  <a:pt x="37" y="44"/>
                </a:lnTo>
                <a:lnTo>
                  <a:pt x="59" y="25"/>
                </a:lnTo>
                <a:lnTo>
                  <a:pt x="84" y="11"/>
                </a:lnTo>
                <a:lnTo>
                  <a:pt x="113" y="3"/>
                </a:lnTo>
                <a:lnTo>
                  <a:pt x="124" y="2"/>
                </a:lnTo>
                <a:lnTo>
                  <a:pt x="13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22" name="Freeform 21"/>
          <p:cNvSpPr>
            <a:spLocks noEditPoints="1"/>
          </p:cNvSpPr>
          <p:nvPr/>
        </p:nvSpPr>
        <p:spPr bwMode="auto">
          <a:xfrm>
            <a:off x="11392702" y="3877022"/>
            <a:ext cx="342943" cy="253049"/>
          </a:xfrm>
          <a:custGeom>
            <a:avLst/>
            <a:gdLst/>
            <a:ahLst/>
            <a:cxnLst>
              <a:cxn ang="0">
                <a:pos x="111" y="151"/>
              </a:cxn>
              <a:cxn ang="0">
                <a:pos x="120" y="161"/>
              </a:cxn>
              <a:cxn ang="0">
                <a:pos x="153" y="165"/>
              </a:cxn>
              <a:cxn ang="0">
                <a:pos x="120" y="174"/>
              </a:cxn>
              <a:cxn ang="0">
                <a:pos x="85" y="176"/>
              </a:cxn>
              <a:cxn ang="0">
                <a:pos x="46" y="174"/>
              </a:cxn>
              <a:cxn ang="0">
                <a:pos x="85" y="165"/>
              </a:cxn>
              <a:cxn ang="0">
                <a:pos x="96" y="161"/>
              </a:cxn>
              <a:cxn ang="0">
                <a:pos x="77" y="10"/>
              </a:cxn>
              <a:cxn ang="0">
                <a:pos x="50" y="21"/>
              </a:cxn>
              <a:cxn ang="0">
                <a:pos x="39" y="48"/>
              </a:cxn>
              <a:cxn ang="0">
                <a:pos x="40" y="56"/>
              </a:cxn>
              <a:cxn ang="0">
                <a:pos x="36" y="61"/>
              </a:cxn>
              <a:cxn ang="0">
                <a:pos x="17" y="75"/>
              </a:cxn>
              <a:cxn ang="0">
                <a:pos x="10" y="96"/>
              </a:cxn>
              <a:cxn ang="0">
                <a:pos x="21" y="124"/>
              </a:cxn>
              <a:cxn ang="0">
                <a:pos x="47" y="134"/>
              </a:cxn>
              <a:cxn ang="0">
                <a:pos x="178" y="132"/>
              </a:cxn>
              <a:cxn ang="0">
                <a:pos x="199" y="111"/>
              </a:cxn>
              <a:cxn ang="0">
                <a:pos x="199" y="82"/>
              </a:cxn>
              <a:cxn ang="0">
                <a:pos x="178" y="63"/>
              </a:cxn>
              <a:cxn ang="0">
                <a:pos x="154" y="60"/>
              </a:cxn>
              <a:cxn ang="0">
                <a:pos x="144" y="49"/>
              </a:cxn>
              <a:cxn ang="0">
                <a:pos x="121" y="41"/>
              </a:cxn>
              <a:cxn ang="0">
                <a:pos x="113" y="42"/>
              </a:cxn>
              <a:cxn ang="0">
                <a:pos x="105" y="23"/>
              </a:cxn>
              <a:cxn ang="0">
                <a:pos x="77" y="10"/>
              </a:cxn>
              <a:cxn ang="0">
                <a:pos x="90" y="3"/>
              </a:cxn>
              <a:cxn ang="0">
                <a:pos x="113" y="18"/>
              </a:cxn>
              <a:cxn ang="0">
                <a:pos x="135" y="34"/>
              </a:cxn>
              <a:cxn ang="0">
                <a:pos x="158" y="50"/>
              </a:cxn>
              <a:cxn ang="0">
                <a:pos x="163" y="49"/>
              </a:cxn>
              <a:cxn ang="0">
                <a:pos x="197" y="63"/>
              </a:cxn>
              <a:cxn ang="0">
                <a:pos x="211" y="96"/>
              </a:cxn>
              <a:cxn ang="0">
                <a:pos x="197" y="130"/>
              </a:cxn>
              <a:cxn ang="0">
                <a:pos x="163" y="144"/>
              </a:cxn>
              <a:cxn ang="0">
                <a:pos x="29" y="140"/>
              </a:cxn>
              <a:cxn ang="0">
                <a:pos x="4" y="114"/>
              </a:cxn>
              <a:cxn ang="0">
                <a:pos x="2" y="83"/>
              </a:cxn>
              <a:cxn ang="0">
                <a:pos x="17" y="60"/>
              </a:cxn>
              <a:cxn ang="0">
                <a:pos x="29" y="48"/>
              </a:cxn>
              <a:cxn ang="0">
                <a:pos x="43" y="14"/>
              </a:cxn>
              <a:cxn ang="0">
                <a:pos x="77" y="0"/>
              </a:cxn>
            </a:cxnLst>
            <a:rect l="0" t="0" r="r" b="b"/>
            <a:pathLst>
              <a:path w="211" h="176">
                <a:moveTo>
                  <a:pt x="96" y="151"/>
                </a:moveTo>
                <a:lnTo>
                  <a:pt x="111" y="151"/>
                </a:lnTo>
                <a:lnTo>
                  <a:pt x="111" y="161"/>
                </a:lnTo>
                <a:lnTo>
                  <a:pt x="120" y="161"/>
                </a:lnTo>
                <a:lnTo>
                  <a:pt x="120" y="165"/>
                </a:lnTo>
                <a:lnTo>
                  <a:pt x="153" y="165"/>
                </a:lnTo>
                <a:lnTo>
                  <a:pt x="153" y="174"/>
                </a:lnTo>
                <a:lnTo>
                  <a:pt x="120" y="174"/>
                </a:lnTo>
                <a:lnTo>
                  <a:pt x="120" y="176"/>
                </a:lnTo>
                <a:lnTo>
                  <a:pt x="85" y="176"/>
                </a:lnTo>
                <a:lnTo>
                  <a:pt x="85" y="174"/>
                </a:lnTo>
                <a:lnTo>
                  <a:pt x="46" y="174"/>
                </a:lnTo>
                <a:lnTo>
                  <a:pt x="46" y="165"/>
                </a:lnTo>
                <a:lnTo>
                  <a:pt x="85" y="165"/>
                </a:lnTo>
                <a:lnTo>
                  <a:pt x="85" y="161"/>
                </a:lnTo>
                <a:lnTo>
                  <a:pt x="96" y="161"/>
                </a:lnTo>
                <a:lnTo>
                  <a:pt x="96" y="151"/>
                </a:lnTo>
                <a:close/>
                <a:moveTo>
                  <a:pt x="77" y="10"/>
                </a:moveTo>
                <a:lnTo>
                  <a:pt x="62" y="13"/>
                </a:lnTo>
                <a:lnTo>
                  <a:pt x="50" y="21"/>
                </a:lnTo>
                <a:lnTo>
                  <a:pt x="42" y="33"/>
                </a:lnTo>
                <a:lnTo>
                  <a:pt x="39" y="48"/>
                </a:lnTo>
                <a:lnTo>
                  <a:pt x="39" y="52"/>
                </a:lnTo>
                <a:lnTo>
                  <a:pt x="40" y="56"/>
                </a:lnTo>
                <a:lnTo>
                  <a:pt x="40" y="60"/>
                </a:lnTo>
                <a:lnTo>
                  <a:pt x="36" y="61"/>
                </a:lnTo>
                <a:lnTo>
                  <a:pt x="25" y="67"/>
                </a:lnTo>
                <a:lnTo>
                  <a:pt x="17" y="75"/>
                </a:lnTo>
                <a:lnTo>
                  <a:pt x="12" y="84"/>
                </a:lnTo>
                <a:lnTo>
                  <a:pt x="10" y="96"/>
                </a:lnTo>
                <a:lnTo>
                  <a:pt x="13" y="111"/>
                </a:lnTo>
                <a:lnTo>
                  <a:pt x="21" y="124"/>
                </a:lnTo>
                <a:lnTo>
                  <a:pt x="32" y="132"/>
                </a:lnTo>
                <a:lnTo>
                  <a:pt x="47" y="134"/>
                </a:lnTo>
                <a:lnTo>
                  <a:pt x="163" y="134"/>
                </a:lnTo>
                <a:lnTo>
                  <a:pt x="178" y="132"/>
                </a:lnTo>
                <a:lnTo>
                  <a:pt x="191" y="124"/>
                </a:lnTo>
                <a:lnTo>
                  <a:pt x="199" y="111"/>
                </a:lnTo>
                <a:lnTo>
                  <a:pt x="201" y="96"/>
                </a:lnTo>
                <a:lnTo>
                  <a:pt x="199" y="82"/>
                </a:lnTo>
                <a:lnTo>
                  <a:pt x="191" y="71"/>
                </a:lnTo>
                <a:lnTo>
                  <a:pt x="178" y="63"/>
                </a:lnTo>
                <a:lnTo>
                  <a:pt x="163" y="60"/>
                </a:lnTo>
                <a:lnTo>
                  <a:pt x="154" y="60"/>
                </a:lnTo>
                <a:lnTo>
                  <a:pt x="153" y="59"/>
                </a:lnTo>
                <a:lnTo>
                  <a:pt x="144" y="49"/>
                </a:lnTo>
                <a:lnTo>
                  <a:pt x="134" y="44"/>
                </a:lnTo>
                <a:lnTo>
                  <a:pt x="121" y="41"/>
                </a:lnTo>
                <a:lnTo>
                  <a:pt x="117" y="41"/>
                </a:lnTo>
                <a:lnTo>
                  <a:pt x="113" y="42"/>
                </a:lnTo>
                <a:lnTo>
                  <a:pt x="112" y="38"/>
                </a:lnTo>
                <a:lnTo>
                  <a:pt x="105" y="23"/>
                </a:lnTo>
                <a:lnTo>
                  <a:pt x="92" y="14"/>
                </a:lnTo>
                <a:lnTo>
                  <a:pt x="77" y="10"/>
                </a:lnTo>
                <a:close/>
                <a:moveTo>
                  <a:pt x="77" y="0"/>
                </a:moveTo>
                <a:lnTo>
                  <a:pt x="90" y="3"/>
                </a:lnTo>
                <a:lnTo>
                  <a:pt x="102" y="9"/>
                </a:lnTo>
                <a:lnTo>
                  <a:pt x="113" y="18"/>
                </a:lnTo>
                <a:lnTo>
                  <a:pt x="120" y="32"/>
                </a:lnTo>
                <a:lnTo>
                  <a:pt x="135" y="34"/>
                </a:lnTo>
                <a:lnTo>
                  <a:pt x="149" y="40"/>
                </a:lnTo>
                <a:lnTo>
                  <a:pt x="158" y="50"/>
                </a:lnTo>
                <a:lnTo>
                  <a:pt x="161" y="49"/>
                </a:lnTo>
                <a:lnTo>
                  <a:pt x="163" y="49"/>
                </a:lnTo>
                <a:lnTo>
                  <a:pt x="181" y="53"/>
                </a:lnTo>
                <a:lnTo>
                  <a:pt x="197" y="63"/>
                </a:lnTo>
                <a:lnTo>
                  <a:pt x="207" y="79"/>
                </a:lnTo>
                <a:lnTo>
                  <a:pt x="211" y="96"/>
                </a:lnTo>
                <a:lnTo>
                  <a:pt x="207" y="114"/>
                </a:lnTo>
                <a:lnTo>
                  <a:pt x="197" y="130"/>
                </a:lnTo>
                <a:lnTo>
                  <a:pt x="181" y="140"/>
                </a:lnTo>
                <a:lnTo>
                  <a:pt x="163" y="144"/>
                </a:lnTo>
                <a:lnTo>
                  <a:pt x="47" y="144"/>
                </a:lnTo>
                <a:lnTo>
                  <a:pt x="29" y="140"/>
                </a:lnTo>
                <a:lnTo>
                  <a:pt x="13" y="130"/>
                </a:lnTo>
                <a:lnTo>
                  <a:pt x="4" y="114"/>
                </a:lnTo>
                <a:lnTo>
                  <a:pt x="0" y="96"/>
                </a:lnTo>
                <a:lnTo>
                  <a:pt x="2" y="83"/>
                </a:lnTo>
                <a:lnTo>
                  <a:pt x="8" y="71"/>
                </a:lnTo>
                <a:lnTo>
                  <a:pt x="17" y="60"/>
                </a:lnTo>
                <a:lnTo>
                  <a:pt x="29" y="53"/>
                </a:lnTo>
                <a:lnTo>
                  <a:pt x="29" y="48"/>
                </a:lnTo>
                <a:lnTo>
                  <a:pt x="33" y="30"/>
                </a:lnTo>
                <a:lnTo>
                  <a:pt x="43" y="14"/>
                </a:lnTo>
                <a:lnTo>
                  <a:pt x="58" y="4"/>
                </a:lnTo>
                <a:lnTo>
                  <a:pt x="77"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23" name="Freeform 22"/>
          <p:cNvSpPr>
            <a:spLocks/>
          </p:cNvSpPr>
          <p:nvPr/>
        </p:nvSpPr>
        <p:spPr bwMode="auto">
          <a:xfrm>
            <a:off x="7714018" y="4162269"/>
            <a:ext cx="240467" cy="220373"/>
          </a:xfrm>
          <a:custGeom>
            <a:avLst/>
            <a:gdLst/>
            <a:ahLst/>
            <a:cxnLst>
              <a:cxn ang="0">
                <a:pos x="123" y="0"/>
              </a:cxn>
              <a:cxn ang="0">
                <a:pos x="129" y="0"/>
              </a:cxn>
              <a:cxn ang="0">
                <a:pos x="133" y="1"/>
              </a:cxn>
              <a:cxn ang="0">
                <a:pos x="137" y="4"/>
              </a:cxn>
              <a:cxn ang="0">
                <a:pos x="139" y="12"/>
              </a:cxn>
              <a:cxn ang="0">
                <a:pos x="138" y="17"/>
              </a:cxn>
              <a:cxn ang="0">
                <a:pos x="137" y="21"/>
              </a:cxn>
              <a:cxn ang="0">
                <a:pos x="64" y="138"/>
              </a:cxn>
              <a:cxn ang="0">
                <a:pos x="62" y="140"/>
              </a:cxn>
              <a:cxn ang="0">
                <a:pos x="60" y="143"/>
              </a:cxn>
              <a:cxn ang="0">
                <a:pos x="55" y="144"/>
              </a:cxn>
              <a:cxn ang="0">
                <a:pos x="49" y="144"/>
              </a:cxn>
              <a:cxn ang="0">
                <a:pos x="43" y="142"/>
              </a:cxn>
              <a:cxn ang="0">
                <a:pos x="41" y="139"/>
              </a:cxn>
              <a:cxn ang="0">
                <a:pos x="3" y="90"/>
              </a:cxn>
              <a:cxn ang="0">
                <a:pos x="1" y="86"/>
              </a:cxn>
              <a:cxn ang="0">
                <a:pos x="0" y="81"/>
              </a:cxn>
              <a:cxn ang="0">
                <a:pos x="3" y="73"/>
              </a:cxn>
              <a:cxn ang="0">
                <a:pos x="5" y="70"/>
              </a:cxn>
              <a:cxn ang="0">
                <a:pos x="9" y="67"/>
              </a:cxn>
              <a:cxn ang="0">
                <a:pos x="19" y="67"/>
              </a:cxn>
              <a:cxn ang="0">
                <a:pos x="23" y="69"/>
              </a:cxn>
              <a:cxn ang="0">
                <a:pos x="26" y="73"/>
              </a:cxn>
              <a:cxn ang="0">
                <a:pos x="50" y="105"/>
              </a:cxn>
              <a:cxn ang="0">
                <a:pos x="112" y="6"/>
              </a:cxn>
              <a:cxn ang="0">
                <a:pos x="115" y="2"/>
              </a:cxn>
              <a:cxn ang="0">
                <a:pos x="123" y="0"/>
              </a:cxn>
            </a:cxnLst>
            <a:rect l="0" t="0" r="r" b="b"/>
            <a:pathLst>
              <a:path w="139" h="144">
                <a:moveTo>
                  <a:pt x="123" y="0"/>
                </a:moveTo>
                <a:lnTo>
                  <a:pt x="129" y="0"/>
                </a:lnTo>
                <a:lnTo>
                  <a:pt x="133" y="1"/>
                </a:lnTo>
                <a:lnTo>
                  <a:pt x="137" y="4"/>
                </a:lnTo>
                <a:lnTo>
                  <a:pt x="139" y="12"/>
                </a:lnTo>
                <a:lnTo>
                  <a:pt x="138" y="17"/>
                </a:lnTo>
                <a:lnTo>
                  <a:pt x="137" y="21"/>
                </a:lnTo>
                <a:lnTo>
                  <a:pt x="64" y="138"/>
                </a:lnTo>
                <a:lnTo>
                  <a:pt x="62" y="140"/>
                </a:lnTo>
                <a:lnTo>
                  <a:pt x="60" y="143"/>
                </a:lnTo>
                <a:lnTo>
                  <a:pt x="55" y="144"/>
                </a:lnTo>
                <a:lnTo>
                  <a:pt x="49" y="144"/>
                </a:lnTo>
                <a:lnTo>
                  <a:pt x="43" y="142"/>
                </a:lnTo>
                <a:lnTo>
                  <a:pt x="41" y="139"/>
                </a:lnTo>
                <a:lnTo>
                  <a:pt x="3" y="90"/>
                </a:lnTo>
                <a:lnTo>
                  <a:pt x="1" y="86"/>
                </a:lnTo>
                <a:lnTo>
                  <a:pt x="0" y="81"/>
                </a:lnTo>
                <a:lnTo>
                  <a:pt x="3" y="73"/>
                </a:lnTo>
                <a:lnTo>
                  <a:pt x="5" y="70"/>
                </a:lnTo>
                <a:lnTo>
                  <a:pt x="9" y="67"/>
                </a:lnTo>
                <a:lnTo>
                  <a:pt x="19" y="67"/>
                </a:lnTo>
                <a:lnTo>
                  <a:pt x="23" y="69"/>
                </a:lnTo>
                <a:lnTo>
                  <a:pt x="26" y="73"/>
                </a:lnTo>
                <a:lnTo>
                  <a:pt x="50" y="105"/>
                </a:lnTo>
                <a:lnTo>
                  <a:pt x="112" y="6"/>
                </a:lnTo>
                <a:lnTo>
                  <a:pt x="115" y="2"/>
                </a:lnTo>
                <a:lnTo>
                  <a:pt x="12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grpSp>
        <p:nvGrpSpPr>
          <p:cNvPr id="24" name="Group 23"/>
          <p:cNvGrpSpPr/>
          <p:nvPr/>
        </p:nvGrpSpPr>
        <p:grpSpPr>
          <a:xfrm>
            <a:off x="7448866" y="3270274"/>
            <a:ext cx="340804" cy="243327"/>
            <a:chOff x="5105399" y="3124195"/>
            <a:chExt cx="302900" cy="244472"/>
          </a:xfrm>
        </p:grpSpPr>
        <p:sp>
          <p:nvSpPr>
            <p:cNvPr id="71" name="Freeform 70"/>
            <p:cNvSpPr>
              <a:spLocks/>
            </p:cNvSpPr>
            <p:nvPr/>
          </p:nvSpPr>
          <p:spPr bwMode="auto">
            <a:xfrm>
              <a:off x="5251467" y="3214911"/>
              <a:ext cx="156832" cy="153756"/>
            </a:xfrm>
            <a:custGeom>
              <a:avLst/>
              <a:gdLst/>
              <a:ahLst/>
              <a:cxnLst>
                <a:cxn ang="0">
                  <a:pos x="76" y="0"/>
                </a:cxn>
                <a:cxn ang="0">
                  <a:pos x="90" y="12"/>
                </a:cxn>
                <a:cxn ang="0">
                  <a:pos x="99" y="27"/>
                </a:cxn>
                <a:cxn ang="0">
                  <a:pos x="102" y="44"/>
                </a:cxn>
                <a:cxn ang="0">
                  <a:pos x="99" y="58"/>
                </a:cxn>
                <a:cxn ang="0">
                  <a:pos x="94" y="71"/>
                </a:cxn>
                <a:cxn ang="0">
                  <a:pos x="83" y="83"/>
                </a:cxn>
                <a:cxn ang="0">
                  <a:pos x="85" y="88"/>
                </a:cxn>
                <a:cxn ang="0">
                  <a:pos x="90" y="94"/>
                </a:cxn>
                <a:cxn ang="0">
                  <a:pos x="95" y="100"/>
                </a:cxn>
                <a:cxn ang="0">
                  <a:pos x="77" y="99"/>
                </a:cxn>
                <a:cxn ang="0">
                  <a:pos x="61" y="96"/>
                </a:cxn>
                <a:cxn ang="0">
                  <a:pos x="46" y="99"/>
                </a:cxn>
                <a:cxn ang="0">
                  <a:pos x="31" y="100"/>
                </a:cxn>
                <a:cxn ang="0">
                  <a:pos x="15" y="99"/>
                </a:cxn>
                <a:cxn ang="0">
                  <a:pos x="0" y="95"/>
                </a:cxn>
                <a:cxn ang="0">
                  <a:pos x="26" y="88"/>
                </a:cxn>
                <a:cxn ang="0">
                  <a:pos x="46" y="75"/>
                </a:cxn>
                <a:cxn ang="0">
                  <a:pos x="62" y="58"/>
                </a:cxn>
                <a:cxn ang="0">
                  <a:pos x="73" y="38"/>
                </a:cxn>
                <a:cxn ang="0">
                  <a:pos x="77" y="15"/>
                </a:cxn>
                <a:cxn ang="0">
                  <a:pos x="77" y="6"/>
                </a:cxn>
                <a:cxn ang="0">
                  <a:pos x="76" y="0"/>
                </a:cxn>
              </a:cxnLst>
              <a:rect l="0" t="0" r="r" b="b"/>
              <a:pathLst>
                <a:path w="102" h="100">
                  <a:moveTo>
                    <a:pt x="76" y="0"/>
                  </a:moveTo>
                  <a:lnTo>
                    <a:pt x="90" y="12"/>
                  </a:lnTo>
                  <a:lnTo>
                    <a:pt x="99" y="27"/>
                  </a:lnTo>
                  <a:lnTo>
                    <a:pt x="102" y="44"/>
                  </a:lnTo>
                  <a:lnTo>
                    <a:pt x="99" y="58"/>
                  </a:lnTo>
                  <a:lnTo>
                    <a:pt x="94" y="71"/>
                  </a:lnTo>
                  <a:lnTo>
                    <a:pt x="83" y="83"/>
                  </a:lnTo>
                  <a:lnTo>
                    <a:pt x="85" y="88"/>
                  </a:lnTo>
                  <a:lnTo>
                    <a:pt x="90" y="94"/>
                  </a:lnTo>
                  <a:lnTo>
                    <a:pt x="95" y="100"/>
                  </a:lnTo>
                  <a:lnTo>
                    <a:pt x="77" y="99"/>
                  </a:lnTo>
                  <a:lnTo>
                    <a:pt x="61" y="96"/>
                  </a:lnTo>
                  <a:lnTo>
                    <a:pt x="46" y="99"/>
                  </a:lnTo>
                  <a:lnTo>
                    <a:pt x="31" y="100"/>
                  </a:lnTo>
                  <a:lnTo>
                    <a:pt x="15" y="99"/>
                  </a:lnTo>
                  <a:lnTo>
                    <a:pt x="0" y="95"/>
                  </a:lnTo>
                  <a:lnTo>
                    <a:pt x="26" y="88"/>
                  </a:lnTo>
                  <a:lnTo>
                    <a:pt x="46" y="75"/>
                  </a:lnTo>
                  <a:lnTo>
                    <a:pt x="62" y="58"/>
                  </a:lnTo>
                  <a:lnTo>
                    <a:pt x="73" y="38"/>
                  </a:lnTo>
                  <a:lnTo>
                    <a:pt x="77" y="15"/>
                  </a:lnTo>
                  <a:lnTo>
                    <a:pt x="77" y="6"/>
                  </a:lnTo>
                  <a:lnTo>
                    <a:pt x="7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72" name="Freeform 71"/>
            <p:cNvSpPr>
              <a:spLocks/>
            </p:cNvSpPr>
            <p:nvPr/>
          </p:nvSpPr>
          <p:spPr bwMode="auto">
            <a:xfrm>
              <a:off x="5105399" y="3124195"/>
              <a:ext cx="238322" cy="224486"/>
            </a:xfrm>
            <a:custGeom>
              <a:avLst/>
              <a:gdLst/>
              <a:ahLst/>
              <a:cxnLst>
                <a:cxn ang="0">
                  <a:pos x="78" y="0"/>
                </a:cxn>
                <a:cxn ang="0">
                  <a:pos x="102" y="4"/>
                </a:cxn>
                <a:cxn ang="0">
                  <a:pos x="122" y="13"/>
                </a:cxn>
                <a:cxn ang="0">
                  <a:pos x="140" y="28"/>
                </a:cxn>
                <a:cxn ang="0">
                  <a:pos x="151" y="47"/>
                </a:cxn>
                <a:cxn ang="0">
                  <a:pos x="155" y="69"/>
                </a:cxn>
                <a:cxn ang="0">
                  <a:pos x="151" y="90"/>
                </a:cxn>
                <a:cxn ang="0">
                  <a:pos x="140" y="109"/>
                </a:cxn>
                <a:cxn ang="0">
                  <a:pos x="124" y="123"/>
                </a:cxn>
                <a:cxn ang="0">
                  <a:pos x="102" y="132"/>
                </a:cxn>
                <a:cxn ang="0">
                  <a:pos x="78" y="136"/>
                </a:cxn>
                <a:cxn ang="0">
                  <a:pos x="69" y="135"/>
                </a:cxn>
                <a:cxn ang="0">
                  <a:pos x="57" y="134"/>
                </a:cxn>
                <a:cxn ang="0">
                  <a:pos x="48" y="132"/>
                </a:cxn>
                <a:cxn ang="0">
                  <a:pos x="34" y="140"/>
                </a:cxn>
                <a:cxn ang="0">
                  <a:pos x="23" y="145"/>
                </a:cxn>
                <a:cxn ang="0">
                  <a:pos x="15" y="146"/>
                </a:cxn>
                <a:cxn ang="0">
                  <a:pos x="12" y="146"/>
                </a:cxn>
                <a:cxn ang="0">
                  <a:pos x="10" y="145"/>
                </a:cxn>
                <a:cxn ang="0">
                  <a:pos x="8" y="143"/>
                </a:cxn>
                <a:cxn ang="0">
                  <a:pos x="8" y="138"/>
                </a:cxn>
                <a:cxn ang="0">
                  <a:pos x="10" y="136"/>
                </a:cxn>
                <a:cxn ang="0">
                  <a:pos x="22" y="116"/>
                </a:cxn>
                <a:cxn ang="0">
                  <a:pos x="10" y="101"/>
                </a:cxn>
                <a:cxn ang="0">
                  <a:pos x="3" y="86"/>
                </a:cxn>
                <a:cxn ang="0">
                  <a:pos x="0" y="69"/>
                </a:cxn>
                <a:cxn ang="0">
                  <a:pos x="4" y="47"/>
                </a:cxn>
                <a:cxn ang="0">
                  <a:pos x="15" y="28"/>
                </a:cxn>
                <a:cxn ang="0">
                  <a:pos x="31" y="13"/>
                </a:cxn>
                <a:cxn ang="0">
                  <a:pos x="53" y="4"/>
                </a:cxn>
                <a:cxn ang="0">
                  <a:pos x="78" y="0"/>
                </a:cxn>
              </a:cxnLst>
              <a:rect l="0" t="0" r="r" b="b"/>
              <a:pathLst>
                <a:path w="155" h="146">
                  <a:moveTo>
                    <a:pt x="78" y="0"/>
                  </a:moveTo>
                  <a:lnTo>
                    <a:pt x="102" y="4"/>
                  </a:lnTo>
                  <a:lnTo>
                    <a:pt x="122" y="13"/>
                  </a:lnTo>
                  <a:lnTo>
                    <a:pt x="140" y="28"/>
                  </a:lnTo>
                  <a:lnTo>
                    <a:pt x="151" y="47"/>
                  </a:lnTo>
                  <a:lnTo>
                    <a:pt x="155" y="69"/>
                  </a:lnTo>
                  <a:lnTo>
                    <a:pt x="151" y="90"/>
                  </a:lnTo>
                  <a:lnTo>
                    <a:pt x="140" y="109"/>
                  </a:lnTo>
                  <a:lnTo>
                    <a:pt x="124" y="123"/>
                  </a:lnTo>
                  <a:lnTo>
                    <a:pt x="102" y="132"/>
                  </a:lnTo>
                  <a:lnTo>
                    <a:pt x="78" y="136"/>
                  </a:lnTo>
                  <a:lnTo>
                    <a:pt x="69" y="135"/>
                  </a:lnTo>
                  <a:lnTo>
                    <a:pt x="57" y="134"/>
                  </a:lnTo>
                  <a:lnTo>
                    <a:pt x="48" y="132"/>
                  </a:lnTo>
                  <a:lnTo>
                    <a:pt x="34" y="140"/>
                  </a:lnTo>
                  <a:lnTo>
                    <a:pt x="23" y="145"/>
                  </a:lnTo>
                  <a:lnTo>
                    <a:pt x="15" y="146"/>
                  </a:lnTo>
                  <a:lnTo>
                    <a:pt x="12" y="146"/>
                  </a:lnTo>
                  <a:lnTo>
                    <a:pt x="10" y="145"/>
                  </a:lnTo>
                  <a:lnTo>
                    <a:pt x="8" y="143"/>
                  </a:lnTo>
                  <a:lnTo>
                    <a:pt x="8" y="138"/>
                  </a:lnTo>
                  <a:lnTo>
                    <a:pt x="10" y="136"/>
                  </a:lnTo>
                  <a:lnTo>
                    <a:pt x="22" y="116"/>
                  </a:lnTo>
                  <a:lnTo>
                    <a:pt x="10" y="101"/>
                  </a:lnTo>
                  <a:lnTo>
                    <a:pt x="3" y="86"/>
                  </a:lnTo>
                  <a:lnTo>
                    <a:pt x="0" y="69"/>
                  </a:lnTo>
                  <a:lnTo>
                    <a:pt x="4" y="47"/>
                  </a:lnTo>
                  <a:lnTo>
                    <a:pt x="15" y="28"/>
                  </a:lnTo>
                  <a:lnTo>
                    <a:pt x="31" y="13"/>
                  </a:lnTo>
                  <a:lnTo>
                    <a:pt x="53" y="4"/>
                  </a:lnTo>
                  <a:lnTo>
                    <a:pt x="78"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grpSp>
      <p:sp>
        <p:nvSpPr>
          <p:cNvPr id="25" name="Freeform 24"/>
          <p:cNvSpPr>
            <a:spLocks/>
          </p:cNvSpPr>
          <p:nvPr/>
        </p:nvSpPr>
        <p:spPr bwMode="auto">
          <a:xfrm>
            <a:off x="7383820" y="4862983"/>
            <a:ext cx="166170" cy="133072"/>
          </a:xfrm>
          <a:custGeom>
            <a:avLst/>
            <a:gdLst/>
            <a:ahLst/>
            <a:cxnLst>
              <a:cxn ang="0">
                <a:pos x="55" y="0"/>
              </a:cxn>
              <a:cxn ang="0">
                <a:pos x="69" y="4"/>
              </a:cxn>
              <a:cxn ang="0">
                <a:pos x="83" y="14"/>
              </a:cxn>
              <a:cxn ang="0">
                <a:pos x="95" y="28"/>
              </a:cxn>
              <a:cxn ang="0">
                <a:pos x="107" y="14"/>
              </a:cxn>
              <a:cxn ang="0">
                <a:pos x="121" y="4"/>
              </a:cxn>
              <a:cxn ang="0">
                <a:pos x="136" y="0"/>
              </a:cxn>
              <a:cxn ang="0">
                <a:pos x="151" y="1"/>
              </a:cxn>
              <a:cxn ang="0">
                <a:pos x="164" y="8"/>
              </a:cxn>
              <a:cxn ang="0">
                <a:pos x="175" y="18"/>
              </a:cxn>
              <a:cxn ang="0">
                <a:pos x="185" y="30"/>
              </a:cxn>
              <a:cxn ang="0">
                <a:pos x="190" y="46"/>
              </a:cxn>
              <a:cxn ang="0">
                <a:pos x="190" y="64"/>
              </a:cxn>
              <a:cxn ang="0">
                <a:pos x="186" y="84"/>
              </a:cxn>
              <a:cxn ang="0">
                <a:pos x="175" y="106"/>
              </a:cxn>
              <a:cxn ang="0">
                <a:pos x="156" y="127"/>
              </a:cxn>
              <a:cxn ang="0">
                <a:pos x="130" y="150"/>
              </a:cxn>
              <a:cxn ang="0">
                <a:pos x="95" y="172"/>
              </a:cxn>
              <a:cxn ang="0">
                <a:pos x="60" y="150"/>
              </a:cxn>
              <a:cxn ang="0">
                <a:pos x="34" y="127"/>
              </a:cxn>
              <a:cxn ang="0">
                <a:pos x="15" y="106"/>
              </a:cxn>
              <a:cxn ang="0">
                <a:pos x="4" y="84"/>
              </a:cxn>
              <a:cxn ang="0">
                <a:pos x="0" y="64"/>
              </a:cxn>
              <a:cxn ang="0">
                <a:pos x="0" y="46"/>
              </a:cxn>
              <a:cxn ang="0">
                <a:pos x="6" y="30"/>
              </a:cxn>
              <a:cxn ang="0">
                <a:pos x="15" y="18"/>
              </a:cxn>
              <a:cxn ang="0">
                <a:pos x="26" y="8"/>
              </a:cxn>
              <a:cxn ang="0">
                <a:pos x="40" y="1"/>
              </a:cxn>
              <a:cxn ang="0">
                <a:pos x="55" y="0"/>
              </a:cxn>
            </a:cxnLst>
            <a:rect l="0" t="0" r="r" b="b"/>
            <a:pathLst>
              <a:path w="190" h="172">
                <a:moveTo>
                  <a:pt x="55" y="0"/>
                </a:moveTo>
                <a:lnTo>
                  <a:pt x="69" y="4"/>
                </a:lnTo>
                <a:lnTo>
                  <a:pt x="83" y="14"/>
                </a:lnTo>
                <a:lnTo>
                  <a:pt x="95" y="28"/>
                </a:lnTo>
                <a:lnTo>
                  <a:pt x="107" y="14"/>
                </a:lnTo>
                <a:lnTo>
                  <a:pt x="121" y="4"/>
                </a:lnTo>
                <a:lnTo>
                  <a:pt x="136" y="0"/>
                </a:lnTo>
                <a:lnTo>
                  <a:pt x="151" y="1"/>
                </a:lnTo>
                <a:lnTo>
                  <a:pt x="164" y="8"/>
                </a:lnTo>
                <a:lnTo>
                  <a:pt x="175" y="18"/>
                </a:lnTo>
                <a:lnTo>
                  <a:pt x="185" y="30"/>
                </a:lnTo>
                <a:lnTo>
                  <a:pt x="190" y="46"/>
                </a:lnTo>
                <a:lnTo>
                  <a:pt x="190" y="64"/>
                </a:lnTo>
                <a:lnTo>
                  <a:pt x="186" y="84"/>
                </a:lnTo>
                <a:lnTo>
                  <a:pt x="175" y="106"/>
                </a:lnTo>
                <a:lnTo>
                  <a:pt x="156" y="127"/>
                </a:lnTo>
                <a:lnTo>
                  <a:pt x="130" y="150"/>
                </a:lnTo>
                <a:lnTo>
                  <a:pt x="95" y="172"/>
                </a:lnTo>
                <a:lnTo>
                  <a:pt x="60" y="150"/>
                </a:lnTo>
                <a:lnTo>
                  <a:pt x="34" y="127"/>
                </a:lnTo>
                <a:lnTo>
                  <a:pt x="15" y="106"/>
                </a:lnTo>
                <a:lnTo>
                  <a:pt x="4" y="84"/>
                </a:lnTo>
                <a:lnTo>
                  <a:pt x="0" y="64"/>
                </a:lnTo>
                <a:lnTo>
                  <a:pt x="0" y="46"/>
                </a:lnTo>
                <a:lnTo>
                  <a:pt x="6" y="30"/>
                </a:lnTo>
                <a:lnTo>
                  <a:pt x="15" y="18"/>
                </a:lnTo>
                <a:lnTo>
                  <a:pt x="26" y="8"/>
                </a:lnTo>
                <a:lnTo>
                  <a:pt x="40" y="1"/>
                </a:lnTo>
                <a:lnTo>
                  <a:pt x="5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26" name="Freeform 25"/>
          <p:cNvSpPr>
            <a:spLocks/>
          </p:cNvSpPr>
          <p:nvPr/>
        </p:nvSpPr>
        <p:spPr bwMode="auto">
          <a:xfrm>
            <a:off x="10482586" y="5697255"/>
            <a:ext cx="205553" cy="240234"/>
          </a:xfrm>
          <a:custGeom>
            <a:avLst/>
            <a:gdLst/>
            <a:ahLst/>
            <a:cxnLst>
              <a:cxn ang="0">
                <a:pos x="53" y="0"/>
              </a:cxn>
              <a:cxn ang="0">
                <a:pos x="137" y="44"/>
              </a:cxn>
              <a:cxn ang="0">
                <a:pos x="137" y="147"/>
              </a:cxn>
              <a:cxn ang="0">
                <a:pos x="135" y="161"/>
              </a:cxn>
              <a:cxn ang="0">
                <a:pos x="126" y="172"/>
              </a:cxn>
              <a:cxn ang="0">
                <a:pos x="116" y="178"/>
              </a:cxn>
              <a:cxn ang="0">
                <a:pos x="103" y="181"/>
              </a:cxn>
              <a:cxn ang="0">
                <a:pos x="91" y="178"/>
              </a:cxn>
              <a:cxn ang="0">
                <a:pos x="82" y="172"/>
              </a:cxn>
              <a:cxn ang="0">
                <a:pos x="75" y="161"/>
              </a:cxn>
              <a:cxn ang="0">
                <a:pos x="74" y="150"/>
              </a:cxn>
              <a:cxn ang="0">
                <a:pos x="78" y="138"/>
              </a:cxn>
              <a:cxn ang="0">
                <a:pos x="86" y="127"/>
              </a:cxn>
              <a:cxn ang="0">
                <a:pos x="95" y="120"/>
              </a:cxn>
              <a:cxn ang="0">
                <a:pos x="106" y="119"/>
              </a:cxn>
              <a:cxn ang="0">
                <a:pos x="117" y="120"/>
              </a:cxn>
              <a:cxn ang="0">
                <a:pos x="126" y="124"/>
              </a:cxn>
              <a:cxn ang="0">
                <a:pos x="126" y="69"/>
              </a:cxn>
              <a:cxn ang="0">
                <a:pos x="64" y="39"/>
              </a:cxn>
              <a:cxn ang="0">
                <a:pos x="64" y="116"/>
              </a:cxn>
              <a:cxn ang="0">
                <a:pos x="61" y="130"/>
              </a:cxn>
              <a:cxn ang="0">
                <a:pos x="53" y="142"/>
              </a:cxn>
              <a:cxn ang="0">
                <a:pos x="42" y="149"/>
              </a:cxn>
              <a:cxn ang="0">
                <a:pos x="30" y="151"/>
              </a:cxn>
              <a:cxn ang="0">
                <a:pos x="18" y="149"/>
              </a:cxn>
              <a:cxn ang="0">
                <a:pos x="9" y="142"/>
              </a:cxn>
              <a:cxn ang="0">
                <a:pos x="2" y="131"/>
              </a:cxn>
              <a:cxn ang="0">
                <a:pos x="0" y="120"/>
              </a:cxn>
              <a:cxn ang="0">
                <a:pos x="5" y="108"/>
              </a:cxn>
              <a:cxn ang="0">
                <a:pos x="13" y="97"/>
              </a:cxn>
              <a:cxn ang="0">
                <a:pos x="22" y="90"/>
              </a:cxn>
              <a:cxn ang="0">
                <a:pos x="33" y="88"/>
              </a:cxn>
              <a:cxn ang="0">
                <a:pos x="44" y="89"/>
              </a:cxn>
              <a:cxn ang="0">
                <a:pos x="53" y="95"/>
              </a:cxn>
              <a:cxn ang="0">
                <a:pos x="53" y="0"/>
              </a:cxn>
            </a:cxnLst>
            <a:rect l="0" t="0" r="r" b="b"/>
            <a:pathLst>
              <a:path w="137" h="181">
                <a:moveTo>
                  <a:pt x="53" y="0"/>
                </a:moveTo>
                <a:lnTo>
                  <a:pt x="137" y="44"/>
                </a:lnTo>
                <a:lnTo>
                  <a:pt x="137" y="147"/>
                </a:lnTo>
                <a:lnTo>
                  <a:pt x="135" y="161"/>
                </a:lnTo>
                <a:lnTo>
                  <a:pt x="126" y="172"/>
                </a:lnTo>
                <a:lnTo>
                  <a:pt x="116" y="178"/>
                </a:lnTo>
                <a:lnTo>
                  <a:pt x="103" y="181"/>
                </a:lnTo>
                <a:lnTo>
                  <a:pt x="91" y="178"/>
                </a:lnTo>
                <a:lnTo>
                  <a:pt x="82" y="172"/>
                </a:lnTo>
                <a:lnTo>
                  <a:pt x="75" y="161"/>
                </a:lnTo>
                <a:lnTo>
                  <a:pt x="74" y="150"/>
                </a:lnTo>
                <a:lnTo>
                  <a:pt x="78" y="138"/>
                </a:lnTo>
                <a:lnTo>
                  <a:pt x="86" y="127"/>
                </a:lnTo>
                <a:lnTo>
                  <a:pt x="95" y="120"/>
                </a:lnTo>
                <a:lnTo>
                  <a:pt x="106" y="119"/>
                </a:lnTo>
                <a:lnTo>
                  <a:pt x="117" y="120"/>
                </a:lnTo>
                <a:lnTo>
                  <a:pt x="126" y="124"/>
                </a:lnTo>
                <a:lnTo>
                  <a:pt x="126" y="69"/>
                </a:lnTo>
                <a:lnTo>
                  <a:pt x="64" y="39"/>
                </a:lnTo>
                <a:lnTo>
                  <a:pt x="64" y="116"/>
                </a:lnTo>
                <a:lnTo>
                  <a:pt x="61" y="130"/>
                </a:lnTo>
                <a:lnTo>
                  <a:pt x="53" y="142"/>
                </a:lnTo>
                <a:lnTo>
                  <a:pt x="42" y="149"/>
                </a:lnTo>
                <a:lnTo>
                  <a:pt x="30" y="151"/>
                </a:lnTo>
                <a:lnTo>
                  <a:pt x="18" y="149"/>
                </a:lnTo>
                <a:lnTo>
                  <a:pt x="9" y="142"/>
                </a:lnTo>
                <a:lnTo>
                  <a:pt x="2" y="131"/>
                </a:lnTo>
                <a:lnTo>
                  <a:pt x="0" y="120"/>
                </a:lnTo>
                <a:lnTo>
                  <a:pt x="5" y="108"/>
                </a:lnTo>
                <a:lnTo>
                  <a:pt x="13" y="97"/>
                </a:lnTo>
                <a:lnTo>
                  <a:pt x="22" y="90"/>
                </a:lnTo>
                <a:lnTo>
                  <a:pt x="33" y="88"/>
                </a:lnTo>
                <a:lnTo>
                  <a:pt x="44" y="89"/>
                </a:lnTo>
                <a:lnTo>
                  <a:pt x="53" y="95"/>
                </a:lnTo>
                <a:lnTo>
                  <a:pt x="53"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27" name="Freeform 26"/>
          <p:cNvSpPr>
            <a:spLocks noEditPoints="1"/>
          </p:cNvSpPr>
          <p:nvPr/>
        </p:nvSpPr>
        <p:spPr bwMode="auto">
          <a:xfrm>
            <a:off x="10785958" y="4154639"/>
            <a:ext cx="275522" cy="228005"/>
          </a:xfrm>
          <a:custGeom>
            <a:avLst/>
            <a:gdLst/>
            <a:ahLst/>
            <a:cxnLst>
              <a:cxn ang="0">
                <a:pos x="152" y="176"/>
              </a:cxn>
              <a:cxn ang="0">
                <a:pos x="152" y="188"/>
              </a:cxn>
              <a:cxn ang="0">
                <a:pos x="163" y="190"/>
              </a:cxn>
              <a:cxn ang="0">
                <a:pos x="167" y="179"/>
              </a:cxn>
              <a:cxn ang="0">
                <a:pos x="159" y="174"/>
              </a:cxn>
              <a:cxn ang="0">
                <a:pos x="76" y="176"/>
              </a:cxn>
              <a:cxn ang="0">
                <a:pos x="76" y="188"/>
              </a:cxn>
              <a:cxn ang="0">
                <a:pos x="86" y="190"/>
              </a:cxn>
              <a:cxn ang="0">
                <a:pos x="91" y="179"/>
              </a:cxn>
              <a:cxn ang="0">
                <a:pos x="83" y="174"/>
              </a:cxn>
              <a:cxn ang="0">
                <a:pos x="177" y="126"/>
              </a:cxn>
              <a:cxn ang="0">
                <a:pos x="114" y="111"/>
              </a:cxn>
              <a:cxn ang="0">
                <a:pos x="147" y="111"/>
              </a:cxn>
              <a:cxn ang="0">
                <a:pos x="84" y="126"/>
              </a:cxn>
              <a:cxn ang="0">
                <a:pos x="79" y="111"/>
              </a:cxn>
              <a:cxn ang="0">
                <a:pos x="185" y="96"/>
              </a:cxn>
              <a:cxn ang="0">
                <a:pos x="114" y="79"/>
              </a:cxn>
              <a:cxn ang="0">
                <a:pos x="147" y="79"/>
              </a:cxn>
              <a:cxn ang="0">
                <a:pos x="74" y="96"/>
              </a:cxn>
              <a:cxn ang="0">
                <a:pos x="68" y="79"/>
              </a:cxn>
              <a:cxn ang="0">
                <a:pos x="195" y="65"/>
              </a:cxn>
              <a:cxn ang="0">
                <a:pos x="114" y="49"/>
              </a:cxn>
              <a:cxn ang="0">
                <a:pos x="147" y="49"/>
              </a:cxn>
              <a:cxn ang="0">
                <a:pos x="63" y="65"/>
              </a:cxn>
              <a:cxn ang="0">
                <a:pos x="57" y="49"/>
              </a:cxn>
              <a:cxn ang="0">
                <a:pos x="42" y="13"/>
              </a:cxn>
              <a:cxn ang="0">
                <a:pos x="53" y="36"/>
              </a:cxn>
              <a:cxn ang="0">
                <a:pos x="216" y="38"/>
              </a:cxn>
              <a:cxn ang="0">
                <a:pos x="216" y="45"/>
              </a:cxn>
              <a:cxn ang="0">
                <a:pos x="185" y="138"/>
              </a:cxn>
              <a:cxn ang="0">
                <a:pos x="70" y="157"/>
              </a:cxn>
              <a:cxn ang="0">
                <a:pos x="187" y="161"/>
              </a:cxn>
              <a:cxn ang="0">
                <a:pos x="183" y="168"/>
              </a:cxn>
              <a:cxn ang="0">
                <a:pos x="179" y="179"/>
              </a:cxn>
              <a:cxn ang="0">
                <a:pos x="174" y="198"/>
              </a:cxn>
              <a:cxn ang="0">
                <a:pos x="152" y="202"/>
              </a:cxn>
              <a:cxn ang="0">
                <a:pos x="140" y="190"/>
              </a:cxn>
              <a:cxn ang="0">
                <a:pos x="141" y="171"/>
              </a:cxn>
              <a:cxn ang="0">
                <a:pos x="101" y="171"/>
              </a:cxn>
              <a:cxn ang="0">
                <a:pos x="102" y="190"/>
              </a:cxn>
              <a:cxn ang="0">
                <a:pos x="90" y="202"/>
              </a:cxn>
              <a:cxn ang="0">
                <a:pos x="64" y="193"/>
              </a:cxn>
              <a:cxn ang="0">
                <a:pos x="67" y="168"/>
              </a:cxn>
              <a:cxn ang="0">
                <a:pos x="56" y="161"/>
              </a:cxn>
              <a:cxn ang="0">
                <a:pos x="68" y="129"/>
              </a:cxn>
              <a:cxn ang="0">
                <a:pos x="5" y="14"/>
              </a:cxn>
              <a:cxn ang="0">
                <a:pos x="2" y="2"/>
              </a:cxn>
            </a:cxnLst>
            <a:rect l="0" t="0" r="r" b="b"/>
            <a:pathLst>
              <a:path w="217" h="203">
                <a:moveTo>
                  <a:pt x="159" y="174"/>
                </a:moveTo>
                <a:lnTo>
                  <a:pt x="155" y="175"/>
                </a:lnTo>
                <a:lnTo>
                  <a:pt x="152" y="176"/>
                </a:lnTo>
                <a:lnTo>
                  <a:pt x="151" y="179"/>
                </a:lnTo>
                <a:lnTo>
                  <a:pt x="149" y="183"/>
                </a:lnTo>
                <a:lnTo>
                  <a:pt x="152" y="188"/>
                </a:lnTo>
                <a:lnTo>
                  <a:pt x="155" y="190"/>
                </a:lnTo>
                <a:lnTo>
                  <a:pt x="159" y="191"/>
                </a:lnTo>
                <a:lnTo>
                  <a:pt x="163" y="190"/>
                </a:lnTo>
                <a:lnTo>
                  <a:pt x="166" y="188"/>
                </a:lnTo>
                <a:lnTo>
                  <a:pt x="168" y="183"/>
                </a:lnTo>
                <a:lnTo>
                  <a:pt x="167" y="179"/>
                </a:lnTo>
                <a:lnTo>
                  <a:pt x="166" y="176"/>
                </a:lnTo>
                <a:lnTo>
                  <a:pt x="163" y="175"/>
                </a:lnTo>
                <a:lnTo>
                  <a:pt x="159" y="174"/>
                </a:lnTo>
                <a:close/>
                <a:moveTo>
                  <a:pt x="83" y="174"/>
                </a:moveTo>
                <a:lnTo>
                  <a:pt x="79" y="175"/>
                </a:lnTo>
                <a:lnTo>
                  <a:pt x="76" y="176"/>
                </a:lnTo>
                <a:lnTo>
                  <a:pt x="75" y="179"/>
                </a:lnTo>
                <a:lnTo>
                  <a:pt x="74" y="183"/>
                </a:lnTo>
                <a:lnTo>
                  <a:pt x="76" y="188"/>
                </a:lnTo>
                <a:lnTo>
                  <a:pt x="79" y="190"/>
                </a:lnTo>
                <a:lnTo>
                  <a:pt x="83" y="191"/>
                </a:lnTo>
                <a:lnTo>
                  <a:pt x="86" y="190"/>
                </a:lnTo>
                <a:lnTo>
                  <a:pt x="90" y="188"/>
                </a:lnTo>
                <a:lnTo>
                  <a:pt x="93" y="183"/>
                </a:lnTo>
                <a:lnTo>
                  <a:pt x="91" y="179"/>
                </a:lnTo>
                <a:lnTo>
                  <a:pt x="90" y="176"/>
                </a:lnTo>
                <a:lnTo>
                  <a:pt x="86" y="175"/>
                </a:lnTo>
                <a:lnTo>
                  <a:pt x="83" y="174"/>
                </a:lnTo>
                <a:close/>
                <a:moveTo>
                  <a:pt x="160" y="111"/>
                </a:moveTo>
                <a:lnTo>
                  <a:pt x="160" y="126"/>
                </a:lnTo>
                <a:lnTo>
                  <a:pt x="177" y="126"/>
                </a:lnTo>
                <a:lnTo>
                  <a:pt x="181" y="111"/>
                </a:lnTo>
                <a:lnTo>
                  <a:pt x="160" y="111"/>
                </a:lnTo>
                <a:close/>
                <a:moveTo>
                  <a:pt x="114" y="111"/>
                </a:moveTo>
                <a:lnTo>
                  <a:pt x="114" y="126"/>
                </a:lnTo>
                <a:lnTo>
                  <a:pt x="147" y="126"/>
                </a:lnTo>
                <a:lnTo>
                  <a:pt x="147" y="111"/>
                </a:lnTo>
                <a:lnTo>
                  <a:pt x="114" y="111"/>
                </a:lnTo>
                <a:close/>
                <a:moveTo>
                  <a:pt x="79" y="111"/>
                </a:moveTo>
                <a:lnTo>
                  <a:pt x="84" y="126"/>
                </a:lnTo>
                <a:lnTo>
                  <a:pt x="101" y="126"/>
                </a:lnTo>
                <a:lnTo>
                  <a:pt x="101" y="111"/>
                </a:lnTo>
                <a:lnTo>
                  <a:pt x="79" y="111"/>
                </a:lnTo>
                <a:close/>
                <a:moveTo>
                  <a:pt x="160" y="79"/>
                </a:moveTo>
                <a:lnTo>
                  <a:pt x="160" y="96"/>
                </a:lnTo>
                <a:lnTo>
                  <a:pt x="185" y="96"/>
                </a:lnTo>
                <a:lnTo>
                  <a:pt x="191" y="79"/>
                </a:lnTo>
                <a:lnTo>
                  <a:pt x="160" y="79"/>
                </a:lnTo>
                <a:close/>
                <a:moveTo>
                  <a:pt x="114" y="79"/>
                </a:moveTo>
                <a:lnTo>
                  <a:pt x="114" y="96"/>
                </a:lnTo>
                <a:lnTo>
                  <a:pt x="147" y="96"/>
                </a:lnTo>
                <a:lnTo>
                  <a:pt x="147" y="79"/>
                </a:lnTo>
                <a:lnTo>
                  <a:pt x="114" y="79"/>
                </a:lnTo>
                <a:close/>
                <a:moveTo>
                  <a:pt x="68" y="79"/>
                </a:moveTo>
                <a:lnTo>
                  <a:pt x="74" y="96"/>
                </a:lnTo>
                <a:lnTo>
                  <a:pt x="101" y="96"/>
                </a:lnTo>
                <a:lnTo>
                  <a:pt x="101" y="79"/>
                </a:lnTo>
                <a:lnTo>
                  <a:pt x="68" y="79"/>
                </a:lnTo>
                <a:close/>
                <a:moveTo>
                  <a:pt x="160" y="49"/>
                </a:moveTo>
                <a:lnTo>
                  <a:pt x="160" y="65"/>
                </a:lnTo>
                <a:lnTo>
                  <a:pt x="195" y="65"/>
                </a:lnTo>
                <a:lnTo>
                  <a:pt x="201" y="49"/>
                </a:lnTo>
                <a:lnTo>
                  <a:pt x="160" y="49"/>
                </a:lnTo>
                <a:close/>
                <a:moveTo>
                  <a:pt x="114" y="49"/>
                </a:moveTo>
                <a:lnTo>
                  <a:pt x="114" y="65"/>
                </a:lnTo>
                <a:lnTo>
                  <a:pt x="147" y="65"/>
                </a:lnTo>
                <a:lnTo>
                  <a:pt x="147" y="49"/>
                </a:lnTo>
                <a:lnTo>
                  <a:pt x="114" y="49"/>
                </a:lnTo>
                <a:close/>
                <a:moveTo>
                  <a:pt x="57" y="49"/>
                </a:moveTo>
                <a:lnTo>
                  <a:pt x="63" y="65"/>
                </a:lnTo>
                <a:lnTo>
                  <a:pt x="101" y="65"/>
                </a:lnTo>
                <a:lnTo>
                  <a:pt x="101" y="49"/>
                </a:lnTo>
                <a:lnTo>
                  <a:pt x="57" y="49"/>
                </a:lnTo>
                <a:close/>
                <a:moveTo>
                  <a:pt x="5" y="0"/>
                </a:moveTo>
                <a:lnTo>
                  <a:pt x="10" y="0"/>
                </a:lnTo>
                <a:lnTo>
                  <a:pt x="42" y="13"/>
                </a:lnTo>
                <a:lnTo>
                  <a:pt x="45" y="15"/>
                </a:lnTo>
                <a:lnTo>
                  <a:pt x="47" y="18"/>
                </a:lnTo>
                <a:lnTo>
                  <a:pt x="53" y="36"/>
                </a:lnTo>
                <a:lnTo>
                  <a:pt x="212" y="36"/>
                </a:lnTo>
                <a:lnTo>
                  <a:pt x="214" y="37"/>
                </a:lnTo>
                <a:lnTo>
                  <a:pt x="216" y="38"/>
                </a:lnTo>
                <a:lnTo>
                  <a:pt x="217" y="41"/>
                </a:lnTo>
                <a:lnTo>
                  <a:pt x="217" y="42"/>
                </a:lnTo>
                <a:lnTo>
                  <a:pt x="216" y="45"/>
                </a:lnTo>
                <a:lnTo>
                  <a:pt x="187" y="134"/>
                </a:lnTo>
                <a:lnTo>
                  <a:pt x="186" y="137"/>
                </a:lnTo>
                <a:lnTo>
                  <a:pt x="185" y="138"/>
                </a:lnTo>
                <a:lnTo>
                  <a:pt x="182" y="140"/>
                </a:lnTo>
                <a:lnTo>
                  <a:pt x="76" y="140"/>
                </a:lnTo>
                <a:lnTo>
                  <a:pt x="70" y="157"/>
                </a:lnTo>
                <a:lnTo>
                  <a:pt x="183" y="157"/>
                </a:lnTo>
                <a:lnTo>
                  <a:pt x="186" y="159"/>
                </a:lnTo>
                <a:lnTo>
                  <a:pt x="187" y="161"/>
                </a:lnTo>
                <a:lnTo>
                  <a:pt x="187" y="164"/>
                </a:lnTo>
                <a:lnTo>
                  <a:pt x="186" y="167"/>
                </a:lnTo>
                <a:lnTo>
                  <a:pt x="183" y="168"/>
                </a:lnTo>
                <a:lnTo>
                  <a:pt x="174" y="168"/>
                </a:lnTo>
                <a:lnTo>
                  <a:pt x="177" y="171"/>
                </a:lnTo>
                <a:lnTo>
                  <a:pt x="179" y="179"/>
                </a:lnTo>
                <a:lnTo>
                  <a:pt x="179" y="188"/>
                </a:lnTo>
                <a:lnTo>
                  <a:pt x="177" y="193"/>
                </a:lnTo>
                <a:lnTo>
                  <a:pt x="174" y="198"/>
                </a:lnTo>
                <a:lnTo>
                  <a:pt x="170" y="201"/>
                </a:lnTo>
                <a:lnTo>
                  <a:pt x="159" y="203"/>
                </a:lnTo>
                <a:lnTo>
                  <a:pt x="152" y="202"/>
                </a:lnTo>
                <a:lnTo>
                  <a:pt x="147" y="199"/>
                </a:lnTo>
                <a:lnTo>
                  <a:pt x="143" y="195"/>
                </a:lnTo>
                <a:lnTo>
                  <a:pt x="140" y="190"/>
                </a:lnTo>
                <a:lnTo>
                  <a:pt x="139" y="183"/>
                </a:lnTo>
                <a:lnTo>
                  <a:pt x="139" y="179"/>
                </a:lnTo>
                <a:lnTo>
                  <a:pt x="141" y="171"/>
                </a:lnTo>
                <a:lnTo>
                  <a:pt x="144" y="168"/>
                </a:lnTo>
                <a:lnTo>
                  <a:pt x="98" y="168"/>
                </a:lnTo>
                <a:lnTo>
                  <a:pt x="101" y="171"/>
                </a:lnTo>
                <a:lnTo>
                  <a:pt x="103" y="179"/>
                </a:lnTo>
                <a:lnTo>
                  <a:pt x="103" y="183"/>
                </a:lnTo>
                <a:lnTo>
                  <a:pt x="102" y="190"/>
                </a:lnTo>
                <a:lnTo>
                  <a:pt x="99" y="195"/>
                </a:lnTo>
                <a:lnTo>
                  <a:pt x="95" y="199"/>
                </a:lnTo>
                <a:lnTo>
                  <a:pt x="90" y="202"/>
                </a:lnTo>
                <a:lnTo>
                  <a:pt x="83" y="203"/>
                </a:lnTo>
                <a:lnTo>
                  <a:pt x="72" y="201"/>
                </a:lnTo>
                <a:lnTo>
                  <a:pt x="64" y="193"/>
                </a:lnTo>
                <a:lnTo>
                  <a:pt x="61" y="183"/>
                </a:lnTo>
                <a:lnTo>
                  <a:pt x="64" y="172"/>
                </a:lnTo>
                <a:lnTo>
                  <a:pt x="67" y="168"/>
                </a:lnTo>
                <a:lnTo>
                  <a:pt x="60" y="168"/>
                </a:lnTo>
                <a:lnTo>
                  <a:pt x="56" y="164"/>
                </a:lnTo>
                <a:lnTo>
                  <a:pt x="56" y="161"/>
                </a:lnTo>
                <a:lnTo>
                  <a:pt x="67" y="132"/>
                </a:lnTo>
                <a:lnTo>
                  <a:pt x="67" y="130"/>
                </a:lnTo>
                <a:lnTo>
                  <a:pt x="68" y="129"/>
                </a:lnTo>
                <a:lnTo>
                  <a:pt x="71" y="129"/>
                </a:lnTo>
                <a:lnTo>
                  <a:pt x="34" y="25"/>
                </a:lnTo>
                <a:lnTo>
                  <a:pt x="5" y="14"/>
                </a:lnTo>
                <a:lnTo>
                  <a:pt x="0" y="10"/>
                </a:lnTo>
                <a:lnTo>
                  <a:pt x="0" y="4"/>
                </a:lnTo>
                <a:lnTo>
                  <a:pt x="2" y="2"/>
                </a:lnTo>
                <a:lnTo>
                  <a:pt x="5"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28" name="Freeform 27"/>
          <p:cNvSpPr>
            <a:spLocks noEditPoints="1"/>
          </p:cNvSpPr>
          <p:nvPr/>
        </p:nvSpPr>
        <p:spPr bwMode="auto">
          <a:xfrm>
            <a:off x="8106677" y="5697257"/>
            <a:ext cx="252307" cy="185490"/>
          </a:xfrm>
          <a:custGeom>
            <a:avLst/>
            <a:gdLst/>
            <a:ahLst/>
            <a:cxnLst>
              <a:cxn ang="0">
                <a:pos x="301" y="152"/>
              </a:cxn>
              <a:cxn ang="0">
                <a:pos x="348" y="171"/>
              </a:cxn>
              <a:cxn ang="0">
                <a:pos x="378" y="210"/>
              </a:cxn>
              <a:cxn ang="0">
                <a:pos x="385" y="261"/>
              </a:cxn>
              <a:cxn ang="0">
                <a:pos x="366" y="306"/>
              </a:cxn>
              <a:cxn ang="0">
                <a:pos x="328" y="334"/>
              </a:cxn>
              <a:cxn ang="0">
                <a:pos x="278" y="342"/>
              </a:cxn>
              <a:cxn ang="0">
                <a:pos x="230" y="323"/>
              </a:cxn>
              <a:cxn ang="0">
                <a:pos x="200" y="283"/>
              </a:cxn>
              <a:cxn ang="0">
                <a:pos x="194" y="231"/>
              </a:cxn>
              <a:cxn ang="0">
                <a:pos x="213" y="187"/>
              </a:cxn>
              <a:cxn ang="0">
                <a:pos x="250" y="158"/>
              </a:cxn>
              <a:cxn ang="0">
                <a:pos x="291" y="107"/>
              </a:cxn>
              <a:cxn ang="0">
                <a:pos x="227" y="120"/>
              </a:cxn>
              <a:cxn ang="0">
                <a:pos x="180" y="160"/>
              </a:cxn>
              <a:cxn ang="0">
                <a:pos x="154" y="215"/>
              </a:cxn>
              <a:cxn ang="0">
                <a:pos x="154" y="280"/>
              </a:cxn>
              <a:cxn ang="0">
                <a:pos x="181" y="334"/>
              </a:cxn>
              <a:cxn ang="0">
                <a:pos x="227" y="371"/>
              </a:cxn>
              <a:cxn ang="0">
                <a:pos x="287" y="386"/>
              </a:cxn>
              <a:cxn ang="0">
                <a:pos x="351" y="372"/>
              </a:cxn>
              <a:cxn ang="0">
                <a:pos x="398" y="333"/>
              </a:cxn>
              <a:cxn ang="0">
                <a:pos x="425" y="279"/>
              </a:cxn>
              <a:cxn ang="0">
                <a:pos x="424" y="214"/>
              </a:cxn>
              <a:cxn ang="0">
                <a:pos x="398" y="160"/>
              </a:cxn>
              <a:cxn ang="0">
                <a:pos x="351" y="122"/>
              </a:cxn>
              <a:cxn ang="0">
                <a:pos x="291" y="107"/>
              </a:cxn>
              <a:cxn ang="0">
                <a:pos x="73" y="85"/>
              </a:cxn>
              <a:cxn ang="0">
                <a:pos x="60" y="107"/>
              </a:cxn>
              <a:cxn ang="0">
                <a:pos x="73" y="130"/>
              </a:cxn>
              <a:cxn ang="0">
                <a:pos x="97" y="131"/>
              </a:cxn>
              <a:cxn ang="0">
                <a:pos x="111" y="118"/>
              </a:cxn>
              <a:cxn ang="0">
                <a:pos x="111" y="97"/>
              </a:cxn>
              <a:cxn ang="0">
                <a:pos x="97" y="84"/>
              </a:cxn>
              <a:cxn ang="0">
                <a:pos x="204" y="0"/>
              </a:cxn>
              <a:cxn ang="0">
                <a:pos x="381" y="1"/>
              </a:cxn>
              <a:cxn ang="0">
                <a:pos x="390" y="11"/>
              </a:cxn>
              <a:cxn ang="0">
                <a:pos x="475" y="65"/>
              </a:cxn>
              <a:cxn ang="0">
                <a:pos x="504" y="76"/>
              </a:cxn>
              <a:cxn ang="0">
                <a:pos x="515" y="104"/>
              </a:cxn>
              <a:cxn ang="0">
                <a:pos x="512" y="405"/>
              </a:cxn>
              <a:cxn ang="0">
                <a:pos x="490" y="425"/>
              </a:cxn>
              <a:cxn ang="0">
                <a:pos x="39" y="428"/>
              </a:cxn>
              <a:cxn ang="0">
                <a:pos x="12" y="417"/>
              </a:cxn>
              <a:cxn ang="0">
                <a:pos x="0" y="390"/>
              </a:cxn>
              <a:cxn ang="0">
                <a:pos x="3" y="89"/>
              </a:cxn>
              <a:cxn ang="0">
                <a:pos x="24" y="68"/>
              </a:cxn>
              <a:cxn ang="0">
                <a:pos x="43" y="65"/>
              </a:cxn>
              <a:cxn ang="0">
                <a:pos x="45" y="50"/>
              </a:cxn>
              <a:cxn ang="0">
                <a:pos x="55" y="43"/>
              </a:cxn>
              <a:cxn ang="0">
                <a:pos x="122" y="45"/>
              </a:cxn>
              <a:cxn ang="0">
                <a:pos x="129" y="55"/>
              </a:cxn>
              <a:cxn ang="0">
                <a:pos x="162" y="65"/>
              </a:cxn>
              <a:cxn ang="0">
                <a:pos x="191" y="7"/>
              </a:cxn>
              <a:cxn ang="0">
                <a:pos x="199" y="1"/>
              </a:cxn>
            </a:cxnLst>
            <a:rect l="0" t="0" r="r" b="b"/>
            <a:pathLst>
              <a:path w="515" h="428">
                <a:moveTo>
                  <a:pt x="274" y="152"/>
                </a:moveTo>
                <a:lnTo>
                  <a:pt x="301" y="152"/>
                </a:lnTo>
                <a:lnTo>
                  <a:pt x="325" y="158"/>
                </a:lnTo>
                <a:lnTo>
                  <a:pt x="348" y="171"/>
                </a:lnTo>
                <a:lnTo>
                  <a:pt x="366" y="188"/>
                </a:lnTo>
                <a:lnTo>
                  <a:pt x="378" y="210"/>
                </a:lnTo>
                <a:lnTo>
                  <a:pt x="385" y="234"/>
                </a:lnTo>
                <a:lnTo>
                  <a:pt x="385" y="261"/>
                </a:lnTo>
                <a:lnTo>
                  <a:pt x="378" y="284"/>
                </a:lnTo>
                <a:lnTo>
                  <a:pt x="366" y="306"/>
                </a:lnTo>
                <a:lnTo>
                  <a:pt x="348" y="322"/>
                </a:lnTo>
                <a:lnTo>
                  <a:pt x="328" y="334"/>
                </a:lnTo>
                <a:lnTo>
                  <a:pt x="305" y="341"/>
                </a:lnTo>
                <a:lnTo>
                  <a:pt x="278" y="342"/>
                </a:lnTo>
                <a:lnTo>
                  <a:pt x="253" y="336"/>
                </a:lnTo>
                <a:lnTo>
                  <a:pt x="230" y="323"/>
                </a:lnTo>
                <a:lnTo>
                  <a:pt x="213" y="306"/>
                </a:lnTo>
                <a:lnTo>
                  <a:pt x="200" y="283"/>
                </a:lnTo>
                <a:lnTo>
                  <a:pt x="194" y="258"/>
                </a:lnTo>
                <a:lnTo>
                  <a:pt x="194" y="231"/>
                </a:lnTo>
                <a:lnTo>
                  <a:pt x="200" y="208"/>
                </a:lnTo>
                <a:lnTo>
                  <a:pt x="213" y="187"/>
                </a:lnTo>
                <a:lnTo>
                  <a:pt x="230" y="171"/>
                </a:lnTo>
                <a:lnTo>
                  <a:pt x="250" y="158"/>
                </a:lnTo>
                <a:lnTo>
                  <a:pt x="274" y="152"/>
                </a:lnTo>
                <a:close/>
                <a:moveTo>
                  <a:pt x="291" y="107"/>
                </a:moveTo>
                <a:lnTo>
                  <a:pt x="257" y="111"/>
                </a:lnTo>
                <a:lnTo>
                  <a:pt x="227" y="120"/>
                </a:lnTo>
                <a:lnTo>
                  <a:pt x="202" y="138"/>
                </a:lnTo>
                <a:lnTo>
                  <a:pt x="180" y="160"/>
                </a:lnTo>
                <a:lnTo>
                  <a:pt x="164" y="185"/>
                </a:lnTo>
                <a:lnTo>
                  <a:pt x="154" y="215"/>
                </a:lnTo>
                <a:lnTo>
                  <a:pt x="150" y="249"/>
                </a:lnTo>
                <a:lnTo>
                  <a:pt x="154" y="280"/>
                </a:lnTo>
                <a:lnTo>
                  <a:pt x="165" y="309"/>
                </a:lnTo>
                <a:lnTo>
                  <a:pt x="181" y="334"/>
                </a:lnTo>
                <a:lnTo>
                  <a:pt x="202" y="355"/>
                </a:lnTo>
                <a:lnTo>
                  <a:pt x="227" y="371"/>
                </a:lnTo>
                <a:lnTo>
                  <a:pt x="256" y="382"/>
                </a:lnTo>
                <a:lnTo>
                  <a:pt x="287" y="386"/>
                </a:lnTo>
                <a:lnTo>
                  <a:pt x="321" y="382"/>
                </a:lnTo>
                <a:lnTo>
                  <a:pt x="351" y="372"/>
                </a:lnTo>
                <a:lnTo>
                  <a:pt x="376" y="355"/>
                </a:lnTo>
                <a:lnTo>
                  <a:pt x="398" y="333"/>
                </a:lnTo>
                <a:lnTo>
                  <a:pt x="414" y="307"/>
                </a:lnTo>
                <a:lnTo>
                  <a:pt x="425" y="279"/>
                </a:lnTo>
                <a:lnTo>
                  <a:pt x="428" y="245"/>
                </a:lnTo>
                <a:lnTo>
                  <a:pt x="424" y="214"/>
                </a:lnTo>
                <a:lnTo>
                  <a:pt x="414" y="185"/>
                </a:lnTo>
                <a:lnTo>
                  <a:pt x="398" y="160"/>
                </a:lnTo>
                <a:lnTo>
                  <a:pt x="376" y="138"/>
                </a:lnTo>
                <a:lnTo>
                  <a:pt x="351" y="122"/>
                </a:lnTo>
                <a:lnTo>
                  <a:pt x="322" y="111"/>
                </a:lnTo>
                <a:lnTo>
                  <a:pt x="291" y="107"/>
                </a:lnTo>
                <a:close/>
                <a:moveTo>
                  <a:pt x="87" y="81"/>
                </a:moveTo>
                <a:lnTo>
                  <a:pt x="73" y="85"/>
                </a:lnTo>
                <a:lnTo>
                  <a:pt x="64" y="95"/>
                </a:lnTo>
                <a:lnTo>
                  <a:pt x="60" y="107"/>
                </a:lnTo>
                <a:lnTo>
                  <a:pt x="64" y="120"/>
                </a:lnTo>
                <a:lnTo>
                  <a:pt x="73" y="130"/>
                </a:lnTo>
                <a:lnTo>
                  <a:pt x="87" y="134"/>
                </a:lnTo>
                <a:lnTo>
                  <a:pt x="97" y="131"/>
                </a:lnTo>
                <a:lnTo>
                  <a:pt x="106" y="126"/>
                </a:lnTo>
                <a:lnTo>
                  <a:pt x="111" y="118"/>
                </a:lnTo>
                <a:lnTo>
                  <a:pt x="112" y="107"/>
                </a:lnTo>
                <a:lnTo>
                  <a:pt x="111" y="97"/>
                </a:lnTo>
                <a:lnTo>
                  <a:pt x="106" y="89"/>
                </a:lnTo>
                <a:lnTo>
                  <a:pt x="97" y="84"/>
                </a:lnTo>
                <a:lnTo>
                  <a:pt x="87" y="81"/>
                </a:lnTo>
                <a:close/>
                <a:moveTo>
                  <a:pt x="204" y="0"/>
                </a:moveTo>
                <a:lnTo>
                  <a:pt x="375" y="0"/>
                </a:lnTo>
                <a:lnTo>
                  <a:pt x="381" y="1"/>
                </a:lnTo>
                <a:lnTo>
                  <a:pt x="385" y="3"/>
                </a:lnTo>
                <a:lnTo>
                  <a:pt x="390" y="11"/>
                </a:lnTo>
                <a:lnTo>
                  <a:pt x="417" y="65"/>
                </a:lnTo>
                <a:lnTo>
                  <a:pt x="475" y="65"/>
                </a:lnTo>
                <a:lnTo>
                  <a:pt x="490" y="68"/>
                </a:lnTo>
                <a:lnTo>
                  <a:pt x="504" y="76"/>
                </a:lnTo>
                <a:lnTo>
                  <a:pt x="512" y="89"/>
                </a:lnTo>
                <a:lnTo>
                  <a:pt x="515" y="104"/>
                </a:lnTo>
                <a:lnTo>
                  <a:pt x="515" y="390"/>
                </a:lnTo>
                <a:lnTo>
                  <a:pt x="512" y="405"/>
                </a:lnTo>
                <a:lnTo>
                  <a:pt x="504" y="417"/>
                </a:lnTo>
                <a:lnTo>
                  <a:pt x="490" y="425"/>
                </a:lnTo>
                <a:lnTo>
                  <a:pt x="475" y="428"/>
                </a:lnTo>
                <a:lnTo>
                  <a:pt x="39" y="428"/>
                </a:lnTo>
                <a:lnTo>
                  <a:pt x="24" y="425"/>
                </a:lnTo>
                <a:lnTo>
                  <a:pt x="12" y="417"/>
                </a:lnTo>
                <a:lnTo>
                  <a:pt x="3" y="405"/>
                </a:lnTo>
                <a:lnTo>
                  <a:pt x="0" y="390"/>
                </a:lnTo>
                <a:lnTo>
                  <a:pt x="0" y="104"/>
                </a:lnTo>
                <a:lnTo>
                  <a:pt x="3" y="89"/>
                </a:lnTo>
                <a:lnTo>
                  <a:pt x="12" y="76"/>
                </a:lnTo>
                <a:lnTo>
                  <a:pt x="24" y="68"/>
                </a:lnTo>
                <a:lnTo>
                  <a:pt x="39" y="65"/>
                </a:lnTo>
                <a:lnTo>
                  <a:pt x="43" y="65"/>
                </a:lnTo>
                <a:lnTo>
                  <a:pt x="43" y="55"/>
                </a:lnTo>
                <a:lnTo>
                  <a:pt x="45" y="50"/>
                </a:lnTo>
                <a:lnTo>
                  <a:pt x="50" y="45"/>
                </a:lnTo>
                <a:lnTo>
                  <a:pt x="55" y="43"/>
                </a:lnTo>
                <a:lnTo>
                  <a:pt x="116" y="43"/>
                </a:lnTo>
                <a:lnTo>
                  <a:pt x="122" y="45"/>
                </a:lnTo>
                <a:lnTo>
                  <a:pt x="127" y="50"/>
                </a:lnTo>
                <a:lnTo>
                  <a:pt x="129" y="55"/>
                </a:lnTo>
                <a:lnTo>
                  <a:pt x="129" y="65"/>
                </a:lnTo>
                <a:lnTo>
                  <a:pt x="162" y="65"/>
                </a:lnTo>
                <a:lnTo>
                  <a:pt x="188" y="11"/>
                </a:lnTo>
                <a:lnTo>
                  <a:pt x="191" y="7"/>
                </a:lnTo>
                <a:lnTo>
                  <a:pt x="195" y="3"/>
                </a:lnTo>
                <a:lnTo>
                  <a:pt x="199" y="1"/>
                </a:lnTo>
                <a:lnTo>
                  <a:pt x="204"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29" name="Freeform 28"/>
          <p:cNvSpPr>
            <a:spLocks noEditPoints="1"/>
          </p:cNvSpPr>
          <p:nvPr/>
        </p:nvSpPr>
        <p:spPr bwMode="auto">
          <a:xfrm>
            <a:off x="10482586" y="1601733"/>
            <a:ext cx="244704" cy="159587"/>
          </a:xfrm>
          <a:custGeom>
            <a:avLst/>
            <a:gdLst/>
            <a:ahLst/>
            <a:cxnLst>
              <a:cxn ang="0">
                <a:pos x="0" y="73"/>
              </a:cxn>
              <a:cxn ang="0">
                <a:pos x="28" y="73"/>
              </a:cxn>
              <a:cxn ang="0">
                <a:pos x="28" y="65"/>
              </a:cxn>
              <a:cxn ang="0">
                <a:pos x="8" y="65"/>
              </a:cxn>
              <a:cxn ang="0">
                <a:pos x="28" y="37"/>
              </a:cxn>
              <a:cxn ang="0">
                <a:pos x="28" y="23"/>
              </a:cxn>
              <a:cxn ang="0">
                <a:pos x="22" y="26"/>
              </a:cxn>
              <a:cxn ang="0">
                <a:pos x="14" y="18"/>
              </a:cxn>
              <a:cxn ang="0">
                <a:pos x="22" y="10"/>
              </a:cxn>
              <a:cxn ang="0">
                <a:pos x="28" y="13"/>
              </a:cxn>
              <a:cxn ang="0">
                <a:pos x="28" y="0"/>
              </a:cxn>
              <a:cxn ang="0">
                <a:pos x="0" y="0"/>
              </a:cxn>
              <a:cxn ang="0">
                <a:pos x="0" y="73"/>
              </a:cxn>
              <a:cxn ang="0">
                <a:pos x="45" y="0"/>
              </a:cxn>
              <a:cxn ang="0">
                <a:pos x="28" y="0"/>
              </a:cxn>
              <a:cxn ang="0">
                <a:pos x="28" y="13"/>
              </a:cxn>
              <a:cxn ang="0">
                <a:pos x="30" y="18"/>
              </a:cxn>
              <a:cxn ang="0">
                <a:pos x="28" y="23"/>
              </a:cxn>
              <a:cxn ang="0">
                <a:pos x="28" y="37"/>
              </a:cxn>
              <a:cxn ang="0">
                <a:pos x="40" y="54"/>
              </a:cxn>
              <a:cxn ang="0">
                <a:pos x="45" y="61"/>
              </a:cxn>
              <a:cxn ang="0">
                <a:pos x="45" y="56"/>
              </a:cxn>
              <a:cxn ang="0">
                <a:pos x="42" y="51"/>
              </a:cxn>
              <a:cxn ang="0">
                <a:pos x="45" y="47"/>
              </a:cxn>
              <a:cxn ang="0">
                <a:pos x="45" y="0"/>
              </a:cxn>
              <a:cxn ang="0">
                <a:pos x="28" y="73"/>
              </a:cxn>
              <a:cxn ang="0">
                <a:pos x="45" y="73"/>
              </a:cxn>
              <a:cxn ang="0">
                <a:pos x="45" y="65"/>
              </a:cxn>
              <a:cxn ang="0">
                <a:pos x="32" y="65"/>
              </a:cxn>
              <a:cxn ang="0">
                <a:pos x="28" y="65"/>
              </a:cxn>
              <a:cxn ang="0">
                <a:pos x="28" y="73"/>
              </a:cxn>
              <a:cxn ang="0">
                <a:pos x="66" y="0"/>
              </a:cxn>
              <a:cxn ang="0">
                <a:pos x="45" y="0"/>
              </a:cxn>
              <a:cxn ang="0">
                <a:pos x="45" y="47"/>
              </a:cxn>
              <a:cxn ang="0">
                <a:pos x="61" y="24"/>
              </a:cxn>
              <a:cxn ang="0">
                <a:pos x="66" y="31"/>
              </a:cxn>
              <a:cxn ang="0">
                <a:pos x="66" y="0"/>
              </a:cxn>
              <a:cxn ang="0">
                <a:pos x="45" y="73"/>
              </a:cxn>
              <a:cxn ang="0">
                <a:pos x="66" y="73"/>
              </a:cxn>
              <a:cxn ang="0">
                <a:pos x="66" y="65"/>
              </a:cxn>
              <a:cxn ang="0">
                <a:pos x="51" y="65"/>
              </a:cxn>
              <a:cxn ang="0">
                <a:pos x="50" y="63"/>
              </a:cxn>
              <a:cxn ang="0">
                <a:pos x="45" y="56"/>
              </a:cxn>
              <a:cxn ang="0">
                <a:pos x="45" y="61"/>
              </a:cxn>
              <a:cxn ang="0">
                <a:pos x="48" y="65"/>
              </a:cxn>
              <a:cxn ang="0">
                <a:pos x="45" y="65"/>
              </a:cxn>
              <a:cxn ang="0">
                <a:pos x="45" y="73"/>
              </a:cxn>
              <a:cxn ang="0">
                <a:pos x="66" y="73"/>
              </a:cxn>
              <a:cxn ang="0">
                <a:pos x="99" y="73"/>
              </a:cxn>
              <a:cxn ang="0">
                <a:pos x="99" y="0"/>
              </a:cxn>
              <a:cxn ang="0">
                <a:pos x="66" y="0"/>
              </a:cxn>
              <a:cxn ang="0">
                <a:pos x="66" y="31"/>
              </a:cxn>
              <a:cxn ang="0">
                <a:pos x="90" y="65"/>
              </a:cxn>
              <a:cxn ang="0">
                <a:pos x="66" y="65"/>
              </a:cxn>
              <a:cxn ang="0">
                <a:pos x="66" y="73"/>
              </a:cxn>
            </a:cxnLst>
            <a:rect l="0" t="0" r="r" b="b"/>
            <a:pathLst>
              <a:path w="99" h="73">
                <a:moveTo>
                  <a:pt x="0" y="73"/>
                </a:moveTo>
                <a:cubicBezTo>
                  <a:pt x="28" y="73"/>
                  <a:pt x="28" y="73"/>
                  <a:pt x="28" y="73"/>
                </a:cubicBezTo>
                <a:cubicBezTo>
                  <a:pt x="28" y="65"/>
                  <a:pt x="28" y="65"/>
                  <a:pt x="28" y="65"/>
                </a:cubicBezTo>
                <a:cubicBezTo>
                  <a:pt x="8" y="65"/>
                  <a:pt x="8" y="65"/>
                  <a:pt x="8" y="65"/>
                </a:cubicBezTo>
                <a:cubicBezTo>
                  <a:pt x="28" y="37"/>
                  <a:pt x="28" y="37"/>
                  <a:pt x="28" y="37"/>
                </a:cubicBezTo>
                <a:cubicBezTo>
                  <a:pt x="28" y="23"/>
                  <a:pt x="28" y="23"/>
                  <a:pt x="28" y="23"/>
                </a:cubicBezTo>
                <a:cubicBezTo>
                  <a:pt x="26" y="24"/>
                  <a:pt x="24" y="26"/>
                  <a:pt x="22" y="26"/>
                </a:cubicBezTo>
                <a:cubicBezTo>
                  <a:pt x="17" y="26"/>
                  <a:pt x="14" y="22"/>
                  <a:pt x="14" y="18"/>
                </a:cubicBezTo>
                <a:cubicBezTo>
                  <a:pt x="14" y="13"/>
                  <a:pt x="17" y="10"/>
                  <a:pt x="22" y="10"/>
                </a:cubicBezTo>
                <a:cubicBezTo>
                  <a:pt x="24" y="10"/>
                  <a:pt x="26" y="11"/>
                  <a:pt x="28" y="13"/>
                </a:cubicBezTo>
                <a:cubicBezTo>
                  <a:pt x="28" y="0"/>
                  <a:pt x="28" y="0"/>
                  <a:pt x="28" y="0"/>
                </a:cubicBezTo>
                <a:cubicBezTo>
                  <a:pt x="0" y="0"/>
                  <a:pt x="0" y="0"/>
                  <a:pt x="0" y="0"/>
                </a:cubicBezTo>
                <a:lnTo>
                  <a:pt x="0" y="73"/>
                </a:lnTo>
                <a:close/>
                <a:moveTo>
                  <a:pt x="45" y="0"/>
                </a:moveTo>
                <a:cubicBezTo>
                  <a:pt x="28" y="0"/>
                  <a:pt x="28" y="0"/>
                  <a:pt x="28" y="0"/>
                </a:cubicBezTo>
                <a:cubicBezTo>
                  <a:pt x="28" y="13"/>
                  <a:pt x="28" y="13"/>
                  <a:pt x="28" y="13"/>
                </a:cubicBezTo>
                <a:cubicBezTo>
                  <a:pt x="29" y="14"/>
                  <a:pt x="30" y="16"/>
                  <a:pt x="30" y="18"/>
                </a:cubicBezTo>
                <a:cubicBezTo>
                  <a:pt x="30" y="20"/>
                  <a:pt x="29" y="21"/>
                  <a:pt x="28" y="23"/>
                </a:cubicBezTo>
                <a:cubicBezTo>
                  <a:pt x="28" y="37"/>
                  <a:pt x="28" y="37"/>
                  <a:pt x="28" y="37"/>
                </a:cubicBezTo>
                <a:cubicBezTo>
                  <a:pt x="40" y="54"/>
                  <a:pt x="40" y="54"/>
                  <a:pt x="40" y="54"/>
                </a:cubicBezTo>
                <a:cubicBezTo>
                  <a:pt x="45" y="61"/>
                  <a:pt x="45" y="61"/>
                  <a:pt x="45" y="61"/>
                </a:cubicBezTo>
                <a:cubicBezTo>
                  <a:pt x="45" y="56"/>
                  <a:pt x="45" y="56"/>
                  <a:pt x="45" y="56"/>
                </a:cubicBezTo>
                <a:cubicBezTo>
                  <a:pt x="42" y="51"/>
                  <a:pt x="42" y="51"/>
                  <a:pt x="42" y="51"/>
                </a:cubicBezTo>
                <a:cubicBezTo>
                  <a:pt x="45" y="47"/>
                  <a:pt x="45" y="47"/>
                  <a:pt x="45" y="47"/>
                </a:cubicBezTo>
                <a:lnTo>
                  <a:pt x="45" y="0"/>
                </a:lnTo>
                <a:close/>
                <a:moveTo>
                  <a:pt x="28" y="73"/>
                </a:moveTo>
                <a:cubicBezTo>
                  <a:pt x="45" y="73"/>
                  <a:pt x="45" y="73"/>
                  <a:pt x="45" y="73"/>
                </a:cubicBezTo>
                <a:cubicBezTo>
                  <a:pt x="45" y="65"/>
                  <a:pt x="45" y="65"/>
                  <a:pt x="45" y="65"/>
                </a:cubicBezTo>
                <a:cubicBezTo>
                  <a:pt x="32" y="65"/>
                  <a:pt x="32" y="65"/>
                  <a:pt x="32" y="65"/>
                </a:cubicBezTo>
                <a:cubicBezTo>
                  <a:pt x="28" y="65"/>
                  <a:pt x="28" y="65"/>
                  <a:pt x="28" y="65"/>
                </a:cubicBezTo>
                <a:lnTo>
                  <a:pt x="28" y="73"/>
                </a:lnTo>
                <a:close/>
                <a:moveTo>
                  <a:pt x="66" y="0"/>
                </a:moveTo>
                <a:cubicBezTo>
                  <a:pt x="45" y="0"/>
                  <a:pt x="45" y="0"/>
                  <a:pt x="45" y="0"/>
                </a:cubicBezTo>
                <a:cubicBezTo>
                  <a:pt x="45" y="47"/>
                  <a:pt x="45" y="47"/>
                  <a:pt x="45" y="47"/>
                </a:cubicBezTo>
                <a:cubicBezTo>
                  <a:pt x="61" y="24"/>
                  <a:pt x="61" y="24"/>
                  <a:pt x="61" y="24"/>
                </a:cubicBezTo>
                <a:cubicBezTo>
                  <a:pt x="66" y="31"/>
                  <a:pt x="66" y="31"/>
                  <a:pt x="66" y="31"/>
                </a:cubicBezTo>
                <a:lnTo>
                  <a:pt x="66" y="0"/>
                </a:lnTo>
                <a:close/>
                <a:moveTo>
                  <a:pt x="45" y="73"/>
                </a:moveTo>
                <a:cubicBezTo>
                  <a:pt x="66" y="73"/>
                  <a:pt x="66" y="73"/>
                  <a:pt x="66" y="73"/>
                </a:cubicBezTo>
                <a:cubicBezTo>
                  <a:pt x="66" y="65"/>
                  <a:pt x="66" y="65"/>
                  <a:pt x="66" y="65"/>
                </a:cubicBezTo>
                <a:cubicBezTo>
                  <a:pt x="51" y="65"/>
                  <a:pt x="51" y="65"/>
                  <a:pt x="51" y="65"/>
                </a:cubicBezTo>
                <a:cubicBezTo>
                  <a:pt x="50" y="63"/>
                  <a:pt x="50" y="63"/>
                  <a:pt x="50" y="63"/>
                </a:cubicBezTo>
                <a:cubicBezTo>
                  <a:pt x="45" y="56"/>
                  <a:pt x="45" y="56"/>
                  <a:pt x="45" y="56"/>
                </a:cubicBezTo>
                <a:cubicBezTo>
                  <a:pt x="45" y="61"/>
                  <a:pt x="45" y="61"/>
                  <a:pt x="45" y="61"/>
                </a:cubicBezTo>
                <a:cubicBezTo>
                  <a:pt x="48" y="65"/>
                  <a:pt x="48" y="65"/>
                  <a:pt x="48" y="65"/>
                </a:cubicBezTo>
                <a:cubicBezTo>
                  <a:pt x="45" y="65"/>
                  <a:pt x="45" y="65"/>
                  <a:pt x="45" y="65"/>
                </a:cubicBezTo>
                <a:lnTo>
                  <a:pt x="45" y="73"/>
                </a:lnTo>
                <a:close/>
                <a:moveTo>
                  <a:pt x="66" y="73"/>
                </a:moveTo>
                <a:cubicBezTo>
                  <a:pt x="99" y="73"/>
                  <a:pt x="99" y="73"/>
                  <a:pt x="99" y="73"/>
                </a:cubicBezTo>
                <a:cubicBezTo>
                  <a:pt x="99" y="0"/>
                  <a:pt x="99" y="0"/>
                  <a:pt x="99" y="0"/>
                </a:cubicBezTo>
                <a:cubicBezTo>
                  <a:pt x="66" y="0"/>
                  <a:pt x="66" y="0"/>
                  <a:pt x="66" y="0"/>
                </a:cubicBezTo>
                <a:cubicBezTo>
                  <a:pt x="66" y="31"/>
                  <a:pt x="66" y="31"/>
                  <a:pt x="66" y="31"/>
                </a:cubicBezTo>
                <a:cubicBezTo>
                  <a:pt x="90" y="65"/>
                  <a:pt x="90" y="65"/>
                  <a:pt x="90" y="65"/>
                </a:cubicBezTo>
                <a:cubicBezTo>
                  <a:pt x="66" y="65"/>
                  <a:pt x="66" y="65"/>
                  <a:pt x="66" y="65"/>
                </a:cubicBezTo>
                <a:lnTo>
                  <a:pt x="66" y="73"/>
                </a:lnTo>
                <a:close/>
              </a:path>
            </a:pathLst>
          </a:custGeom>
          <a:solidFill>
            <a:srgbClr val="EDECEC"/>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grpSp>
        <p:nvGrpSpPr>
          <p:cNvPr id="30" name="Group 29"/>
          <p:cNvGrpSpPr>
            <a:grpSpLocks noChangeAspect="1"/>
          </p:cNvGrpSpPr>
          <p:nvPr/>
        </p:nvGrpSpPr>
        <p:grpSpPr bwMode="auto">
          <a:xfrm>
            <a:off x="11291578" y="5798380"/>
            <a:ext cx="257205" cy="207965"/>
            <a:chOff x="1624" y="1012"/>
            <a:chExt cx="2512" cy="2296"/>
          </a:xfrm>
        </p:grpSpPr>
        <p:sp>
          <p:nvSpPr>
            <p:cNvPr id="66" name="AutoShape 14"/>
            <p:cNvSpPr>
              <a:spLocks noChangeAspect="1" noChangeArrowheads="1" noTextEdit="1"/>
            </p:cNvSpPr>
            <p:nvPr/>
          </p:nvSpPr>
          <p:spPr bwMode="auto">
            <a:xfrm>
              <a:off x="1624" y="1012"/>
              <a:ext cx="2512" cy="22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67" name="Freeform 66"/>
            <p:cNvSpPr>
              <a:spLocks noEditPoints="1"/>
            </p:cNvSpPr>
            <p:nvPr/>
          </p:nvSpPr>
          <p:spPr bwMode="auto">
            <a:xfrm>
              <a:off x="1624" y="1020"/>
              <a:ext cx="2510" cy="2280"/>
            </a:xfrm>
            <a:custGeom>
              <a:avLst/>
              <a:gdLst/>
              <a:ahLst/>
              <a:cxnLst>
                <a:cxn ang="0">
                  <a:pos x="4660" y="4199"/>
                </a:cxn>
                <a:cxn ang="0">
                  <a:pos x="4439" y="396"/>
                </a:cxn>
                <a:cxn ang="0">
                  <a:pos x="4362" y="428"/>
                </a:cxn>
                <a:cxn ang="0">
                  <a:pos x="4328" y="507"/>
                </a:cxn>
                <a:cxn ang="0">
                  <a:pos x="4343" y="690"/>
                </a:cxn>
                <a:cxn ang="0">
                  <a:pos x="4410" y="740"/>
                </a:cxn>
                <a:cxn ang="0">
                  <a:pos x="4581" y="740"/>
                </a:cxn>
                <a:cxn ang="0">
                  <a:pos x="4646" y="690"/>
                </a:cxn>
                <a:cxn ang="0">
                  <a:pos x="4662" y="507"/>
                </a:cxn>
                <a:cxn ang="0">
                  <a:pos x="4630" y="428"/>
                </a:cxn>
                <a:cxn ang="0">
                  <a:pos x="4550" y="396"/>
                </a:cxn>
                <a:cxn ang="0">
                  <a:pos x="3892" y="401"/>
                </a:cxn>
                <a:cxn ang="0">
                  <a:pos x="3825" y="451"/>
                </a:cxn>
                <a:cxn ang="0">
                  <a:pos x="3810" y="634"/>
                </a:cxn>
                <a:cxn ang="0">
                  <a:pos x="3844" y="711"/>
                </a:cxn>
                <a:cxn ang="0">
                  <a:pos x="3921" y="745"/>
                </a:cxn>
                <a:cxn ang="0">
                  <a:pos x="4089" y="730"/>
                </a:cxn>
                <a:cxn ang="0">
                  <a:pos x="4139" y="663"/>
                </a:cxn>
                <a:cxn ang="0">
                  <a:pos x="4139" y="477"/>
                </a:cxn>
                <a:cxn ang="0">
                  <a:pos x="4089" y="411"/>
                </a:cxn>
                <a:cxn ang="0">
                  <a:pos x="3921" y="396"/>
                </a:cxn>
                <a:cxn ang="0">
                  <a:pos x="3347" y="411"/>
                </a:cxn>
                <a:cxn ang="0">
                  <a:pos x="3297" y="477"/>
                </a:cxn>
                <a:cxn ang="0">
                  <a:pos x="3297" y="663"/>
                </a:cxn>
                <a:cxn ang="0">
                  <a:pos x="3347" y="730"/>
                </a:cxn>
                <a:cxn ang="0">
                  <a:pos x="3515" y="745"/>
                </a:cxn>
                <a:cxn ang="0">
                  <a:pos x="3594" y="711"/>
                </a:cxn>
                <a:cxn ang="0">
                  <a:pos x="3626" y="634"/>
                </a:cxn>
                <a:cxn ang="0">
                  <a:pos x="3611" y="451"/>
                </a:cxn>
                <a:cxn ang="0">
                  <a:pos x="3544" y="401"/>
                </a:cxn>
                <a:cxn ang="0">
                  <a:pos x="302" y="0"/>
                </a:cxn>
                <a:cxn ang="0">
                  <a:pos x="4814" y="15"/>
                </a:cxn>
                <a:cxn ang="0">
                  <a:pos x="4933" y="89"/>
                </a:cxn>
                <a:cxn ang="0">
                  <a:pos x="5006" y="207"/>
                </a:cxn>
                <a:cxn ang="0">
                  <a:pos x="5021" y="4259"/>
                </a:cxn>
                <a:cxn ang="0">
                  <a:pos x="4987" y="4397"/>
                </a:cxn>
                <a:cxn ang="0">
                  <a:pos x="4898" y="4504"/>
                </a:cxn>
                <a:cxn ang="0">
                  <a:pos x="4768" y="4557"/>
                </a:cxn>
                <a:cxn ang="0">
                  <a:pos x="253" y="4557"/>
                </a:cxn>
                <a:cxn ang="0">
                  <a:pos x="123" y="4504"/>
                </a:cxn>
                <a:cxn ang="0">
                  <a:pos x="34" y="4397"/>
                </a:cxn>
                <a:cxn ang="0">
                  <a:pos x="0" y="4259"/>
                </a:cxn>
                <a:cxn ang="0">
                  <a:pos x="15" y="207"/>
                </a:cxn>
                <a:cxn ang="0">
                  <a:pos x="88" y="89"/>
                </a:cxn>
                <a:cxn ang="0">
                  <a:pos x="207" y="15"/>
                </a:cxn>
              </a:cxnLst>
              <a:rect l="0" t="0" r="r" b="b"/>
              <a:pathLst>
                <a:path w="5021" h="4562">
                  <a:moveTo>
                    <a:pt x="362" y="1080"/>
                  </a:moveTo>
                  <a:lnTo>
                    <a:pt x="362" y="4199"/>
                  </a:lnTo>
                  <a:lnTo>
                    <a:pt x="4660" y="4199"/>
                  </a:lnTo>
                  <a:lnTo>
                    <a:pt x="4660" y="1080"/>
                  </a:lnTo>
                  <a:lnTo>
                    <a:pt x="362" y="1080"/>
                  </a:lnTo>
                  <a:close/>
                  <a:moveTo>
                    <a:pt x="4439" y="396"/>
                  </a:moveTo>
                  <a:lnTo>
                    <a:pt x="4410" y="401"/>
                  </a:lnTo>
                  <a:lnTo>
                    <a:pt x="4383" y="411"/>
                  </a:lnTo>
                  <a:lnTo>
                    <a:pt x="4362" y="428"/>
                  </a:lnTo>
                  <a:lnTo>
                    <a:pt x="4343" y="451"/>
                  </a:lnTo>
                  <a:lnTo>
                    <a:pt x="4333" y="477"/>
                  </a:lnTo>
                  <a:lnTo>
                    <a:pt x="4328" y="507"/>
                  </a:lnTo>
                  <a:lnTo>
                    <a:pt x="4328" y="634"/>
                  </a:lnTo>
                  <a:lnTo>
                    <a:pt x="4333" y="663"/>
                  </a:lnTo>
                  <a:lnTo>
                    <a:pt x="4343" y="690"/>
                  </a:lnTo>
                  <a:lnTo>
                    <a:pt x="4362" y="711"/>
                  </a:lnTo>
                  <a:lnTo>
                    <a:pt x="4383" y="730"/>
                  </a:lnTo>
                  <a:lnTo>
                    <a:pt x="4410" y="740"/>
                  </a:lnTo>
                  <a:lnTo>
                    <a:pt x="4439" y="745"/>
                  </a:lnTo>
                  <a:lnTo>
                    <a:pt x="4550" y="745"/>
                  </a:lnTo>
                  <a:lnTo>
                    <a:pt x="4581" y="740"/>
                  </a:lnTo>
                  <a:lnTo>
                    <a:pt x="4607" y="730"/>
                  </a:lnTo>
                  <a:lnTo>
                    <a:pt x="4630" y="711"/>
                  </a:lnTo>
                  <a:lnTo>
                    <a:pt x="4646" y="690"/>
                  </a:lnTo>
                  <a:lnTo>
                    <a:pt x="4657" y="663"/>
                  </a:lnTo>
                  <a:lnTo>
                    <a:pt x="4662" y="634"/>
                  </a:lnTo>
                  <a:lnTo>
                    <a:pt x="4662" y="507"/>
                  </a:lnTo>
                  <a:lnTo>
                    <a:pt x="4657" y="477"/>
                  </a:lnTo>
                  <a:lnTo>
                    <a:pt x="4646" y="451"/>
                  </a:lnTo>
                  <a:lnTo>
                    <a:pt x="4630" y="428"/>
                  </a:lnTo>
                  <a:lnTo>
                    <a:pt x="4607" y="411"/>
                  </a:lnTo>
                  <a:lnTo>
                    <a:pt x="4581" y="401"/>
                  </a:lnTo>
                  <a:lnTo>
                    <a:pt x="4550" y="396"/>
                  </a:lnTo>
                  <a:lnTo>
                    <a:pt x="4439" y="396"/>
                  </a:lnTo>
                  <a:close/>
                  <a:moveTo>
                    <a:pt x="3921" y="396"/>
                  </a:moveTo>
                  <a:lnTo>
                    <a:pt x="3892" y="401"/>
                  </a:lnTo>
                  <a:lnTo>
                    <a:pt x="3865" y="411"/>
                  </a:lnTo>
                  <a:lnTo>
                    <a:pt x="3844" y="428"/>
                  </a:lnTo>
                  <a:lnTo>
                    <a:pt x="3825" y="451"/>
                  </a:lnTo>
                  <a:lnTo>
                    <a:pt x="3815" y="477"/>
                  </a:lnTo>
                  <a:lnTo>
                    <a:pt x="3810" y="507"/>
                  </a:lnTo>
                  <a:lnTo>
                    <a:pt x="3810" y="634"/>
                  </a:lnTo>
                  <a:lnTo>
                    <a:pt x="3815" y="663"/>
                  </a:lnTo>
                  <a:lnTo>
                    <a:pt x="3825" y="690"/>
                  </a:lnTo>
                  <a:lnTo>
                    <a:pt x="3844" y="711"/>
                  </a:lnTo>
                  <a:lnTo>
                    <a:pt x="3865" y="730"/>
                  </a:lnTo>
                  <a:lnTo>
                    <a:pt x="3892" y="740"/>
                  </a:lnTo>
                  <a:lnTo>
                    <a:pt x="3921" y="745"/>
                  </a:lnTo>
                  <a:lnTo>
                    <a:pt x="4033" y="745"/>
                  </a:lnTo>
                  <a:lnTo>
                    <a:pt x="4063" y="740"/>
                  </a:lnTo>
                  <a:lnTo>
                    <a:pt x="4089" y="730"/>
                  </a:lnTo>
                  <a:lnTo>
                    <a:pt x="4112" y="711"/>
                  </a:lnTo>
                  <a:lnTo>
                    <a:pt x="4129" y="690"/>
                  </a:lnTo>
                  <a:lnTo>
                    <a:pt x="4139" y="663"/>
                  </a:lnTo>
                  <a:lnTo>
                    <a:pt x="4144" y="634"/>
                  </a:lnTo>
                  <a:lnTo>
                    <a:pt x="4144" y="507"/>
                  </a:lnTo>
                  <a:lnTo>
                    <a:pt x="4139" y="477"/>
                  </a:lnTo>
                  <a:lnTo>
                    <a:pt x="4129" y="451"/>
                  </a:lnTo>
                  <a:lnTo>
                    <a:pt x="4112" y="428"/>
                  </a:lnTo>
                  <a:lnTo>
                    <a:pt x="4089" y="411"/>
                  </a:lnTo>
                  <a:lnTo>
                    <a:pt x="4063" y="401"/>
                  </a:lnTo>
                  <a:lnTo>
                    <a:pt x="4033" y="396"/>
                  </a:lnTo>
                  <a:lnTo>
                    <a:pt x="3921" y="396"/>
                  </a:lnTo>
                  <a:close/>
                  <a:moveTo>
                    <a:pt x="3404" y="396"/>
                  </a:moveTo>
                  <a:lnTo>
                    <a:pt x="3373" y="401"/>
                  </a:lnTo>
                  <a:lnTo>
                    <a:pt x="3347" y="411"/>
                  </a:lnTo>
                  <a:lnTo>
                    <a:pt x="3324" y="428"/>
                  </a:lnTo>
                  <a:lnTo>
                    <a:pt x="3308" y="451"/>
                  </a:lnTo>
                  <a:lnTo>
                    <a:pt x="3297" y="477"/>
                  </a:lnTo>
                  <a:lnTo>
                    <a:pt x="3292" y="507"/>
                  </a:lnTo>
                  <a:lnTo>
                    <a:pt x="3292" y="634"/>
                  </a:lnTo>
                  <a:lnTo>
                    <a:pt x="3297" y="663"/>
                  </a:lnTo>
                  <a:lnTo>
                    <a:pt x="3308" y="690"/>
                  </a:lnTo>
                  <a:lnTo>
                    <a:pt x="3324" y="711"/>
                  </a:lnTo>
                  <a:lnTo>
                    <a:pt x="3347" y="730"/>
                  </a:lnTo>
                  <a:lnTo>
                    <a:pt x="3373" y="740"/>
                  </a:lnTo>
                  <a:lnTo>
                    <a:pt x="3404" y="745"/>
                  </a:lnTo>
                  <a:lnTo>
                    <a:pt x="3515" y="745"/>
                  </a:lnTo>
                  <a:lnTo>
                    <a:pt x="3544" y="740"/>
                  </a:lnTo>
                  <a:lnTo>
                    <a:pt x="3571" y="730"/>
                  </a:lnTo>
                  <a:lnTo>
                    <a:pt x="3594" y="711"/>
                  </a:lnTo>
                  <a:lnTo>
                    <a:pt x="3611" y="690"/>
                  </a:lnTo>
                  <a:lnTo>
                    <a:pt x="3621" y="663"/>
                  </a:lnTo>
                  <a:lnTo>
                    <a:pt x="3626" y="634"/>
                  </a:lnTo>
                  <a:lnTo>
                    <a:pt x="3626" y="507"/>
                  </a:lnTo>
                  <a:lnTo>
                    <a:pt x="3621" y="477"/>
                  </a:lnTo>
                  <a:lnTo>
                    <a:pt x="3611" y="451"/>
                  </a:lnTo>
                  <a:lnTo>
                    <a:pt x="3594" y="428"/>
                  </a:lnTo>
                  <a:lnTo>
                    <a:pt x="3571" y="411"/>
                  </a:lnTo>
                  <a:lnTo>
                    <a:pt x="3544" y="401"/>
                  </a:lnTo>
                  <a:lnTo>
                    <a:pt x="3515" y="396"/>
                  </a:lnTo>
                  <a:lnTo>
                    <a:pt x="3404" y="396"/>
                  </a:lnTo>
                  <a:close/>
                  <a:moveTo>
                    <a:pt x="302" y="0"/>
                  </a:moveTo>
                  <a:lnTo>
                    <a:pt x="4719" y="0"/>
                  </a:lnTo>
                  <a:lnTo>
                    <a:pt x="4768" y="5"/>
                  </a:lnTo>
                  <a:lnTo>
                    <a:pt x="4814" y="15"/>
                  </a:lnTo>
                  <a:lnTo>
                    <a:pt x="4858" y="34"/>
                  </a:lnTo>
                  <a:lnTo>
                    <a:pt x="4898" y="58"/>
                  </a:lnTo>
                  <a:lnTo>
                    <a:pt x="4933" y="89"/>
                  </a:lnTo>
                  <a:lnTo>
                    <a:pt x="4963" y="124"/>
                  </a:lnTo>
                  <a:lnTo>
                    <a:pt x="4987" y="163"/>
                  </a:lnTo>
                  <a:lnTo>
                    <a:pt x="5006" y="207"/>
                  </a:lnTo>
                  <a:lnTo>
                    <a:pt x="5016" y="253"/>
                  </a:lnTo>
                  <a:lnTo>
                    <a:pt x="5021" y="302"/>
                  </a:lnTo>
                  <a:lnTo>
                    <a:pt x="5021" y="4259"/>
                  </a:lnTo>
                  <a:lnTo>
                    <a:pt x="5016" y="4308"/>
                  </a:lnTo>
                  <a:lnTo>
                    <a:pt x="5006" y="4355"/>
                  </a:lnTo>
                  <a:lnTo>
                    <a:pt x="4987" y="4397"/>
                  </a:lnTo>
                  <a:lnTo>
                    <a:pt x="4963" y="4438"/>
                  </a:lnTo>
                  <a:lnTo>
                    <a:pt x="4933" y="4473"/>
                  </a:lnTo>
                  <a:lnTo>
                    <a:pt x="4898" y="4504"/>
                  </a:lnTo>
                  <a:lnTo>
                    <a:pt x="4858" y="4528"/>
                  </a:lnTo>
                  <a:lnTo>
                    <a:pt x="4814" y="4547"/>
                  </a:lnTo>
                  <a:lnTo>
                    <a:pt x="4768" y="4557"/>
                  </a:lnTo>
                  <a:lnTo>
                    <a:pt x="4719" y="4562"/>
                  </a:lnTo>
                  <a:lnTo>
                    <a:pt x="302" y="4562"/>
                  </a:lnTo>
                  <a:lnTo>
                    <a:pt x="253" y="4557"/>
                  </a:lnTo>
                  <a:lnTo>
                    <a:pt x="207" y="4547"/>
                  </a:lnTo>
                  <a:lnTo>
                    <a:pt x="163" y="4528"/>
                  </a:lnTo>
                  <a:lnTo>
                    <a:pt x="123" y="4504"/>
                  </a:lnTo>
                  <a:lnTo>
                    <a:pt x="88" y="4473"/>
                  </a:lnTo>
                  <a:lnTo>
                    <a:pt x="58" y="4438"/>
                  </a:lnTo>
                  <a:lnTo>
                    <a:pt x="34" y="4397"/>
                  </a:lnTo>
                  <a:lnTo>
                    <a:pt x="15" y="4355"/>
                  </a:lnTo>
                  <a:lnTo>
                    <a:pt x="5" y="4308"/>
                  </a:lnTo>
                  <a:lnTo>
                    <a:pt x="0" y="4259"/>
                  </a:lnTo>
                  <a:lnTo>
                    <a:pt x="0" y="302"/>
                  </a:lnTo>
                  <a:lnTo>
                    <a:pt x="5" y="253"/>
                  </a:lnTo>
                  <a:lnTo>
                    <a:pt x="15" y="207"/>
                  </a:lnTo>
                  <a:lnTo>
                    <a:pt x="34" y="163"/>
                  </a:lnTo>
                  <a:lnTo>
                    <a:pt x="58" y="124"/>
                  </a:lnTo>
                  <a:lnTo>
                    <a:pt x="88" y="89"/>
                  </a:lnTo>
                  <a:lnTo>
                    <a:pt x="123" y="58"/>
                  </a:lnTo>
                  <a:lnTo>
                    <a:pt x="163" y="34"/>
                  </a:lnTo>
                  <a:lnTo>
                    <a:pt x="207" y="15"/>
                  </a:lnTo>
                  <a:lnTo>
                    <a:pt x="253" y="5"/>
                  </a:lnTo>
                  <a:lnTo>
                    <a:pt x="302"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68" name="Freeform 67"/>
            <p:cNvSpPr>
              <a:spLocks/>
            </p:cNvSpPr>
            <p:nvPr/>
          </p:nvSpPr>
          <p:spPr bwMode="auto">
            <a:xfrm>
              <a:off x="2117" y="2055"/>
              <a:ext cx="562" cy="538"/>
            </a:xfrm>
            <a:custGeom>
              <a:avLst/>
              <a:gdLst/>
              <a:ahLst/>
              <a:cxnLst>
                <a:cxn ang="0">
                  <a:pos x="965" y="0"/>
                </a:cxn>
                <a:cxn ang="0">
                  <a:pos x="994" y="3"/>
                </a:cxn>
                <a:cxn ang="0">
                  <a:pos x="1023" y="11"/>
                </a:cxn>
                <a:cxn ang="0">
                  <a:pos x="1049" y="24"/>
                </a:cxn>
                <a:cxn ang="0">
                  <a:pos x="1075" y="44"/>
                </a:cxn>
                <a:cxn ang="0">
                  <a:pos x="1095" y="68"/>
                </a:cxn>
                <a:cxn ang="0">
                  <a:pos x="1110" y="96"/>
                </a:cxn>
                <a:cxn ang="0">
                  <a:pos x="1119" y="125"/>
                </a:cxn>
                <a:cxn ang="0">
                  <a:pos x="1122" y="157"/>
                </a:cxn>
                <a:cxn ang="0">
                  <a:pos x="1122" y="161"/>
                </a:cxn>
                <a:cxn ang="0">
                  <a:pos x="1118" y="196"/>
                </a:cxn>
                <a:cxn ang="0">
                  <a:pos x="1105" y="230"/>
                </a:cxn>
                <a:cxn ang="0">
                  <a:pos x="1087" y="259"/>
                </a:cxn>
                <a:cxn ang="0">
                  <a:pos x="1061" y="285"/>
                </a:cxn>
                <a:cxn ang="0">
                  <a:pos x="1031" y="303"/>
                </a:cxn>
                <a:cxn ang="0">
                  <a:pos x="525" y="537"/>
                </a:cxn>
                <a:cxn ang="0">
                  <a:pos x="1031" y="773"/>
                </a:cxn>
                <a:cxn ang="0">
                  <a:pos x="1061" y="792"/>
                </a:cxn>
                <a:cxn ang="0">
                  <a:pos x="1087" y="816"/>
                </a:cxn>
                <a:cxn ang="0">
                  <a:pos x="1105" y="846"/>
                </a:cxn>
                <a:cxn ang="0">
                  <a:pos x="1118" y="880"/>
                </a:cxn>
                <a:cxn ang="0">
                  <a:pos x="1122" y="915"/>
                </a:cxn>
                <a:cxn ang="0">
                  <a:pos x="1122" y="920"/>
                </a:cxn>
                <a:cxn ang="0">
                  <a:pos x="1119" y="951"/>
                </a:cxn>
                <a:cxn ang="0">
                  <a:pos x="1110" y="980"/>
                </a:cxn>
                <a:cxn ang="0">
                  <a:pos x="1095" y="1008"/>
                </a:cxn>
                <a:cxn ang="0">
                  <a:pos x="1075" y="1032"/>
                </a:cxn>
                <a:cxn ang="0">
                  <a:pos x="1049" y="1052"/>
                </a:cxn>
                <a:cxn ang="0">
                  <a:pos x="1022" y="1066"/>
                </a:cxn>
                <a:cxn ang="0">
                  <a:pos x="994" y="1073"/>
                </a:cxn>
                <a:cxn ang="0">
                  <a:pos x="965" y="1076"/>
                </a:cxn>
                <a:cxn ang="0">
                  <a:pos x="930" y="1073"/>
                </a:cxn>
                <a:cxn ang="0">
                  <a:pos x="898" y="1061"/>
                </a:cxn>
                <a:cxn ang="0">
                  <a:pos x="91" y="687"/>
                </a:cxn>
                <a:cxn ang="0">
                  <a:pos x="61" y="668"/>
                </a:cxn>
                <a:cxn ang="0">
                  <a:pos x="35" y="642"/>
                </a:cxn>
                <a:cxn ang="0">
                  <a:pos x="17" y="612"/>
                </a:cxn>
                <a:cxn ang="0">
                  <a:pos x="4" y="580"/>
                </a:cxn>
                <a:cxn ang="0">
                  <a:pos x="0" y="543"/>
                </a:cxn>
                <a:cxn ang="0">
                  <a:pos x="0" y="533"/>
                </a:cxn>
                <a:cxn ang="0">
                  <a:pos x="4" y="496"/>
                </a:cxn>
                <a:cxn ang="0">
                  <a:pos x="17" y="464"/>
                </a:cxn>
                <a:cxn ang="0">
                  <a:pos x="35" y="434"/>
                </a:cxn>
                <a:cxn ang="0">
                  <a:pos x="61" y="408"/>
                </a:cxn>
                <a:cxn ang="0">
                  <a:pos x="91" y="390"/>
                </a:cxn>
                <a:cxn ang="0">
                  <a:pos x="898" y="15"/>
                </a:cxn>
                <a:cxn ang="0">
                  <a:pos x="932" y="3"/>
                </a:cxn>
                <a:cxn ang="0">
                  <a:pos x="965" y="0"/>
                </a:cxn>
              </a:cxnLst>
              <a:rect l="0" t="0" r="r" b="b"/>
              <a:pathLst>
                <a:path w="1122" h="1076">
                  <a:moveTo>
                    <a:pt x="965" y="0"/>
                  </a:moveTo>
                  <a:lnTo>
                    <a:pt x="994" y="3"/>
                  </a:lnTo>
                  <a:lnTo>
                    <a:pt x="1023" y="11"/>
                  </a:lnTo>
                  <a:lnTo>
                    <a:pt x="1049" y="24"/>
                  </a:lnTo>
                  <a:lnTo>
                    <a:pt x="1075" y="44"/>
                  </a:lnTo>
                  <a:lnTo>
                    <a:pt x="1095" y="68"/>
                  </a:lnTo>
                  <a:lnTo>
                    <a:pt x="1110" y="96"/>
                  </a:lnTo>
                  <a:lnTo>
                    <a:pt x="1119" y="125"/>
                  </a:lnTo>
                  <a:lnTo>
                    <a:pt x="1122" y="157"/>
                  </a:lnTo>
                  <a:lnTo>
                    <a:pt x="1122" y="161"/>
                  </a:lnTo>
                  <a:lnTo>
                    <a:pt x="1118" y="196"/>
                  </a:lnTo>
                  <a:lnTo>
                    <a:pt x="1105" y="230"/>
                  </a:lnTo>
                  <a:lnTo>
                    <a:pt x="1087" y="259"/>
                  </a:lnTo>
                  <a:lnTo>
                    <a:pt x="1061" y="285"/>
                  </a:lnTo>
                  <a:lnTo>
                    <a:pt x="1031" y="303"/>
                  </a:lnTo>
                  <a:lnTo>
                    <a:pt x="525" y="537"/>
                  </a:lnTo>
                  <a:lnTo>
                    <a:pt x="1031" y="773"/>
                  </a:lnTo>
                  <a:lnTo>
                    <a:pt x="1061" y="792"/>
                  </a:lnTo>
                  <a:lnTo>
                    <a:pt x="1087" y="816"/>
                  </a:lnTo>
                  <a:lnTo>
                    <a:pt x="1105" y="846"/>
                  </a:lnTo>
                  <a:lnTo>
                    <a:pt x="1118" y="880"/>
                  </a:lnTo>
                  <a:lnTo>
                    <a:pt x="1122" y="915"/>
                  </a:lnTo>
                  <a:lnTo>
                    <a:pt x="1122" y="920"/>
                  </a:lnTo>
                  <a:lnTo>
                    <a:pt x="1119" y="951"/>
                  </a:lnTo>
                  <a:lnTo>
                    <a:pt x="1110" y="980"/>
                  </a:lnTo>
                  <a:lnTo>
                    <a:pt x="1095" y="1008"/>
                  </a:lnTo>
                  <a:lnTo>
                    <a:pt x="1075" y="1032"/>
                  </a:lnTo>
                  <a:lnTo>
                    <a:pt x="1049" y="1052"/>
                  </a:lnTo>
                  <a:lnTo>
                    <a:pt x="1022" y="1066"/>
                  </a:lnTo>
                  <a:lnTo>
                    <a:pt x="994" y="1073"/>
                  </a:lnTo>
                  <a:lnTo>
                    <a:pt x="965" y="1076"/>
                  </a:lnTo>
                  <a:lnTo>
                    <a:pt x="930" y="1073"/>
                  </a:lnTo>
                  <a:lnTo>
                    <a:pt x="898" y="1061"/>
                  </a:lnTo>
                  <a:lnTo>
                    <a:pt x="91" y="687"/>
                  </a:lnTo>
                  <a:lnTo>
                    <a:pt x="61" y="668"/>
                  </a:lnTo>
                  <a:lnTo>
                    <a:pt x="35" y="642"/>
                  </a:lnTo>
                  <a:lnTo>
                    <a:pt x="17" y="612"/>
                  </a:lnTo>
                  <a:lnTo>
                    <a:pt x="4" y="580"/>
                  </a:lnTo>
                  <a:lnTo>
                    <a:pt x="0" y="543"/>
                  </a:lnTo>
                  <a:lnTo>
                    <a:pt x="0" y="533"/>
                  </a:lnTo>
                  <a:lnTo>
                    <a:pt x="4" y="496"/>
                  </a:lnTo>
                  <a:lnTo>
                    <a:pt x="17" y="464"/>
                  </a:lnTo>
                  <a:lnTo>
                    <a:pt x="35" y="434"/>
                  </a:lnTo>
                  <a:lnTo>
                    <a:pt x="61" y="408"/>
                  </a:lnTo>
                  <a:lnTo>
                    <a:pt x="91" y="390"/>
                  </a:lnTo>
                  <a:lnTo>
                    <a:pt x="898" y="15"/>
                  </a:lnTo>
                  <a:lnTo>
                    <a:pt x="932" y="3"/>
                  </a:lnTo>
                  <a:lnTo>
                    <a:pt x="965"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69" name="Freeform 68"/>
            <p:cNvSpPr>
              <a:spLocks/>
            </p:cNvSpPr>
            <p:nvPr/>
          </p:nvSpPr>
          <p:spPr bwMode="auto">
            <a:xfrm>
              <a:off x="2666" y="1831"/>
              <a:ext cx="426" cy="981"/>
            </a:xfrm>
            <a:custGeom>
              <a:avLst/>
              <a:gdLst/>
              <a:ahLst/>
              <a:cxnLst>
                <a:cxn ang="0">
                  <a:pos x="690" y="0"/>
                </a:cxn>
                <a:cxn ang="0">
                  <a:pos x="694" y="0"/>
                </a:cxn>
                <a:cxn ang="0">
                  <a:pos x="723" y="3"/>
                </a:cxn>
                <a:cxn ang="0">
                  <a:pos x="752" y="11"/>
                </a:cxn>
                <a:cxn ang="0">
                  <a:pos x="778" y="25"/>
                </a:cxn>
                <a:cxn ang="0">
                  <a:pos x="801" y="43"/>
                </a:cxn>
                <a:cxn ang="0">
                  <a:pos x="821" y="66"/>
                </a:cxn>
                <a:cxn ang="0">
                  <a:pos x="836" y="92"/>
                </a:cxn>
                <a:cxn ang="0">
                  <a:pos x="845" y="119"/>
                </a:cxn>
                <a:cxn ang="0">
                  <a:pos x="851" y="148"/>
                </a:cxn>
                <a:cxn ang="0">
                  <a:pos x="850" y="177"/>
                </a:cxn>
                <a:cxn ang="0">
                  <a:pos x="844" y="206"/>
                </a:cxn>
                <a:cxn ang="0">
                  <a:pos x="310" y="1855"/>
                </a:cxn>
                <a:cxn ang="0">
                  <a:pos x="297" y="1885"/>
                </a:cxn>
                <a:cxn ang="0">
                  <a:pos x="279" y="1911"/>
                </a:cxn>
                <a:cxn ang="0">
                  <a:pos x="254" y="1932"/>
                </a:cxn>
                <a:cxn ang="0">
                  <a:pos x="227" y="1949"/>
                </a:cxn>
                <a:cxn ang="0">
                  <a:pos x="195" y="1960"/>
                </a:cxn>
                <a:cxn ang="0">
                  <a:pos x="161" y="1963"/>
                </a:cxn>
                <a:cxn ang="0">
                  <a:pos x="158" y="1963"/>
                </a:cxn>
                <a:cxn ang="0">
                  <a:pos x="122" y="1958"/>
                </a:cxn>
                <a:cxn ang="0">
                  <a:pos x="87" y="1946"/>
                </a:cxn>
                <a:cxn ang="0">
                  <a:pos x="56" y="1926"/>
                </a:cxn>
                <a:cxn ang="0">
                  <a:pos x="30" y="1899"/>
                </a:cxn>
                <a:cxn ang="0">
                  <a:pos x="12" y="1867"/>
                </a:cxn>
                <a:cxn ang="0">
                  <a:pos x="3" y="1832"/>
                </a:cxn>
                <a:cxn ang="0">
                  <a:pos x="0" y="1795"/>
                </a:cxn>
                <a:cxn ang="0">
                  <a:pos x="7" y="1759"/>
                </a:cxn>
                <a:cxn ang="0">
                  <a:pos x="540" y="110"/>
                </a:cxn>
                <a:cxn ang="0">
                  <a:pos x="554" y="79"/>
                </a:cxn>
                <a:cxn ang="0">
                  <a:pos x="574" y="52"/>
                </a:cxn>
                <a:cxn ang="0">
                  <a:pos x="597" y="31"/>
                </a:cxn>
                <a:cxn ang="0">
                  <a:pos x="626" y="14"/>
                </a:cxn>
                <a:cxn ang="0">
                  <a:pos x="656" y="3"/>
                </a:cxn>
                <a:cxn ang="0">
                  <a:pos x="690" y="0"/>
                </a:cxn>
              </a:cxnLst>
              <a:rect l="0" t="0" r="r" b="b"/>
              <a:pathLst>
                <a:path w="851" h="1963">
                  <a:moveTo>
                    <a:pt x="690" y="0"/>
                  </a:moveTo>
                  <a:lnTo>
                    <a:pt x="694" y="0"/>
                  </a:lnTo>
                  <a:lnTo>
                    <a:pt x="723" y="3"/>
                  </a:lnTo>
                  <a:lnTo>
                    <a:pt x="752" y="11"/>
                  </a:lnTo>
                  <a:lnTo>
                    <a:pt x="778" y="25"/>
                  </a:lnTo>
                  <a:lnTo>
                    <a:pt x="801" y="43"/>
                  </a:lnTo>
                  <a:lnTo>
                    <a:pt x="821" y="66"/>
                  </a:lnTo>
                  <a:lnTo>
                    <a:pt x="836" y="92"/>
                  </a:lnTo>
                  <a:lnTo>
                    <a:pt x="845" y="119"/>
                  </a:lnTo>
                  <a:lnTo>
                    <a:pt x="851" y="148"/>
                  </a:lnTo>
                  <a:lnTo>
                    <a:pt x="850" y="177"/>
                  </a:lnTo>
                  <a:lnTo>
                    <a:pt x="844" y="206"/>
                  </a:lnTo>
                  <a:lnTo>
                    <a:pt x="310" y="1855"/>
                  </a:lnTo>
                  <a:lnTo>
                    <a:pt x="297" y="1885"/>
                  </a:lnTo>
                  <a:lnTo>
                    <a:pt x="279" y="1911"/>
                  </a:lnTo>
                  <a:lnTo>
                    <a:pt x="254" y="1932"/>
                  </a:lnTo>
                  <a:lnTo>
                    <a:pt x="227" y="1949"/>
                  </a:lnTo>
                  <a:lnTo>
                    <a:pt x="195" y="1960"/>
                  </a:lnTo>
                  <a:lnTo>
                    <a:pt x="161" y="1963"/>
                  </a:lnTo>
                  <a:lnTo>
                    <a:pt x="158" y="1963"/>
                  </a:lnTo>
                  <a:lnTo>
                    <a:pt x="122" y="1958"/>
                  </a:lnTo>
                  <a:lnTo>
                    <a:pt x="87" y="1946"/>
                  </a:lnTo>
                  <a:lnTo>
                    <a:pt x="56" y="1926"/>
                  </a:lnTo>
                  <a:lnTo>
                    <a:pt x="30" y="1899"/>
                  </a:lnTo>
                  <a:lnTo>
                    <a:pt x="12" y="1867"/>
                  </a:lnTo>
                  <a:lnTo>
                    <a:pt x="3" y="1832"/>
                  </a:lnTo>
                  <a:lnTo>
                    <a:pt x="0" y="1795"/>
                  </a:lnTo>
                  <a:lnTo>
                    <a:pt x="7" y="1759"/>
                  </a:lnTo>
                  <a:lnTo>
                    <a:pt x="540" y="110"/>
                  </a:lnTo>
                  <a:lnTo>
                    <a:pt x="554" y="79"/>
                  </a:lnTo>
                  <a:lnTo>
                    <a:pt x="574" y="52"/>
                  </a:lnTo>
                  <a:lnTo>
                    <a:pt x="597" y="31"/>
                  </a:lnTo>
                  <a:lnTo>
                    <a:pt x="626" y="14"/>
                  </a:lnTo>
                  <a:lnTo>
                    <a:pt x="656" y="3"/>
                  </a:lnTo>
                  <a:lnTo>
                    <a:pt x="690"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70" name="Freeform 69"/>
            <p:cNvSpPr>
              <a:spLocks/>
            </p:cNvSpPr>
            <p:nvPr/>
          </p:nvSpPr>
          <p:spPr bwMode="auto">
            <a:xfrm>
              <a:off x="3081" y="2055"/>
              <a:ext cx="560" cy="538"/>
            </a:xfrm>
            <a:custGeom>
              <a:avLst/>
              <a:gdLst/>
              <a:ahLst/>
              <a:cxnLst>
                <a:cxn ang="0">
                  <a:pos x="157" y="0"/>
                </a:cxn>
                <a:cxn ang="0">
                  <a:pos x="180" y="1"/>
                </a:cxn>
                <a:cxn ang="0">
                  <a:pos x="201" y="6"/>
                </a:cxn>
                <a:cxn ang="0">
                  <a:pos x="223" y="15"/>
                </a:cxn>
                <a:cxn ang="0">
                  <a:pos x="1031" y="390"/>
                </a:cxn>
                <a:cxn ang="0">
                  <a:pos x="1062" y="408"/>
                </a:cxn>
                <a:cxn ang="0">
                  <a:pos x="1086" y="434"/>
                </a:cxn>
                <a:cxn ang="0">
                  <a:pos x="1106" y="464"/>
                </a:cxn>
                <a:cxn ang="0">
                  <a:pos x="1117" y="496"/>
                </a:cxn>
                <a:cxn ang="0">
                  <a:pos x="1121" y="533"/>
                </a:cxn>
                <a:cxn ang="0">
                  <a:pos x="1121" y="543"/>
                </a:cxn>
                <a:cxn ang="0">
                  <a:pos x="1117" y="580"/>
                </a:cxn>
                <a:cxn ang="0">
                  <a:pos x="1106" y="612"/>
                </a:cxn>
                <a:cxn ang="0">
                  <a:pos x="1086" y="642"/>
                </a:cxn>
                <a:cxn ang="0">
                  <a:pos x="1062" y="668"/>
                </a:cxn>
                <a:cxn ang="0">
                  <a:pos x="1031" y="687"/>
                </a:cxn>
                <a:cxn ang="0">
                  <a:pos x="223" y="1061"/>
                </a:cxn>
                <a:cxn ang="0">
                  <a:pos x="191" y="1073"/>
                </a:cxn>
                <a:cxn ang="0">
                  <a:pos x="157" y="1076"/>
                </a:cxn>
                <a:cxn ang="0">
                  <a:pos x="127" y="1073"/>
                </a:cxn>
                <a:cxn ang="0">
                  <a:pos x="99" y="1066"/>
                </a:cxn>
                <a:cxn ang="0">
                  <a:pos x="72" y="1052"/>
                </a:cxn>
                <a:cxn ang="0">
                  <a:pos x="47" y="1032"/>
                </a:cxn>
                <a:cxn ang="0">
                  <a:pos x="26" y="1008"/>
                </a:cxn>
                <a:cxn ang="0">
                  <a:pos x="12" y="980"/>
                </a:cxn>
                <a:cxn ang="0">
                  <a:pos x="3" y="951"/>
                </a:cxn>
                <a:cxn ang="0">
                  <a:pos x="0" y="920"/>
                </a:cxn>
                <a:cxn ang="0">
                  <a:pos x="0" y="915"/>
                </a:cxn>
                <a:cxn ang="0">
                  <a:pos x="3" y="884"/>
                </a:cxn>
                <a:cxn ang="0">
                  <a:pos x="11" y="857"/>
                </a:cxn>
                <a:cxn ang="0">
                  <a:pos x="25" y="831"/>
                </a:cxn>
                <a:cxn ang="0">
                  <a:pos x="43" y="807"/>
                </a:cxn>
                <a:cxn ang="0">
                  <a:pos x="64" y="789"/>
                </a:cxn>
                <a:cxn ang="0">
                  <a:pos x="90" y="773"/>
                </a:cxn>
                <a:cxn ang="0">
                  <a:pos x="596" y="537"/>
                </a:cxn>
                <a:cxn ang="0">
                  <a:pos x="90" y="303"/>
                </a:cxn>
                <a:cxn ang="0">
                  <a:pos x="60" y="285"/>
                </a:cxn>
                <a:cxn ang="0">
                  <a:pos x="35" y="259"/>
                </a:cxn>
                <a:cxn ang="0">
                  <a:pos x="16" y="230"/>
                </a:cxn>
                <a:cxn ang="0">
                  <a:pos x="5" y="196"/>
                </a:cxn>
                <a:cxn ang="0">
                  <a:pos x="0" y="161"/>
                </a:cxn>
                <a:cxn ang="0">
                  <a:pos x="0" y="157"/>
                </a:cxn>
                <a:cxn ang="0">
                  <a:pos x="3" y="125"/>
                </a:cxn>
                <a:cxn ang="0">
                  <a:pos x="12" y="96"/>
                </a:cxn>
                <a:cxn ang="0">
                  <a:pos x="26" y="68"/>
                </a:cxn>
                <a:cxn ang="0">
                  <a:pos x="47" y="44"/>
                </a:cxn>
                <a:cxn ang="0">
                  <a:pos x="72" y="24"/>
                </a:cxn>
                <a:cxn ang="0">
                  <a:pos x="99" y="11"/>
                </a:cxn>
                <a:cxn ang="0">
                  <a:pos x="127" y="3"/>
                </a:cxn>
                <a:cxn ang="0">
                  <a:pos x="157" y="0"/>
                </a:cxn>
              </a:cxnLst>
              <a:rect l="0" t="0" r="r" b="b"/>
              <a:pathLst>
                <a:path w="1121" h="1076">
                  <a:moveTo>
                    <a:pt x="157" y="0"/>
                  </a:moveTo>
                  <a:lnTo>
                    <a:pt x="180" y="1"/>
                  </a:lnTo>
                  <a:lnTo>
                    <a:pt x="201" y="6"/>
                  </a:lnTo>
                  <a:lnTo>
                    <a:pt x="223" y="15"/>
                  </a:lnTo>
                  <a:lnTo>
                    <a:pt x="1031" y="390"/>
                  </a:lnTo>
                  <a:lnTo>
                    <a:pt x="1062" y="408"/>
                  </a:lnTo>
                  <a:lnTo>
                    <a:pt x="1086" y="434"/>
                  </a:lnTo>
                  <a:lnTo>
                    <a:pt x="1106" y="464"/>
                  </a:lnTo>
                  <a:lnTo>
                    <a:pt x="1117" y="496"/>
                  </a:lnTo>
                  <a:lnTo>
                    <a:pt x="1121" y="533"/>
                  </a:lnTo>
                  <a:lnTo>
                    <a:pt x="1121" y="543"/>
                  </a:lnTo>
                  <a:lnTo>
                    <a:pt x="1117" y="580"/>
                  </a:lnTo>
                  <a:lnTo>
                    <a:pt x="1106" y="612"/>
                  </a:lnTo>
                  <a:lnTo>
                    <a:pt x="1086" y="642"/>
                  </a:lnTo>
                  <a:lnTo>
                    <a:pt x="1062" y="668"/>
                  </a:lnTo>
                  <a:lnTo>
                    <a:pt x="1031" y="687"/>
                  </a:lnTo>
                  <a:lnTo>
                    <a:pt x="223" y="1061"/>
                  </a:lnTo>
                  <a:lnTo>
                    <a:pt x="191" y="1073"/>
                  </a:lnTo>
                  <a:lnTo>
                    <a:pt x="157" y="1076"/>
                  </a:lnTo>
                  <a:lnTo>
                    <a:pt x="127" y="1073"/>
                  </a:lnTo>
                  <a:lnTo>
                    <a:pt x="99" y="1066"/>
                  </a:lnTo>
                  <a:lnTo>
                    <a:pt x="72" y="1052"/>
                  </a:lnTo>
                  <a:lnTo>
                    <a:pt x="47" y="1032"/>
                  </a:lnTo>
                  <a:lnTo>
                    <a:pt x="26" y="1008"/>
                  </a:lnTo>
                  <a:lnTo>
                    <a:pt x="12" y="980"/>
                  </a:lnTo>
                  <a:lnTo>
                    <a:pt x="3" y="951"/>
                  </a:lnTo>
                  <a:lnTo>
                    <a:pt x="0" y="920"/>
                  </a:lnTo>
                  <a:lnTo>
                    <a:pt x="0" y="915"/>
                  </a:lnTo>
                  <a:lnTo>
                    <a:pt x="3" y="884"/>
                  </a:lnTo>
                  <a:lnTo>
                    <a:pt x="11" y="857"/>
                  </a:lnTo>
                  <a:lnTo>
                    <a:pt x="25" y="831"/>
                  </a:lnTo>
                  <a:lnTo>
                    <a:pt x="43" y="807"/>
                  </a:lnTo>
                  <a:lnTo>
                    <a:pt x="64" y="789"/>
                  </a:lnTo>
                  <a:lnTo>
                    <a:pt x="90" y="773"/>
                  </a:lnTo>
                  <a:lnTo>
                    <a:pt x="596" y="537"/>
                  </a:lnTo>
                  <a:lnTo>
                    <a:pt x="90" y="303"/>
                  </a:lnTo>
                  <a:lnTo>
                    <a:pt x="60" y="285"/>
                  </a:lnTo>
                  <a:lnTo>
                    <a:pt x="35" y="259"/>
                  </a:lnTo>
                  <a:lnTo>
                    <a:pt x="16" y="230"/>
                  </a:lnTo>
                  <a:lnTo>
                    <a:pt x="5" y="196"/>
                  </a:lnTo>
                  <a:lnTo>
                    <a:pt x="0" y="161"/>
                  </a:lnTo>
                  <a:lnTo>
                    <a:pt x="0" y="157"/>
                  </a:lnTo>
                  <a:lnTo>
                    <a:pt x="3" y="125"/>
                  </a:lnTo>
                  <a:lnTo>
                    <a:pt x="12" y="96"/>
                  </a:lnTo>
                  <a:lnTo>
                    <a:pt x="26" y="68"/>
                  </a:lnTo>
                  <a:lnTo>
                    <a:pt x="47" y="44"/>
                  </a:lnTo>
                  <a:lnTo>
                    <a:pt x="72" y="24"/>
                  </a:lnTo>
                  <a:lnTo>
                    <a:pt x="99" y="11"/>
                  </a:lnTo>
                  <a:lnTo>
                    <a:pt x="127" y="3"/>
                  </a:lnTo>
                  <a:lnTo>
                    <a:pt x="157" y="0"/>
                  </a:lnTo>
                  <a:close/>
                </a:path>
              </a:pathLst>
            </a:custGeom>
            <a:solidFill>
              <a:sysClr val="window" lastClr="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grpSp>
      <p:sp>
        <p:nvSpPr>
          <p:cNvPr id="32" name="Freeform 31"/>
          <p:cNvSpPr>
            <a:spLocks/>
          </p:cNvSpPr>
          <p:nvPr/>
        </p:nvSpPr>
        <p:spPr bwMode="auto">
          <a:xfrm>
            <a:off x="9325186" y="3496731"/>
            <a:ext cx="1131622" cy="1855263"/>
          </a:xfrm>
          <a:custGeom>
            <a:avLst/>
            <a:gdLst/>
            <a:ahLst/>
            <a:cxnLst>
              <a:cxn ang="0">
                <a:pos x="914" y="0"/>
              </a:cxn>
              <a:cxn ang="0">
                <a:pos x="943" y="6"/>
              </a:cxn>
              <a:cxn ang="0">
                <a:pos x="966" y="15"/>
              </a:cxn>
              <a:cxn ang="0">
                <a:pos x="983" y="23"/>
              </a:cxn>
              <a:cxn ang="0">
                <a:pos x="964" y="23"/>
              </a:cxn>
              <a:cxn ang="0">
                <a:pos x="920" y="37"/>
              </a:cxn>
              <a:cxn ang="0">
                <a:pos x="886" y="72"/>
              </a:cxn>
              <a:cxn ang="0">
                <a:pos x="867" y="124"/>
              </a:cxn>
              <a:cxn ang="0">
                <a:pos x="864" y="195"/>
              </a:cxn>
              <a:cxn ang="0">
                <a:pos x="868" y="232"/>
              </a:cxn>
              <a:cxn ang="0">
                <a:pos x="883" y="260"/>
              </a:cxn>
              <a:cxn ang="0">
                <a:pos x="913" y="278"/>
              </a:cxn>
              <a:cxn ang="0">
                <a:pos x="964" y="285"/>
              </a:cxn>
              <a:cxn ang="0">
                <a:pos x="1014" y="278"/>
              </a:cxn>
              <a:cxn ang="0">
                <a:pos x="1039" y="325"/>
              </a:cxn>
              <a:cxn ang="0">
                <a:pos x="1054" y="442"/>
              </a:cxn>
              <a:cxn ang="0">
                <a:pos x="1082" y="693"/>
              </a:cxn>
              <a:cxn ang="0">
                <a:pos x="1092" y="819"/>
              </a:cxn>
              <a:cxn ang="0">
                <a:pos x="1097" y="937"/>
              </a:cxn>
              <a:cxn ang="0">
                <a:pos x="1096" y="1044"/>
              </a:cxn>
              <a:cxn ang="0">
                <a:pos x="1089" y="1134"/>
              </a:cxn>
              <a:cxn ang="0">
                <a:pos x="1073" y="1202"/>
              </a:cxn>
              <a:cxn ang="0">
                <a:pos x="1044" y="1254"/>
              </a:cxn>
              <a:cxn ang="0">
                <a:pos x="1005" y="1319"/>
              </a:cxn>
              <a:cxn ang="0">
                <a:pos x="962" y="1394"/>
              </a:cxn>
              <a:cxn ang="0">
                <a:pos x="888" y="1523"/>
              </a:cxn>
              <a:cxn ang="0">
                <a:pos x="815" y="1654"/>
              </a:cxn>
              <a:cxn ang="0">
                <a:pos x="769" y="1738"/>
              </a:cxn>
              <a:cxn ang="0">
                <a:pos x="729" y="1812"/>
              </a:cxn>
              <a:cxn ang="0">
                <a:pos x="695" y="1875"/>
              </a:cxn>
              <a:cxn ang="0">
                <a:pos x="669" y="1919"/>
              </a:cxn>
              <a:cxn ang="0">
                <a:pos x="655" y="1945"/>
              </a:cxn>
              <a:cxn ang="0">
                <a:pos x="305" y="2398"/>
              </a:cxn>
              <a:cxn ang="0">
                <a:pos x="711" y="967"/>
              </a:cxn>
              <a:cxn ang="0">
                <a:pos x="729" y="305"/>
              </a:cxn>
              <a:cxn ang="0">
                <a:pos x="748" y="199"/>
              </a:cxn>
              <a:cxn ang="0">
                <a:pos x="773" y="120"/>
              </a:cxn>
              <a:cxn ang="0">
                <a:pos x="802" y="64"/>
              </a:cxn>
              <a:cxn ang="0">
                <a:pos x="834" y="28"/>
              </a:cxn>
              <a:cxn ang="0">
                <a:pos x="867" y="9"/>
              </a:cxn>
              <a:cxn ang="0">
                <a:pos x="899" y="0"/>
              </a:cxn>
            </a:cxnLst>
            <a:rect l="0" t="0" r="r" b="b"/>
            <a:pathLst>
              <a:path w="1097" h="2398">
                <a:moveTo>
                  <a:pt x="899" y="0"/>
                </a:moveTo>
                <a:lnTo>
                  <a:pt x="914" y="0"/>
                </a:lnTo>
                <a:lnTo>
                  <a:pt x="929" y="3"/>
                </a:lnTo>
                <a:lnTo>
                  <a:pt x="943" y="6"/>
                </a:lnTo>
                <a:lnTo>
                  <a:pt x="955" y="10"/>
                </a:lnTo>
                <a:lnTo>
                  <a:pt x="966" y="15"/>
                </a:lnTo>
                <a:lnTo>
                  <a:pt x="975" y="19"/>
                </a:lnTo>
                <a:lnTo>
                  <a:pt x="983" y="23"/>
                </a:lnTo>
                <a:lnTo>
                  <a:pt x="989" y="28"/>
                </a:lnTo>
                <a:lnTo>
                  <a:pt x="964" y="23"/>
                </a:lnTo>
                <a:lnTo>
                  <a:pt x="941" y="28"/>
                </a:lnTo>
                <a:lnTo>
                  <a:pt x="920" y="37"/>
                </a:lnTo>
                <a:lnTo>
                  <a:pt x="902" y="52"/>
                </a:lnTo>
                <a:lnTo>
                  <a:pt x="886" y="72"/>
                </a:lnTo>
                <a:lnTo>
                  <a:pt x="874" y="97"/>
                </a:lnTo>
                <a:lnTo>
                  <a:pt x="867" y="124"/>
                </a:lnTo>
                <a:lnTo>
                  <a:pt x="864" y="153"/>
                </a:lnTo>
                <a:lnTo>
                  <a:pt x="864" y="195"/>
                </a:lnTo>
                <a:lnTo>
                  <a:pt x="865" y="214"/>
                </a:lnTo>
                <a:lnTo>
                  <a:pt x="868" y="232"/>
                </a:lnTo>
                <a:lnTo>
                  <a:pt x="874" y="247"/>
                </a:lnTo>
                <a:lnTo>
                  <a:pt x="883" y="260"/>
                </a:lnTo>
                <a:lnTo>
                  <a:pt x="895" y="271"/>
                </a:lnTo>
                <a:lnTo>
                  <a:pt x="913" y="278"/>
                </a:lnTo>
                <a:lnTo>
                  <a:pt x="936" y="283"/>
                </a:lnTo>
                <a:lnTo>
                  <a:pt x="964" y="285"/>
                </a:lnTo>
                <a:lnTo>
                  <a:pt x="991" y="282"/>
                </a:lnTo>
                <a:lnTo>
                  <a:pt x="1014" y="278"/>
                </a:lnTo>
                <a:lnTo>
                  <a:pt x="1031" y="271"/>
                </a:lnTo>
                <a:lnTo>
                  <a:pt x="1039" y="325"/>
                </a:lnTo>
                <a:lnTo>
                  <a:pt x="1047" y="382"/>
                </a:lnTo>
                <a:lnTo>
                  <a:pt x="1054" y="442"/>
                </a:lnTo>
                <a:lnTo>
                  <a:pt x="1062" y="503"/>
                </a:lnTo>
                <a:lnTo>
                  <a:pt x="1082" y="693"/>
                </a:lnTo>
                <a:lnTo>
                  <a:pt x="1088" y="757"/>
                </a:lnTo>
                <a:lnTo>
                  <a:pt x="1092" y="819"/>
                </a:lnTo>
                <a:lnTo>
                  <a:pt x="1094" y="879"/>
                </a:lnTo>
                <a:lnTo>
                  <a:pt x="1097" y="937"/>
                </a:lnTo>
                <a:lnTo>
                  <a:pt x="1097" y="992"/>
                </a:lnTo>
                <a:lnTo>
                  <a:pt x="1096" y="1044"/>
                </a:lnTo>
                <a:lnTo>
                  <a:pt x="1093" y="1091"/>
                </a:lnTo>
                <a:lnTo>
                  <a:pt x="1089" y="1134"/>
                </a:lnTo>
                <a:lnTo>
                  <a:pt x="1081" y="1171"/>
                </a:lnTo>
                <a:lnTo>
                  <a:pt x="1073" y="1202"/>
                </a:lnTo>
                <a:lnTo>
                  <a:pt x="1060" y="1227"/>
                </a:lnTo>
                <a:lnTo>
                  <a:pt x="1044" y="1254"/>
                </a:lnTo>
                <a:lnTo>
                  <a:pt x="1025" y="1283"/>
                </a:lnTo>
                <a:lnTo>
                  <a:pt x="1005" y="1319"/>
                </a:lnTo>
                <a:lnTo>
                  <a:pt x="985" y="1355"/>
                </a:lnTo>
                <a:lnTo>
                  <a:pt x="962" y="1394"/>
                </a:lnTo>
                <a:lnTo>
                  <a:pt x="937" y="1436"/>
                </a:lnTo>
                <a:lnTo>
                  <a:pt x="888" y="1523"/>
                </a:lnTo>
                <a:lnTo>
                  <a:pt x="864" y="1568"/>
                </a:lnTo>
                <a:lnTo>
                  <a:pt x="815" y="1654"/>
                </a:lnTo>
                <a:lnTo>
                  <a:pt x="792" y="1697"/>
                </a:lnTo>
                <a:lnTo>
                  <a:pt x="769" y="1738"/>
                </a:lnTo>
                <a:lnTo>
                  <a:pt x="748" y="1776"/>
                </a:lnTo>
                <a:lnTo>
                  <a:pt x="729" y="1812"/>
                </a:lnTo>
                <a:lnTo>
                  <a:pt x="710" y="1845"/>
                </a:lnTo>
                <a:lnTo>
                  <a:pt x="695" y="1875"/>
                </a:lnTo>
                <a:lnTo>
                  <a:pt x="680" y="1899"/>
                </a:lnTo>
                <a:lnTo>
                  <a:pt x="669" y="1919"/>
                </a:lnTo>
                <a:lnTo>
                  <a:pt x="661" y="1936"/>
                </a:lnTo>
                <a:lnTo>
                  <a:pt x="655" y="1945"/>
                </a:lnTo>
                <a:lnTo>
                  <a:pt x="654" y="1948"/>
                </a:lnTo>
                <a:lnTo>
                  <a:pt x="305" y="2398"/>
                </a:lnTo>
                <a:lnTo>
                  <a:pt x="0" y="967"/>
                </a:lnTo>
                <a:lnTo>
                  <a:pt x="711" y="967"/>
                </a:lnTo>
                <a:lnTo>
                  <a:pt x="722" y="369"/>
                </a:lnTo>
                <a:lnTo>
                  <a:pt x="729" y="305"/>
                </a:lnTo>
                <a:lnTo>
                  <a:pt x="737" y="248"/>
                </a:lnTo>
                <a:lnTo>
                  <a:pt x="748" y="199"/>
                </a:lnTo>
                <a:lnTo>
                  <a:pt x="760" y="156"/>
                </a:lnTo>
                <a:lnTo>
                  <a:pt x="773" y="120"/>
                </a:lnTo>
                <a:lnTo>
                  <a:pt x="787" y="90"/>
                </a:lnTo>
                <a:lnTo>
                  <a:pt x="802" y="64"/>
                </a:lnTo>
                <a:lnTo>
                  <a:pt x="818" y="44"/>
                </a:lnTo>
                <a:lnTo>
                  <a:pt x="834" y="28"/>
                </a:lnTo>
                <a:lnTo>
                  <a:pt x="850" y="17"/>
                </a:lnTo>
                <a:lnTo>
                  <a:pt x="867" y="9"/>
                </a:lnTo>
                <a:lnTo>
                  <a:pt x="883" y="3"/>
                </a:lnTo>
                <a:lnTo>
                  <a:pt x="899" y="0"/>
                </a:lnTo>
                <a:close/>
              </a:path>
            </a:pathLst>
          </a:custGeom>
          <a:solidFill>
            <a:srgbClr val="BC906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33" name="Rectangle 32"/>
          <p:cNvSpPr>
            <a:spLocks noChangeArrowheads="1"/>
          </p:cNvSpPr>
          <p:nvPr/>
        </p:nvSpPr>
        <p:spPr bwMode="auto">
          <a:xfrm>
            <a:off x="8847574" y="4959743"/>
            <a:ext cx="1152254" cy="515265"/>
          </a:xfrm>
          <a:prstGeom prst="rect">
            <a:avLst/>
          </a:prstGeom>
          <a:solidFill>
            <a:srgbClr val="BC906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34" name="Freeform 33"/>
          <p:cNvSpPr>
            <a:spLocks/>
          </p:cNvSpPr>
          <p:nvPr/>
        </p:nvSpPr>
        <p:spPr bwMode="auto">
          <a:xfrm>
            <a:off x="10317547" y="3508337"/>
            <a:ext cx="27852" cy="10058"/>
          </a:xfrm>
          <a:custGeom>
            <a:avLst/>
            <a:gdLst/>
            <a:ahLst/>
            <a:cxnLst>
              <a:cxn ang="0">
                <a:pos x="5" y="0"/>
              </a:cxn>
              <a:cxn ang="0">
                <a:pos x="17" y="7"/>
              </a:cxn>
              <a:cxn ang="0">
                <a:pos x="27" y="13"/>
              </a:cxn>
              <a:cxn ang="0">
                <a:pos x="2" y="8"/>
              </a:cxn>
              <a:cxn ang="0">
                <a:pos x="0" y="8"/>
              </a:cxn>
              <a:cxn ang="0">
                <a:pos x="5" y="0"/>
              </a:cxn>
            </a:cxnLst>
            <a:rect l="0" t="0" r="r" b="b"/>
            <a:pathLst>
              <a:path w="27" h="13">
                <a:moveTo>
                  <a:pt x="5" y="0"/>
                </a:moveTo>
                <a:lnTo>
                  <a:pt x="17" y="7"/>
                </a:lnTo>
                <a:lnTo>
                  <a:pt x="27" y="13"/>
                </a:lnTo>
                <a:lnTo>
                  <a:pt x="2" y="8"/>
                </a:lnTo>
                <a:lnTo>
                  <a:pt x="0" y="8"/>
                </a:lnTo>
                <a:lnTo>
                  <a:pt x="5" y="0"/>
                </a:lnTo>
                <a:close/>
              </a:path>
            </a:pathLst>
          </a:custGeom>
          <a:solidFill>
            <a:srgbClr val="F3B5A5"/>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35" name="Freeform 34"/>
          <p:cNvSpPr>
            <a:spLocks/>
          </p:cNvSpPr>
          <p:nvPr/>
        </p:nvSpPr>
        <p:spPr bwMode="auto">
          <a:xfrm>
            <a:off x="10216455" y="3514525"/>
            <a:ext cx="172271" cy="202702"/>
          </a:xfrm>
          <a:custGeom>
            <a:avLst/>
            <a:gdLst/>
            <a:ahLst/>
            <a:cxnLst>
              <a:cxn ang="0">
                <a:pos x="100" y="0"/>
              </a:cxn>
              <a:cxn ang="0">
                <a:pos x="125" y="5"/>
              </a:cxn>
              <a:cxn ang="0">
                <a:pos x="127" y="6"/>
              </a:cxn>
              <a:cxn ang="0">
                <a:pos x="129" y="7"/>
              </a:cxn>
              <a:cxn ang="0">
                <a:pos x="129" y="11"/>
              </a:cxn>
              <a:cxn ang="0">
                <a:pos x="131" y="21"/>
              </a:cxn>
              <a:cxn ang="0">
                <a:pos x="134" y="38"/>
              </a:cxn>
              <a:cxn ang="0">
                <a:pos x="138" y="61"/>
              </a:cxn>
              <a:cxn ang="0">
                <a:pos x="142" y="90"/>
              </a:cxn>
              <a:cxn ang="0">
                <a:pos x="148" y="122"/>
              </a:cxn>
              <a:cxn ang="0">
                <a:pos x="153" y="160"/>
              </a:cxn>
              <a:cxn ang="0">
                <a:pos x="160" y="202"/>
              </a:cxn>
              <a:cxn ang="0">
                <a:pos x="167" y="248"/>
              </a:cxn>
              <a:cxn ang="0">
                <a:pos x="150" y="255"/>
              </a:cxn>
              <a:cxn ang="0">
                <a:pos x="127" y="259"/>
              </a:cxn>
              <a:cxn ang="0">
                <a:pos x="100" y="262"/>
              </a:cxn>
              <a:cxn ang="0">
                <a:pos x="72" y="260"/>
              </a:cxn>
              <a:cxn ang="0">
                <a:pos x="49" y="255"/>
              </a:cxn>
              <a:cxn ang="0">
                <a:pos x="31" y="248"/>
              </a:cxn>
              <a:cxn ang="0">
                <a:pos x="19" y="237"/>
              </a:cxn>
              <a:cxn ang="0">
                <a:pos x="10" y="224"/>
              </a:cxn>
              <a:cxn ang="0">
                <a:pos x="4" y="209"/>
              </a:cxn>
              <a:cxn ang="0">
                <a:pos x="1" y="191"/>
              </a:cxn>
              <a:cxn ang="0">
                <a:pos x="0" y="172"/>
              </a:cxn>
              <a:cxn ang="0">
                <a:pos x="0" y="130"/>
              </a:cxn>
              <a:cxn ang="0">
                <a:pos x="3" y="101"/>
              </a:cxn>
              <a:cxn ang="0">
                <a:pos x="10" y="74"/>
              </a:cxn>
              <a:cxn ang="0">
                <a:pos x="22" y="49"/>
              </a:cxn>
              <a:cxn ang="0">
                <a:pos x="38" y="29"/>
              </a:cxn>
              <a:cxn ang="0">
                <a:pos x="56" y="14"/>
              </a:cxn>
              <a:cxn ang="0">
                <a:pos x="77" y="5"/>
              </a:cxn>
              <a:cxn ang="0">
                <a:pos x="100" y="0"/>
              </a:cxn>
            </a:cxnLst>
            <a:rect l="0" t="0" r="r" b="b"/>
            <a:pathLst>
              <a:path w="167" h="262">
                <a:moveTo>
                  <a:pt x="100" y="0"/>
                </a:moveTo>
                <a:lnTo>
                  <a:pt x="125" y="5"/>
                </a:lnTo>
                <a:lnTo>
                  <a:pt x="127" y="6"/>
                </a:lnTo>
                <a:lnTo>
                  <a:pt x="129" y="7"/>
                </a:lnTo>
                <a:lnTo>
                  <a:pt x="129" y="11"/>
                </a:lnTo>
                <a:lnTo>
                  <a:pt x="131" y="21"/>
                </a:lnTo>
                <a:lnTo>
                  <a:pt x="134" y="38"/>
                </a:lnTo>
                <a:lnTo>
                  <a:pt x="138" y="61"/>
                </a:lnTo>
                <a:lnTo>
                  <a:pt x="142" y="90"/>
                </a:lnTo>
                <a:lnTo>
                  <a:pt x="148" y="122"/>
                </a:lnTo>
                <a:lnTo>
                  <a:pt x="153" y="160"/>
                </a:lnTo>
                <a:lnTo>
                  <a:pt x="160" y="202"/>
                </a:lnTo>
                <a:lnTo>
                  <a:pt x="167" y="248"/>
                </a:lnTo>
                <a:lnTo>
                  <a:pt x="150" y="255"/>
                </a:lnTo>
                <a:lnTo>
                  <a:pt x="127" y="259"/>
                </a:lnTo>
                <a:lnTo>
                  <a:pt x="100" y="262"/>
                </a:lnTo>
                <a:lnTo>
                  <a:pt x="72" y="260"/>
                </a:lnTo>
                <a:lnTo>
                  <a:pt x="49" y="255"/>
                </a:lnTo>
                <a:lnTo>
                  <a:pt x="31" y="248"/>
                </a:lnTo>
                <a:lnTo>
                  <a:pt x="19" y="237"/>
                </a:lnTo>
                <a:lnTo>
                  <a:pt x="10" y="224"/>
                </a:lnTo>
                <a:lnTo>
                  <a:pt x="4" y="209"/>
                </a:lnTo>
                <a:lnTo>
                  <a:pt x="1" y="191"/>
                </a:lnTo>
                <a:lnTo>
                  <a:pt x="0" y="172"/>
                </a:lnTo>
                <a:lnTo>
                  <a:pt x="0" y="130"/>
                </a:lnTo>
                <a:lnTo>
                  <a:pt x="3" y="101"/>
                </a:lnTo>
                <a:lnTo>
                  <a:pt x="10" y="74"/>
                </a:lnTo>
                <a:lnTo>
                  <a:pt x="22" y="49"/>
                </a:lnTo>
                <a:lnTo>
                  <a:pt x="38" y="29"/>
                </a:lnTo>
                <a:lnTo>
                  <a:pt x="56" y="14"/>
                </a:lnTo>
                <a:lnTo>
                  <a:pt x="77" y="5"/>
                </a:lnTo>
                <a:lnTo>
                  <a:pt x="100" y="0"/>
                </a:lnTo>
                <a:close/>
              </a:path>
            </a:pathLst>
          </a:custGeom>
          <a:solidFill>
            <a:srgbClr val="E5D0C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36" name="Rectangle 35"/>
          <p:cNvSpPr>
            <a:spLocks noChangeArrowheads="1"/>
          </p:cNvSpPr>
          <p:nvPr/>
        </p:nvSpPr>
        <p:spPr bwMode="auto">
          <a:xfrm>
            <a:off x="9407711" y="4959743"/>
            <a:ext cx="592115" cy="515265"/>
          </a:xfrm>
          <a:prstGeom prst="rect">
            <a:avLst/>
          </a:prstGeom>
          <a:solidFill>
            <a:srgbClr val="A06B47"/>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37" name="Freeform 36"/>
          <p:cNvSpPr>
            <a:spLocks/>
          </p:cNvSpPr>
          <p:nvPr/>
        </p:nvSpPr>
        <p:spPr bwMode="auto">
          <a:xfrm>
            <a:off x="8672209" y="3006224"/>
            <a:ext cx="1397765" cy="1997618"/>
          </a:xfrm>
          <a:custGeom>
            <a:avLst/>
            <a:gdLst/>
            <a:ahLst/>
            <a:cxnLst>
              <a:cxn ang="0">
                <a:pos x="204" y="0"/>
              </a:cxn>
              <a:cxn ang="0">
                <a:pos x="1152" y="0"/>
              </a:cxn>
              <a:cxn ang="0">
                <a:pos x="1188" y="4"/>
              </a:cxn>
              <a:cxn ang="0">
                <a:pos x="1222" y="13"/>
              </a:cxn>
              <a:cxn ang="0">
                <a:pos x="1255" y="31"/>
              </a:cxn>
              <a:cxn ang="0">
                <a:pos x="1283" y="53"/>
              </a:cxn>
              <a:cxn ang="0">
                <a:pos x="1307" y="80"/>
              </a:cxn>
              <a:cxn ang="0">
                <a:pos x="1328" y="112"/>
              </a:cxn>
              <a:cxn ang="0">
                <a:pos x="1343" y="147"/>
              </a:cxn>
              <a:cxn ang="0">
                <a:pos x="1352" y="185"/>
              </a:cxn>
              <a:cxn ang="0">
                <a:pos x="1355" y="226"/>
              </a:cxn>
              <a:cxn ang="0">
                <a:pos x="1355" y="2354"/>
              </a:cxn>
              <a:cxn ang="0">
                <a:pos x="1352" y="2395"/>
              </a:cxn>
              <a:cxn ang="0">
                <a:pos x="1343" y="2434"/>
              </a:cxn>
              <a:cxn ang="0">
                <a:pos x="1328" y="2469"/>
              </a:cxn>
              <a:cxn ang="0">
                <a:pos x="1307" y="2501"/>
              </a:cxn>
              <a:cxn ang="0">
                <a:pos x="1283" y="2529"/>
              </a:cxn>
              <a:cxn ang="0">
                <a:pos x="1255" y="2551"/>
              </a:cxn>
              <a:cxn ang="0">
                <a:pos x="1222" y="2568"/>
              </a:cxn>
              <a:cxn ang="0">
                <a:pos x="1188" y="2578"/>
              </a:cxn>
              <a:cxn ang="0">
                <a:pos x="1152" y="2582"/>
              </a:cxn>
              <a:cxn ang="0">
                <a:pos x="204" y="2582"/>
              </a:cxn>
              <a:cxn ang="0">
                <a:pos x="167" y="2578"/>
              </a:cxn>
              <a:cxn ang="0">
                <a:pos x="133" y="2568"/>
              </a:cxn>
              <a:cxn ang="0">
                <a:pos x="101" y="2551"/>
              </a:cxn>
              <a:cxn ang="0">
                <a:pos x="72" y="2529"/>
              </a:cxn>
              <a:cxn ang="0">
                <a:pos x="48" y="2501"/>
              </a:cxn>
              <a:cxn ang="0">
                <a:pos x="27" y="2469"/>
              </a:cxn>
              <a:cxn ang="0">
                <a:pos x="13" y="2434"/>
              </a:cxn>
              <a:cxn ang="0">
                <a:pos x="3" y="2395"/>
              </a:cxn>
              <a:cxn ang="0">
                <a:pos x="0" y="2354"/>
              </a:cxn>
              <a:cxn ang="0">
                <a:pos x="0" y="226"/>
              </a:cxn>
              <a:cxn ang="0">
                <a:pos x="3" y="185"/>
              </a:cxn>
              <a:cxn ang="0">
                <a:pos x="13" y="147"/>
              </a:cxn>
              <a:cxn ang="0">
                <a:pos x="27" y="112"/>
              </a:cxn>
              <a:cxn ang="0">
                <a:pos x="48" y="80"/>
              </a:cxn>
              <a:cxn ang="0">
                <a:pos x="72" y="53"/>
              </a:cxn>
              <a:cxn ang="0">
                <a:pos x="101" y="31"/>
              </a:cxn>
              <a:cxn ang="0">
                <a:pos x="133" y="13"/>
              </a:cxn>
              <a:cxn ang="0">
                <a:pos x="167" y="4"/>
              </a:cxn>
              <a:cxn ang="0">
                <a:pos x="204" y="0"/>
              </a:cxn>
            </a:cxnLst>
            <a:rect l="0" t="0" r="r" b="b"/>
            <a:pathLst>
              <a:path w="1355" h="2582">
                <a:moveTo>
                  <a:pt x="204" y="0"/>
                </a:moveTo>
                <a:lnTo>
                  <a:pt x="1152" y="0"/>
                </a:lnTo>
                <a:lnTo>
                  <a:pt x="1188" y="4"/>
                </a:lnTo>
                <a:lnTo>
                  <a:pt x="1222" y="13"/>
                </a:lnTo>
                <a:lnTo>
                  <a:pt x="1255" y="31"/>
                </a:lnTo>
                <a:lnTo>
                  <a:pt x="1283" y="53"/>
                </a:lnTo>
                <a:lnTo>
                  <a:pt x="1307" y="80"/>
                </a:lnTo>
                <a:lnTo>
                  <a:pt x="1328" y="112"/>
                </a:lnTo>
                <a:lnTo>
                  <a:pt x="1343" y="147"/>
                </a:lnTo>
                <a:lnTo>
                  <a:pt x="1352" y="185"/>
                </a:lnTo>
                <a:lnTo>
                  <a:pt x="1355" y="226"/>
                </a:lnTo>
                <a:lnTo>
                  <a:pt x="1355" y="2354"/>
                </a:lnTo>
                <a:lnTo>
                  <a:pt x="1352" y="2395"/>
                </a:lnTo>
                <a:lnTo>
                  <a:pt x="1343" y="2434"/>
                </a:lnTo>
                <a:lnTo>
                  <a:pt x="1328" y="2469"/>
                </a:lnTo>
                <a:lnTo>
                  <a:pt x="1307" y="2501"/>
                </a:lnTo>
                <a:lnTo>
                  <a:pt x="1283" y="2529"/>
                </a:lnTo>
                <a:lnTo>
                  <a:pt x="1255" y="2551"/>
                </a:lnTo>
                <a:lnTo>
                  <a:pt x="1222" y="2568"/>
                </a:lnTo>
                <a:lnTo>
                  <a:pt x="1188" y="2578"/>
                </a:lnTo>
                <a:lnTo>
                  <a:pt x="1152" y="2582"/>
                </a:lnTo>
                <a:lnTo>
                  <a:pt x="204" y="2582"/>
                </a:lnTo>
                <a:lnTo>
                  <a:pt x="167" y="2578"/>
                </a:lnTo>
                <a:lnTo>
                  <a:pt x="133" y="2568"/>
                </a:lnTo>
                <a:lnTo>
                  <a:pt x="101" y="2551"/>
                </a:lnTo>
                <a:lnTo>
                  <a:pt x="72" y="2529"/>
                </a:lnTo>
                <a:lnTo>
                  <a:pt x="48" y="2501"/>
                </a:lnTo>
                <a:lnTo>
                  <a:pt x="27" y="2469"/>
                </a:lnTo>
                <a:lnTo>
                  <a:pt x="13" y="2434"/>
                </a:lnTo>
                <a:lnTo>
                  <a:pt x="3" y="2395"/>
                </a:lnTo>
                <a:lnTo>
                  <a:pt x="0" y="2354"/>
                </a:lnTo>
                <a:lnTo>
                  <a:pt x="0" y="226"/>
                </a:lnTo>
                <a:lnTo>
                  <a:pt x="3" y="185"/>
                </a:lnTo>
                <a:lnTo>
                  <a:pt x="13" y="147"/>
                </a:lnTo>
                <a:lnTo>
                  <a:pt x="27" y="112"/>
                </a:lnTo>
                <a:lnTo>
                  <a:pt x="48" y="80"/>
                </a:lnTo>
                <a:lnTo>
                  <a:pt x="72" y="53"/>
                </a:lnTo>
                <a:lnTo>
                  <a:pt x="101" y="31"/>
                </a:lnTo>
                <a:lnTo>
                  <a:pt x="133" y="13"/>
                </a:lnTo>
                <a:lnTo>
                  <a:pt x="167" y="4"/>
                </a:lnTo>
                <a:lnTo>
                  <a:pt x="20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38" name="Rectangle 37"/>
          <p:cNvSpPr>
            <a:spLocks noChangeArrowheads="1"/>
          </p:cNvSpPr>
          <p:nvPr/>
        </p:nvSpPr>
        <p:spPr bwMode="auto">
          <a:xfrm>
            <a:off x="8766080" y="3179526"/>
            <a:ext cx="1210021" cy="1536511"/>
          </a:xfrm>
          <a:prstGeom prst="rect">
            <a:avLst/>
          </a:prstGeom>
          <a:solidFill>
            <a:srgbClr val="E4EFF8">
              <a:lumMod val="90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39" name="Freeform 38"/>
          <p:cNvSpPr>
            <a:spLocks/>
          </p:cNvSpPr>
          <p:nvPr/>
        </p:nvSpPr>
        <p:spPr bwMode="auto">
          <a:xfrm>
            <a:off x="8268869" y="4449120"/>
            <a:ext cx="678767" cy="486639"/>
          </a:xfrm>
          <a:custGeom>
            <a:avLst/>
            <a:gdLst/>
            <a:ahLst/>
            <a:cxnLst>
              <a:cxn ang="0">
                <a:pos x="141" y="0"/>
              </a:cxn>
              <a:cxn ang="0">
                <a:pos x="168" y="0"/>
              </a:cxn>
              <a:cxn ang="0">
                <a:pos x="194" y="5"/>
              </a:cxn>
              <a:cxn ang="0">
                <a:pos x="218" y="16"/>
              </a:cxn>
              <a:cxn ang="0">
                <a:pos x="240" y="32"/>
              </a:cxn>
              <a:cxn ang="0">
                <a:pos x="618" y="380"/>
              </a:cxn>
              <a:cxn ang="0">
                <a:pos x="635" y="400"/>
              </a:cxn>
              <a:cxn ang="0">
                <a:pos x="647" y="423"/>
              </a:cxn>
              <a:cxn ang="0">
                <a:pos x="656" y="449"/>
              </a:cxn>
              <a:cxn ang="0">
                <a:pos x="658" y="476"/>
              </a:cxn>
              <a:cxn ang="0">
                <a:pos x="656" y="503"/>
              </a:cxn>
              <a:cxn ang="0">
                <a:pos x="647" y="530"/>
              </a:cxn>
              <a:cxn ang="0">
                <a:pos x="634" y="556"/>
              </a:cxn>
              <a:cxn ang="0">
                <a:pos x="616" y="579"/>
              </a:cxn>
              <a:cxn ang="0">
                <a:pos x="595" y="599"/>
              </a:cxn>
              <a:cxn ang="0">
                <a:pos x="570" y="614"/>
              </a:cxn>
              <a:cxn ang="0">
                <a:pos x="544" y="623"/>
              </a:cxn>
              <a:cxn ang="0">
                <a:pos x="517" y="629"/>
              </a:cxn>
              <a:cxn ang="0">
                <a:pos x="490" y="627"/>
              </a:cxn>
              <a:cxn ang="0">
                <a:pos x="465" y="622"/>
              </a:cxn>
              <a:cxn ang="0">
                <a:pos x="440" y="613"/>
              </a:cxn>
              <a:cxn ang="0">
                <a:pos x="418" y="596"/>
              </a:cxn>
              <a:cxn ang="0">
                <a:pos x="41" y="247"/>
              </a:cxn>
              <a:cxn ang="0">
                <a:pos x="23" y="227"/>
              </a:cxn>
              <a:cxn ang="0">
                <a:pos x="11" y="204"/>
              </a:cxn>
              <a:cxn ang="0">
                <a:pos x="3" y="178"/>
              </a:cxn>
              <a:cxn ang="0">
                <a:pos x="0" y="152"/>
              </a:cxn>
              <a:cxn ang="0">
                <a:pos x="3" y="125"/>
              </a:cxn>
              <a:cxn ang="0">
                <a:pos x="11" y="98"/>
              </a:cxn>
              <a:cxn ang="0">
                <a:pos x="24" y="73"/>
              </a:cxn>
              <a:cxn ang="0">
                <a:pos x="42" y="50"/>
              </a:cxn>
              <a:cxn ang="0">
                <a:pos x="64" y="29"/>
              </a:cxn>
              <a:cxn ang="0">
                <a:pos x="88" y="14"/>
              </a:cxn>
              <a:cxn ang="0">
                <a:pos x="114" y="5"/>
              </a:cxn>
              <a:cxn ang="0">
                <a:pos x="141" y="0"/>
              </a:cxn>
            </a:cxnLst>
            <a:rect l="0" t="0" r="r" b="b"/>
            <a:pathLst>
              <a:path w="658" h="629">
                <a:moveTo>
                  <a:pt x="141" y="0"/>
                </a:moveTo>
                <a:lnTo>
                  <a:pt x="168" y="0"/>
                </a:lnTo>
                <a:lnTo>
                  <a:pt x="194" y="5"/>
                </a:lnTo>
                <a:lnTo>
                  <a:pt x="218" y="16"/>
                </a:lnTo>
                <a:lnTo>
                  <a:pt x="240" y="32"/>
                </a:lnTo>
                <a:lnTo>
                  <a:pt x="618" y="380"/>
                </a:lnTo>
                <a:lnTo>
                  <a:pt x="635" y="400"/>
                </a:lnTo>
                <a:lnTo>
                  <a:pt x="647" y="423"/>
                </a:lnTo>
                <a:lnTo>
                  <a:pt x="656" y="449"/>
                </a:lnTo>
                <a:lnTo>
                  <a:pt x="658" y="476"/>
                </a:lnTo>
                <a:lnTo>
                  <a:pt x="656" y="503"/>
                </a:lnTo>
                <a:lnTo>
                  <a:pt x="647" y="530"/>
                </a:lnTo>
                <a:lnTo>
                  <a:pt x="634" y="556"/>
                </a:lnTo>
                <a:lnTo>
                  <a:pt x="616" y="579"/>
                </a:lnTo>
                <a:lnTo>
                  <a:pt x="595" y="599"/>
                </a:lnTo>
                <a:lnTo>
                  <a:pt x="570" y="614"/>
                </a:lnTo>
                <a:lnTo>
                  <a:pt x="544" y="623"/>
                </a:lnTo>
                <a:lnTo>
                  <a:pt x="517" y="629"/>
                </a:lnTo>
                <a:lnTo>
                  <a:pt x="490" y="627"/>
                </a:lnTo>
                <a:lnTo>
                  <a:pt x="465" y="622"/>
                </a:lnTo>
                <a:lnTo>
                  <a:pt x="440" y="613"/>
                </a:lnTo>
                <a:lnTo>
                  <a:pt x="418" y="596"/>
                </a:lnTo>
                <a:lnTo>
                  <a:pt x="41" y="247"/>
                </a:lnTo>
                <a:lnTo>
                  <a:pt x="23" y="227"/>
                </a:lnTo>
                <a:lnTo>
                  <a:pt x="11" y="204"/>
                </a:lnTo>
                <a:lnTo>
                  <a:pt x="3" y="178"/>
                </a:lnTo>
                <a:lnTo>
                  <a:pt x="0" y="152"/>
                </a:lnTo>
                <a:lnTo>
                  <a:pt x="3" y="125"/>
                </a:lnTo>
                <a:lnTo>
                  <a:pt x="11" y="98"/>
                </a:lnTo>
                <a:lnTo>
                  <a:pt x="24" y="73"/>
                </a:lnTo>
                <a:lnTo>
                  <a:pt x="42" y="50"/>
                </a:lnTo>
                <a:lnTo>
                  <a:pt x="64" y="29"/>
                </a:lnTo>
                <a:lnTo>
                  <a:pt x="88" y="14"/>
                </a:lnTo>
                <a:lnTo>
                  <a:pt x="114" y="5"/>
                </a:lnTo>
                <a:lnTo>
                  <a:pt x="141" y="0"/>
                </a:lnTo>
                <a:close/>
              </a:path>
            </a:pathLst>
          </a:custGeom>
          <a:solidFill>
            <a:srgbClr val="BC906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0" name="Freeform 39"/>
          <p:cNvSpPr>
            <a:spLocks/>
          </p:cNvSpPr>
          <p:nvPr/>
        </p:nvSpPr>
        <p:spPr bwMode="auto">
          <a:xfrm>
            <a:off x="8326635" y="4067700"/>
            <a:ext cx="612747" cy="444087"/>
          </a:xfrm>
          <a:custGeom>
            <a:avLst/>
            <a:gdLst/>
            <a:ahLst/>
            <a:cxnLst>
              <a:cxn ang="0">
                <a:pos x="165" y="0"/>
              </a:cxn>
              <a:cxn ang="0">
                <a:pos x="189" y="4"/>
              </a:cxn>
              <a:cxn ang="0">
                <a:pos x="211" y="12"/>
              </a:cxn>
              <a:cxn ang="0">
                <a:pos x="231" y="26"/>
              </a:cxn>
              <a:cxn ang="0">
                <a:pos x="563" y="332"/>
              </a:cxn>
              <a:cxn ang="0">
                <a:pos x="578" y="350"/>
              </a:cxn>
              <a:cxn ang="0">
                <a:pos x="589" y="371"/>
              </a:cxn>
              <a:cxn ang="0">
                <a:pos x="594" y="395"/>
              </a:cxn>
              <a:cxn ang="0">
                <a:pos x="594" y="419"/>
              </a:cxn>
              <a:cxn ang="0">
                <a:pos x="590" y="445"/>
              </a:cxn>
              <a:cxn ang="0">
                <a:pos x="581" y="471"/>
              </a:cxn>
              <a:cxn ang="0">
                <a:pos x="567" y="497"/>
              </a:cxn>
              <a:cxn ang="0">
                <a:pos x="549" y="520"/>
              </a:cxn>
              <a:cxn ang="0">
                <a:pos x="528" y="540"/>
              </a:cxn>
              <a:cxn ang="0">
                <a:pos x="503" y="555"/>
              </a:cxn>
              <a:cxn ang="0">
                <a:pos x="479" y="566"/>
              </a:cxn>
              <a:cxn ang="0">
                <a:pos x="453" y="572"/>
              </a:cxn>
              <a:cxn ang="0">
                <a:pos x="429" y="574"/>
              </a:cxn>
              <a:cxn ang="0">
                <a:pos x="404" y="570"/>
              </a:cxn>
              <a:cxn ang="0">
                <a:pos x="383" y="560"/>
              </a:cxn>
              <a:cxn ang="0">
                <a:pos x="364" y="547"/>
              </a:cxn>
              <a:cxn ang="0">
                <a:pos x="32" y="242"/>
              </a:cxn>
              <a:cxn ang="0">
                <a:pos x="17" y="223"/>
              </a:cxn>
              <a:cxn ang="0">
                <a:pos x="6" y="203"/>
              </a:cxn>
              <a:cxn ang="0">
                <a:pos x="1" y="179"/>
              </a:cxn>
              <a:cxn ang="0">
                <a:pos x="0" y="154"/>
              </a:cxn>
              <a:cxn ang="0">
                <a:pos x="5" y="129"/>
              </a:cxn>
              <a:cxn ang="0">
                <a:pos x="13" y="103"/>
              </a:cxn>
              <a:cxn ang="0">
                <a:pos x="27" y="77"/>
              </a:cxn>
              <a:cxn ang="0">
                <a:pos x="46" y="54"/>
              </a:cxn>
              <a:cxn ang="0">
                <a:pos x="67" y="34"/>
              </a:cxn>
              <a:cxn ang="0">
                <a:pos x="90" y="19"/>
              </a:cxn>
              <a:cxn ang="0">
                <a:pos x="115" y="8"/>
              </a:cxn>
              <a:cxn ang="0">
                <a:pos x="140" y="1"/>
              </a:cxn>
              <a:cxn ang="0">
                <a:pos x="165" y="0"/>
              </a:cxn>
            </a:cxnLst>
            <a:rect l="0" t="0" r="r" b="b"/>
            <a:pathLst>
              <a:path w="594" h="574">
                <a:moveTo>
                  <a:pt x="165" y="0"/>
                </a:moveTo>
                <a:lnTo>
                  <a:pt x="189" y="4"/>
                </a:lnTo>
                <a:lnTo>
                  <a:pt x="211" y="12"/>
                </a:lnTo>
                <a:lnTo>
                  <a:pt x="231" y="26"/>
                </a:lnTo>
                <a:lnTo>
                  <a:pt x="563" y="332"/>
                </a:lnTo>
                <a:lnTo>
                  <a:pt x="578" y="350"/>
                </a:lnTo>
                <a:lnTo>
                  <a:pt x="589" y="371"/>
                </a:lnTo>
                <a:lnTo>
                  <a:pt x="594" y="395"/>
                </a:lnTo>
                <a:lnTo>
                  <a:pt x="594" y="419"/>
                </a:lnTo>
                <a:lnTo>
                  <a:pt x="590" y="445"/>
                </a:lnTo>
                <a:lnTo>
                  <a:pt x="581" y="471"/>
                </a:lnTo>
                <a:lnTo>
                  <a:pt x="567" y="497"/>
                </a:lnTo>
                <a:lnTo>
                  <a:pt x="549" y="520"/>
                </a:lnTo>
                <a:lnTo>
                  <a:pt x="528" y="540"/>
                </a:lnTo>
                <a:lnTo>
                  <a:pt x="503" y="555"/>
                </a:lnTo>
                <a:lnTo>
                  <a:pt x="479" y="566"/>
                </a:lnTo>
                <a:lnTo>
                  <a:pt x="453" y="572"/>
                </a:lnTo>
                <a:lnTo>
                  <a:pt x="429" y="574"/>
                </a:lnTo>
                <a:lnTo>
                  <a:pt x="404" y="570"/>
                </a:lnTo>
                <a:lnTo>
                  <a:pt x="383" y="560"/>
                </a:lnTo>
                <a:lnTo>
                  <a:pt x="364" y="547"/>
                </a:lnTo>
                <a:lnTo>
                  <a:pt x="32" y="242"/>
                </a:lnTo>
                <a:lnTo>
                  <a:pt x="17" y="223"/>
                </a:lnTo>
                <a:lnTo>
                  <a:pt x="6" y="203"/>
                </a:lnTo>
                <a:lnTo>
                  <a:pt x="1" y="179"/>
                </a:lnTo>
                <a:lnTo>
                  <a:pt x="0" y="154"/>
                </a:lnTo>
                <a:lnTo>
                  <a:pt x="5" y="129"/>
                </a:lnTo>
                <a:lnTo>
                  <a:pt x="13" y="103"/>
                </a:lnTo>
                <a:lnTo>
                  <a:pt x="27" y="77"/>
                </a:lnTo>
                <a:lnTo>
                  <a:pt x="46" y="54"/>
                </a:lnTo>
                <a:lnTo>
                  <a:pt x="67" y="34"/>
                </a:lnTo>
                <a:lnTo>
                  <a:pt x="90" y="19"/>
                </a:lnTo>
                <a:lnTo>
                  <a:pt x="115" y="8"/>
                </a:lnTo>
                <a:lnTo>
                  <a:pt x="140" y="1"/>
                </a:lnTo>
                <a:lnTo>
                  <a:pt x="165" y="0"/>
                </a:lnTo>
                <a:close/>
              </a:path>
            </a:pathLst>
          </a:custGeom>
          <a:solidFill>
            <a:srgbClr val="BC906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1" name="Freeform 40"/>
          <p:cNvSpPr>
            <a:spLocks/>
          </p:cNvSpPr>
          <p:nvPr/>
        </p:nvSpPr>
        <p:spPr bwMode="auto">
          <a:xfrm>
            <a:off x="8384403" y="3681639"/>
            <a:ext cx="581801" cy="421651"/>
          </a:xfrm>
          <a:custGeom>
            <a:avLst/>
            <a:gdLst/>
            <a:ahLst/>
            <a:cxnLst>
              <a:cxn ang="0">
                <a:pos x="166" y="0"/>
              </a:cxn>
              <a:cxn ang="0">
                <a:pos x="187" y="2"/>
              </a:cxn>
              <a:cxn ang="0">
                <a:pos x="209" y="10"/>
              </a:cxn>
              <a:cxn ang="0">
                <a:pos x="227" y="23"/>
              </a:cxn>
              <a:cxn ang="0">
                <a:pos x="535" y="307"/>
              </a:cxn>
              <a:cxn ang="0">
                <a:pos x="550" y="324"/>
              </a:cxn>
              <a:cxn ang="0">
                <a:pos x="558" y="343"/>
              </a:cxn>
              <a:cxn ang="0">
                <a:pos x="564" y="366"/>
              </a:cxn>
              <a:cxn ang="0">
                <a:pos x="562" y="391"/>
              </a:cxn>
              <a:cxn ang="0">
                <a:pos x="558" y="415"/>
              </a:cxn>
              <a:cxn ang="0">
                <a:pos x="549" y="441"/>
              </a:cxn>
              <a:cxn ang="0">
                <a:pos x="534" y="465"/>
              </a:cxn>
              <a:cxn ang="0">
                <a:pos x="516" y="488"/>
              </a:cxn>
              <a:cxn ang="0">
                <a:pos x="495" y="508"/>
              </a:cxn>
              <a:cxn ang="0">
                <a:pos x="472" y="525"/>
              </a:cxn>
              <a:cxn ang="0">
                <a:pos x="447" y="536"/>
              </a:cxn>
              <a:cxn ang="0">
                <a:pos x="422" y="542"/>
              </a:cxn>
              <a:cxn ang="0">
                <a:pos x="399" y="545"/>
              </a:cxn>
              <a:cxn ang="0">
                <a:pos x="376" y="542"/>
              </a:cxn>
              <a:cxn ang="0">
                <a:pos x="355" y="534"/>
              </a:cxn>
              <a:cxn ang="0">
                <a:pos x="336" y="522"/>
              </a:cxn>
              <a:cxn ang="0">
                <a:pos x="29" y="238"/>
              </a:cxn>
              <a:cxn ang="0">
                <a:pos x="14" y="220"/>
              </a:cxn>
              <a:cxn ang="0">
                <a:pos x="4" y="201"/>
              </a:cxn>
              <a:cxn ang="0">
                <a:pos x="0" y="178"/>
              </a:cxn>
              <a:cxn ang="0">
                <a:pos x="0" y="154"/>
              </a:cxn>
              <a:cxn ang="0">
                <a:pos x="6" y="130"/>
              </a:cxn>
              <a:cxn ang="0">
                <a:pos x="15" y="104"/>
              </a:cxn>
              <a:cxn ang="0">
                <a:pos x="29" y="79"/>
              </a:cxn>
              <a:cxn ang="0">
                <a:pos x="48" y="56"/>
              </a:cxn>
              <a:cxn ang="0">
                <a:pos x="69" y="36"/>
              </a:cxn>
              <a:cxn ang="0">
                <a:pos x="92" y="20"/>
              </a:cxn>
              <a:cxn ang="0">
                <a:pos x="117" y="9"/>
              </a:cxn>
              <a:cxn ang="0">
                <a:pos x="141" y="2"/>
              </a:cxn>
              <a:cxn ang="0">
                <a:pos x="166" y="0"/>
              </a:cxn>
            </a:cxnLst>
            <a:rect l="0" t="0" r="r" b="b"/>
            <a:pathLst>
              <a:path w="564" h="545">
                <a:moveTo>
                  <a:pt x="166" y="0"/>
                </a:moveTo>
                <a:lnTo>
                  <a:pt x="187" y="2"/>
                </a:lnTo>
                <a:lnTo>
                  <a:pt x="209" y="10"/>
                </a:lnTo>
                <a:lnTo>
                  <a:pt x="227" y="23"/>
                </a:lnTo>
                <a:lnTo>
                  <a:pt x="535" y="307"/>
                </a:lnTo>
                <a:lnTo>
                  <a:pt x="550" y="324"/>
                </a:lnTo>
                <a:lnTo>
                  <a:pt x="558" y="343"/>
                </a:lnTo>
                <a:lnTo>
                  <a:pt x="564" y="366"/>
                </a:lnTo>
                <a:lnTo>
                  <a:pt x="562" y="391"/>
                </a:lnTo>
                <a:lnTo>
                  <a:pt x="558" y="415"/>
                </a:lnTo>
                <a:lnTo>
                  <a:pt x="549" y="441"/>
                </a:lnTo>
                <a:lnTo>
                  <a:pt x="534" y="465"/>
                </a:lnTo>
                <a:lnTo>
                  <a:pt x="516" y="488"/>
                </a:lnTo>
                <a:lnTo>
                  <a:pt x="495" y="508"/>
                </a:lnTo>
                <a:lnTo>
                  <a:pt x="472" y="525"/>
                </a:lnTo>
                <a:lnTo>
                  <a:pt x="447" y="536"/>
                </a:lnTo>
                <a:lnTo>
                  <a:pt x="422" y="542"/>
                </a:lnTo>
                <a:lnTo>
                  <a:pt x="399" y="545"/>
                </a:lnTo>
                <a:lnTo>
                  <a:pt x="376" y="542"/>
                </a:lnTo>
                <a:lnTo>
                  <a:pt x="355" y="534"/>
                </a:lnTo>
                <a:lnTo>
                  <a:pt x="336" y="522"/>
                </a:lnTo>
                <a:lnTo>
                  <a:pt x="29" y="238"/>
                </a:lnTo>
                <a:lnTo>
                  <a:pt x="14" y="220"/>
                </a:lnTo>
                <a:lnTo>
                  <a:pt x="4" y="201"/>
                </a:lnTo>
                <a:lnTo>
                  <a:pt x="0" y="178"/>
                </a:lnTo>
                <a:lnTo>
                  <a:pt x="0" y="154"/>
                </a:lnTo>
                <a:lnTo>
                  <a:pt x="6" y="130"/>
                </a:lnTo>
                <a:lnTo>
                  <a:pt x="15" y="104"/>
                </a:lnTo>
                <a:lnTo>
                  <a:pt x="29" y="79"/>
                </a:lnTo>
                <a:lnTo>
                  <a:pt x="48" y="56"/>
                </a:lnTo>
                <a:lnTo>
                  <a:pt x="69" y="36"/>
                </a:lnTo>
                <a:lnTo>
                  <a:pt x="92" y="20"/>
                </a:lnTo>
                <a:lnTo>
                  <a:pt x="117" y="9"/>
                </a:lnTo>
                <a:lnTo>
                  <a:pt x="141" y="2"/>
                </a:lnTo>
                <a:lnTo>
                  <a:pt x="166" y="0"/>
                </a:lnTo>
                <a:close/>
              </a:path>
            </a:pathLst>
          </a:custGeom>
          <a:solidFill>
            <a:srgbClr val="BC906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2" name="Freeform 41"/>
          <p:cNvSpPr>
            <a:spLocks/>
          </p:cNvSpPr>
          <p:nvPr/>
        </p:nvSpPr>
        <p:spPr bwMode="auto">
          <a:xfrm>
            <a:off x="8252363" y="3087412"/>
            <a:ext cx="419845" cy="423972"/>
          </a:xfrm>
          <a:custGeom>
            <a:avLst/>
            <a:gdLst/>
            <a:ahLst/>
            <a:cxnLst>
              <a:cxn ang="0">
                <a:pos x="111" y="0"/>
              </a:cxn>
              <a:cxn ang="0">
                <a:pos x="138" y="2"/>
              </a:cxn>
              <a:cxn ang="0">
                <a:pos x="168" y="8"/>
              </a:cxn>
              <a:cxn ang="0">
                <a:pos x="196" y="18"/>
              </a:cxn>
              <a:cxn ang="0">
                <a:pos x="226" y="31"/>
              </a:cxn>
              <a:cxn ang="0">
                <a:pos x="254" y="46"/>
              </a:cxn>
              <a:cxn ang="0">
                <a:pos x="281" y="64"/>
              </a:cxn>
              <a:cxn ang="0">
                <a:pos x="307" y="81"/>
              </a:cxn>
              <a:cxn ang="0">
                <a:pos x="332" y="99"/>
              </a:cxn>
              <a:cxn ang="0">
                <a:pos x="352" y="117"/>
              </a:cxn>
              <a:cxn ang="0">
                <a:pos x="371" y="132"/>
              </a:cxn>
              <a:cxn ang="0">
                <a:pos x="386" y="145"/>
              </a:cxn>
              <a:cxn ang="0">
                <a:pos x="398" y="156"/>
              </a:cxn>
              <a:cxn ang="0">
                <a:pos x="407" y="165"/>
              </a:cxn>
              <a:cxn ang="0">
                <a:pos x="407" y="548"/>
              </a:cxn>
              <a:cxn ang="0">
                <a:pos x="360" y="523"/>
              </a:cxn>
              <a:cxn ang="0">
                <a:pos x="314" y="496"/>
              </a:cxn>
              <a:cxn ang="0">
                <a:pos x="269" y="466"/>
              </a:cxn>
              <a:cxn ang="0">
                <a:pos x="227" y="435"/>
              </a:cxn>
              <a:cxn ang="0">
                <a:pos x="188" y="401"/>
              </a:cxn>
              <a:cxn ang="0">
                <a:pos x="151" y="367"/>
              </a:cxn>
              <a:cxn ang="0">
                <a:pos x="118" y="333"/>
              </a:cxn>
              <a:cxn ang="0">
                <a:pos x="86" y="298"/>
              </a:cxn>
              <a:cxn ang="0">
                <a:pos x="61" y="263"/>
              </a:cxn>
              <a:cxn ang="0">
                <a:pos x="38" y="229"/>
              </a:cxn>
              <a:cxn ang="0">
                <a:pos x="20" y="195"/>
              </a:cxn>
              <a:cxn ang="0">
                <a:pos x="8" y="163"/>
              </a:cxn>
              <a:cxn ang="0">
                <a:pos x="1" y="132"/>
              </a:cxn>
              <a:cxn ang="0">
                <a:pos x="0" y="103"/>
              </a:cxn>
              <a:cxn ang="0">
                <a:pos x="5" y="76"/>
              </a:cxn>
              <a:cxn ang="0">
                <a:pos x="16" y="52"/>
              </a:cxn>
              <a:cxn ang="0">
                <a:pos x="35" y="30"/>
              </a:cxn>
              <a:cxn ang="0">
                <a:pos x="58" y="14"/>
              </a:cxn>
              <a:cxn ang="0">
                <a:pos x="84" y="4"/>
              </a:cxn>
              <a:cxn ang="0">
                <a:pos x="111" y="0"/>
              </a:cxn>
            </a:cxnLst>
            <a:rect l="0" t="0" r="r" b="b"/>
            <a:pathLst>
              <a:path w="407" h="548">
                <a:moveTo>
                  <a:pt x="111" y="0"/>
                </a:moveTo>
                <a:lnTo>
                  <a:pt x="138" y="2"/>
                </a:lnTo>
                <a:lnTo>
                  <a:pt x="168" y="8"/>
                </a:lnTo>
                <a:lnTo>
                  <a:pt x="196" y="18"/>
                </a:lnTo>
                <a:lnTo>
                  <a:pt x="226" y="31"/>
                </a:lnTo>
                <a:lnTo>
                  <a:pt x="254" y="46"/>
                </a:lnTo>
                <a:lnTo>
                  <a:pt x="281" y="64"/>
                </a:lnTo>
                <a:lnTo>
                  <a:pt x="307" y="81"/>
                </a:lnTo>
                <a:lnTo>
                  <a:pt x="332" y="99"/>
                </a:lnTo>
                <a:lnTo>
                  <a:pt x="352" y="117"/>
                </a:lnTo>
                <a:lnTo>
                  <a:pt x="371" y="132"/>
                </a:lnTo>
                <a:lnTo>
                  <a:pt x="386" y="145"/>
                </a:lnTo>
                <a:lnTo>
                  <a:pt x="398" y="156"/>
                </a:lnTo>
                <a:lnTo>
                  <a:pt x="407" y="165"/>
                </a:lnTo>
                <a:lnTo>
                  <a:pt x="407" y="548"/>
                </a:lnTo>
                <a:lnTo>
                  <a:pt x="360" y="523"/>
                </a:lnTo>
                <a:lnTo>
                  <a:pt x="314" y="496"/>
                </a:lnTo>
                <a:lnTo>
                  <a:pt x="269" y="466"/>
                </a:lnTo>
                <a:lnTo>
                  <a:pt x="227" y="435"/>
                </a:lnTo>
                <a:lnTo>
                  <a:pt x="188" y="401"/>
                </a:lnTo>
                <a:lnTo>
                  <a:pt x="151" y="367"/>
                </a:lnTo>
                <a:lnTo>
                  <a:pt x="118" y="333"/>
                </a:lnTo>
                <a:lnTo>
                  <a:pt x="86" y="298"/>
                </a:lnTo>
                <a:lnTo>
                  <a:pt x="61" y="263"/>
                </a:lnTo>
                <a:lnTo>
                  <a:pt x="38" y="229"/>
                </a:lnTo>
                <a:lnTo>
                  <a:pt x="20" y="195"/>
                </a:lnTo>
                <a:lnTo>
                  <a:pt x="8" y="163"/>
                </a:lnTo>
                <a:lnTo>
                  <a:pt x="1" y="132"/>
                </a:lnTo>
                <a:lnTo>
                  <a:pt x="0" y="103"/>
                </a:lnTo>
                <a:lnTo>
                  <a:pt x="5" y="76"/>
                </a:lnTo>
                <a:lnTo>
                  <a:pt x="16" y="52"/>
                </a:lnTo>
                <a:lnTo>
                  <a:pt x="35" y="30"/>
                </a:lnTo>
                <a:lnTo>
                  <a:pt x="58" y="14"/>
                </a:lnTo>
                <a:lnTo>
                  <a:pt x="84" y="4"/>
                </a:lnTo>
                <a:lnTo>
                  <a:pt x="111" y="0"/>
                </a:lnTo>
                <a:close/>
              </a:path>
            </a:pathLst>
          </a:custGeom>
          <a:solidFill>
            <a:srgbClr val="BC906F"/>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3" name="Freeform 42"/>
          <p:cNvSpPr>
            <a:spLocks/>
          </p:cNvSpPr>
          <p:nvPr/>
        </p:nvSpPr>
        <p:spPr bwMode="auto">
          <a:xfrm>
            <a:off x="8655704" y="4716810"/>
            <a:ext cx="237259" cy="178718"/>
          </a:xfrm>
          <a:custGeom>
            <a:avLst/>
            <a:gdLst/>
            <a:ahLst/>
            <a:cxnLst>
              <a:cxn ang="0">
                <a:pos x="84" y="0"/>
              </a:cxn>
              <a:cxn ang="0">
                <a:pos x="100" y="1"/>
              </a:cxn>
              <a:cxn ang="0">
                <a:pos x="117" y="8"/>
              </a:cxn>
              <a:cxn ang="0">
                <a:pos x="132" y="19"/>
              </a:cxn>
              <a:cxn ang="0">
                <a:pos x="148" y="32"/>
              </a:cxn>
              <a:cxn ang="0">
                <a:pos x="164" y="47"/>
              </a:cxn>
              <a:cxn ang="0">
                <a:pos x="180" y="64"/>
              </a:cxn>
              <a:cxn ang="0">
                <a:pos x="201" y="87"/>
              </a:cxn>
              <a:cxn ang="0">
                <a:pos x="216" y="111"/>
              </a:cxn>
              <a:cxn ang="0">
                <a:pos x="225" y="134"/>
              </a:cxn>
              <a:cxn ang="0">
                <a:pos x="230" y="158"/>
              </a:cxn>
              <a:cxn ang="0">
                <a:pos x="230" y="180"/>
              </a:cxn>
              <a:cxn ang="0">
                <a:pos x="225" y="199"/>
              </a:cxn>
              <a:cxn ang="0">
                <a:pos x="214" y="215"/>
              </a:cxn>
              <a:cxn ang="0">
                <a:pos x="198" y="226"/>
              </a:cxn>
              <a:cxn ang="0">
                <a:pos x="179" y="231"/>
              </a:cxn>
              <a:cxn ang="0">
                <a:pos x="157" y="230"/>
              </a:cxn>
              <a:cxn ang="0">
                <a:pos x="134" y="226"/>
              </a:cxn>
              <a:cxn ang="0">
                <a:pos x="110" y="215"/>
              </a:cxn>
              <a:cxn ang="0">
                <a:pos x="87" y="200"/>
              </a:cxn>
              <a:cxn ang="0">
                <a:pos x="64" y="181"/>
              </a:cxn>
              <a:cxn ang="0">
                <a:pos x="31" y="149"/>
              </a:cxn>
              <a:cxn ang="0">
                <a:pos x="19" y="134"/>
              </a:cxn>
              <a:cxn ang="0">
                <a:pos x="8" y="118"/>
              </a:cxn>
              <a:cxn ang="0">
                <a:pos x="2" y="103"/>
              </a:cxn>
              <a:cxn ang="0">
                <a:pos x="0" y="85"/>
              </a:cxn>
              <a:cxn ang="0">
                <a:pos x="4" y="69"/>
              </a:cxn>
              <a:cxn ang="0">
                <a:pos x="14" y="50"/>
              </a:cxn>
              <a:cxn ang="0">
                <a:pos x="30" y="30"/>
              </a:cxn>
              <a:cxn ang="0">
                <a:pos x="49" y="14"/>
              </a:cxn>
              <a:cxn ang="0">
                <a:pos x="67" y="3"/>
              </a:cxn>
              <a:cxn ang="0">
                <a:pos x="84" y="0"/>
              </a:cxn>
            </a:cxnLst>
            <a:rect l="0" t="0" r="r" b="b"/>
            <a:pathLst>
              <a:path w="230" h="231">
                <a:moveTo>
                  <a:pt x="84" y="0"/>
                </a:moveTo>
                <a:lnTo>
                  <a:pt x="100" y="1"/>
                </a:lnTo>
                <a:lnTo>
                  <a:pt x="117" y="8"/>
                </a:lnTo>
                <a:lnTo>
                  <a:pt x="132" y="19"/>
                </a:lnTo>
                <a:lnTo>
                  <a:pt x="148" y="32"/>
                </a:lnTo>
                <a:lnTo>
                  <a:pt x="164" y="47"/>
                </a:lnTo>
                <a:lnTo>
                  <a:pt x="180" y="64"/>
                </a:lnTo>
                <a:lnTo>
                  <a:pt x="201" y="87"/>
                </a:lnTo>
                <a:lnTo>
                  <a:pt x="216" y="111"/>
                </a:lnTo>
                <a:lnTo>
                  <a:pt x="225" y="134"/>
                </a:lnTo>
                <a:lnTo>
                  <a:pt x="230" y="158"/>
                </a:lnTo>
                <a:lnTo>
                  <a:pt x="230" y="180"/>
                </a:lnTo>
                <a:lnTo>
                  <a:pt x="225" y="199"/>
                </a:lnTo>
                <a:lnTo>
                  <a:pt x="214" y="215"/>
                </a:lnTo>
                <a:lnTo>
                  <a:pt x="198" y="226"/>
                </a:lnTo>
                <a:lnTo>
                  <a:pt x="179" y="231"/>
                </a:lnTo>
                <a:lnTo>
                  <a:pt x="157" y="230"/>
                </a:lnTo>
                <a:lnTo>
                  <a:pt x="134" y="226"/>
                </a:lnTo>
                <a:lnTo>
                  <a:pt x="110" y="215"/>
                </a:lnTo>
                <a:lnTo>
                  <a:pt x="87" y="200"/>
                </a:lnTo>
                <a:lnTo>
                  <a:pt x="64" y="181"/>
                </a:lnTo>
                <a:lnTo>
                  <a:pt x="31" y="149"/>
                </a:lnTo>
                <a:lnTo>
                  <a:pt x="19" y="134"/>
                </a:lnTo>
                <a:lnTo>
                  <a:pt x="8" y="118"/>
                </a:lnTo>
                <a:lnTo>
                  <a:pt x="2" y="103"/>
                </a:lnTo>
                <a:lnTo>
                  <a:pt x="0" y="85"/>
                </a:lnTo>
                <a:lnTo>
                  <a:pt x="4" y="69"/>
                </a:lnTo>
                <a:lnTo>
                  <a:pt x="14" y="50"/>
                </a:lnTo>
                <a:lnTo>
                  <a:pt x="30" y="30"/>
                </a:lnTo>
                <a:lnTo>
                  <a:pt x="49" y="14"/>
                </a:lnTo>
                <a:lnTo>
                  <a:pt x="67" y="3"/>
                </a:lnTo>
                <a:lnTo>
                  <a:pt x="84" y="0"/>
                </a:lnTo>
                <a:close/>
              </a:path>
            </a:pathLst>
          </a:custGeom>
          <a:solidFill>
            <a:srgbClr val="E5D0C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4" name="Freeform 43"/>
          <p:cNvSpPr>
            <a:spLocks/>
          </p:cNvSpPr>
          <p:nvPr/>
        </p:nvSpPr>
        <p:spPr bwMode="auto">
          <a:xfrm>
            <a:off x="8623725" y="4271176"/>
            <a:ext cx="237259" cy="178718"/>
          </a:xfrm>
          <a:custGeom>
            <a:avLst/>
            <a:gdLst/>
            <a:ahLst/>
            <a:cxnLst>
              <a:cxn ang="0">
                <a:pos x="84" y="0"/>
              </a:cxn>
              <a:cxn ang="0">
                <a:pos x="100" y="2"/>
              </a:cxn>
              <a:cxn ang="0">
                <a:pos x="116" y="8"/>
              </a:cxn>
              <a:cxn ang="0">
                <a:pos x="131" y="18"/>
              </a:cxn>
              <a:cxn ang="0">
                <a:pos x="148" y="32"/>
              </a:cxn>
              <a:cxn ang="0">
                <a:pos x="180" y="64"/>
              </a:cxn>
              <a:cxn ang="0">
                <a:pos x="199" y="87"/>
              </a:cxn>
              <a:cxn ang="0">
                <a:pos x="214" y="110"/>
              </a:cxn>
              <a:cxn ang="0">
                <a:pos x="225" y="135"/>
              </a:cxn>
              <a:cxn ang="0">
                <a:pos x="230" y="158"/>
              </a:cxn>
              <a:cxn ang="0">
                <a:pos x="230" y="179"/>
              </a:cxn>
              <a:cxn ang="0">
                <a:pos x="225" y="198"/>
              </a:cxn>
              <a:cxn ang="0">
                <a:pos x="214" y="215"/>
              </a:cxn>
              <a:cxn ang="0">
                <a:pos x="198" y="226"/>
              </a:cxn>
              <a:cxn ang="0">
                <a:pos x="179" y="231"/>
              </a:cxn>
              <a:cxn ang="0">
                <a:pos x="157" y="231"/>
              </a:cxn>
              <a:cxn ang="0">
                <a:pos x="134" y="226"/>
              </a:cxn>
              <a:cxn ang="0">
                <a:pos x="110" y="216"/>
              </a:cxn>
              <a:cxn ang="0">
                <a:pos x="87" y="201"/>
              </a:cxn>
              <a:cxn ang="0">
                <a:pos x="64" y="181"/>
              </a:cxn>
              <a:cxn ang="0">
                <a:pos x="31" y="148"/>
              </a:cxn>
              <a:cxn ang="0">
                <a:pos x="19" y="133"/>
              </a:cxn>
              <a:cxn ang="0">
                <a:pos x="8" y="119"/>
              </a:cxn>
              <a:cxn ang="0">
                <a:pos x="1" y="102"/>
              </a:cxn>
              <a:cxn ang="0">
                <a:pos x="0" y="86"/>
              </a:cxn>
              <a:cxn ang="0">
                <a:pos x="4" y="70"/>
              </a:cxn>
              <a:cxn ang="0">
                <a:pos x="14" y="51"/>
              </a:cxn>
              <a:cxn ang="0">
                <a:pos x="30" y="31"/>
              </a:cxn>
              <a:cxn ang="0">
                <a:pos x="49" y="13"/>
              </a:cxn>
              <a:cxn ang="0">
                <a:pos x="66" y="4"/>
              </a:cxn>
              <a:cxn ang="0">
                <a:pos x="84" y="0"/>
              </a:cxn>
            </a:cxnLst>
            <a:rect l="0" t="0" r="r" b="b"/>
            <a:pathLst>
              <a:path w="230" h="231">
                <a:moveTo>
                  <a:pt x="84" y="0"/>
                </a:moveTo>
                <a:lnTo>
                  <a:pt x="100" y="2"/>
                </a:lnTo>
                <a:lnTo>
                  <a:pt x="116" y="8"/>
                </a:lnTo>
                <a:lnTo>
                  <a:pt x="131" y="18"/>
                </a:lnTo>
                <a:lnTo>
                  <a:pt x="148" y="32"/>
                </a:lnTo>
                <a:lnTo>
                  <a:pt x="180" y="64"/>
                </a:lnTo>
                <a:lnTo>
                  <a:pt x="199" y="87"/>
                </a:lnTo>
                <a:lnTo>
                  <a:pt x="214" y="110"/>
                </a:lnTo>
                <a:lnTo>
                  <a:pt x="225" y="135"/>
                </a:lnTo>
                <a:lnTo>
                  <a:pt x="230" y="158"/>
                </a:lnTo>
                <a:lnTo>
                  <a:pt x="230" y="179"/>
                </a:lnTo>
                <a:lnTo>
                  <a:pt x="225" y="198"/>
                </a:lnTo>
                <a:lnTo>
                  <a:pt x="214" y="215"/>
                </a:lnTo>
                <a:lnTo>
                  <a:pt x="198" y="226"/>
                </a:lnTo>
                <a:lnTo>
                  <a:pt x="179" y="231"/>
                </a:lnTo>
                <a:lnTo>
                  <a:pt x="157" y="231"/>
                </a:lnTo>
                <a:lnTo>
                  <a:pt x="134" y="226"/>
                </a:lnTo>
                <a:lnTo>
                  <a:pt x="110" y="216"/>
                </a:lnTo>
                <a:lnTo>
                  <a:pt x="87" y="201"/>
                </a:lnTo>
                <a:lnTo>
                  <a:pt x="64" y="181"/>
                </a:lnTo>
                <a:lnTo>
                  <a:pt x="31" y="148"/>
                </a:lnTo>
                <a:lnTo>
                  <a:pt x="19" y="133"/>
                </a:lnTo>
                <a:lnTo>
                  <a:pt x="8" y="119"/>
                </a:lnTo>
                <a:lnTo>
                  <a:pt x="1" y="102"/>
                </a:lnTo>
                <a:lnTo>
                  <a:pt x="0" y="86"/>
                </a:lnTo>
                <a:lnTo>
                  <a:pt x="4" y="70"/>
                </a:lnTo>
                <a:lnTo>
                  <a:pt x="14" y="51"/>
                </a:lnTo>
                <a:lnTo>
                  <a:pt x="30" y="31"/>
                </a:lnTo>
                <a:lnTo>
                  <a:pt x="49" y="13"/>
                </a:lnTo>
                <a:lnTo>
                  <a:pt x="66" y="4"/>
                </a:lnTo>
                <a:lnTo>
                  <a:pt x="84" y="0"/>
                </a:lnTo>
                <a:close/>
              </a:path>
            </a:pathLst>
          </a:custGeom>
          <a:solidFill>
            <a:srgbClr val="E5D0C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5" name="Freeform 44"/>
          <p:cNvSpPr>
            <a:spLocks/>
          </p:cNvSpPr>
          <p:nvPr/>
        </p:nvSpPr>
        <p:spPr bwMode="auto">
          <a:xfrm>
            <a:off x="8670145" y="3869642"/>
            <a:ext cx="237259" cy="179491"/>
          </a:xfrm>
          <a:custGeom>
            <a:avLst/>
            <a:gdLst/>
            <a:ahLst/>
            <a:cxnLst>
              <a:cxn ang="0">
                <a:pos x="85" y="0"/>
              </a:cxn>
              <a:cxn ang="0">
                <a:pos x="101" y="3"/>
              </a:cxn>
              <a:cxn ang="0">
                <a:pos x="116" y="8"/>
              </a:cxn>
              <a:cxn ang="0">
                <a:pos x="132" y="19"/>
              </a:cxn>
              <a:cxn ang="0">
                <a:pos x="147" y="33"/>
              </a:cxn>
              <a:cxn ang="0">
                <a:pos x="180" y="65"/>
              </a:cxn>
              <a:cxn ang="0">
                <a:pos x="200" y="88"/>
              </a:cxn>
              <a:cxn ang="0">
                <a:pos x="215" y="111"/>
              </a:cxn>
              <a:cxn ang="0">
                <a:pos x="225" y="136"/>
              </a:cxn>
              <a:cxn ang="0">
                <a:pos x="230" y="159"/>
              </a:cxn>
              <a:cxn ang="0">
                <a:pos x="230" y="180"/>
              </a:cxn>
              <a:cxn ang="0">
                <a:pos x="225" y="199"/>
              </a:cxn>
              <a:cxn ang="0">
                <a:pos x="214" y="215"/>
              </a:cxn>
              <a:cxn ang="0">
                <a:pos x="197" y="226"/>
              </a:cxn>
              <a:cxn ang="0">
                <a:pos x="178" y="232"/>
              </a:cxn>
              <a:cxn ang="0">
                <a:pos x="157" y="232"/>
              </a:cxn>
              <a:cxn ang="0">
                <a:pos x="134" y="226"/>
              </a:cxn>
              <a:cxn ang="0">
                <a:pos x="109" y="217"/>
              </a:cxn>
              <a:cxn ang="0">
                <a:pos x="86" y="202"/>
              </a:cxn>
              <a:cxn ang="0">
                <a:pos x="63" y="182"/>
              </a:cxn>
              <a:cxn ang="0">
                <a:pos x="31" y="149"/>
              </a:cxn>
              <a:cxn ang="0">
                <a:pos x="19" y="134"/>
              </a:cxn>
              <a:cxn ang="0">
                <a:pos x="8" y="119"/>
              </a:cxn>
              <a:cxn ang="0">
                <a:pos x="1" y="103"/>
              </a:cxn>
              <a:cxn ang="0">
                <a:pos x="0" y="87"/>
              </a:cxn>
              <a:cxn ang="0">
                <a:pos x="4" y="71"/>
              </a:cxn>
              <a:cxn ang="0">
                <a:pos x="13" y="52"/>
              </a:cxn>
              <a:cxn ang="0">
                <a:pos x="29" y="31"/>
              </a:cxn>
              <a:cxn ang="0">
                <a:pos x="48" y="14"/>
              </a:cxn>
              <a:cxn ang="0">
                <a:pos x="67" y="4"/>
              </a:cxn>
              <a:cxn ang="0">
                <a:pos x="85" y="0"/>
              </a:cxn>
            </a:cxnLst>
            <a:rect l="0" t="0" r="r" b="b"/>
            <a:pathLst>
              <a:path w="230" h="232">
                <a:moveTo>
                  <a:pt x="85" y="0"/>
                </a:moveTo>
                <a:lnTo>
                  <a:pt x="101" y="3"/>
                </a:lnTo>
                <a:lnTo>
                  <a:pt x="116" y="8"/>
                </a:lnTo>
                <a:lnTo>
                  <a:pt x="132" y="19"/>
                </a:lnTo>
                <a:lnTo>
                  <a:pt x="147" y="33"/>
                </a:lnTo>
                <a:lnTo>
                  <a:pt x="180" y="65"/>
                </a:lnTo>
                <a:lnTo>
                  <a:pt x="200" y="88"/>
                </a:lnTo>
                <a:lnTo>
                  <a:pt x="215" y="111"/>
                </a:lnTo>
                <a:lnTo>
                  <a:pt x="225" y="136"/>
                </a:lnTo>
                <a:lnTo>
                  <a:pt x="230" y="159"/>
                </a:lnTo>
                <a:lnTo>
                  <a:pt x="230" y="180"/>
                </a:lnTo>
                <a:lnTo>
                  <a:pt x="225" y="199"/>
                </a:lnTo>
                <a:lnTo>
                  <a:pt x="214" y="215"/>
                </a:lnTo>
                <a:lnTo>
                  <a:pt x="197" y="226"/>
                </a:lnTo>
                <a:lnTo>
                  <a:pt x="178" y="232"/>
                </a:lnTo>
                <a:lnTo>
                  <a:pt x="157" y="232"/>
                </a:lnTo>
                <a:lnTo>
                  <a:pt x="134" y="226"/>
                </a:lnTo>
                <a:lnTo>
                  <a:pt x="109" y="217"/>
                </a:lnTo>
                <a:lnTo>
                  <a:pt x="86" y="202"/>
                </a:lnTo>
                <a:lnTo>
                  <a:pt x="63" y="182"/>
                </a:lnTo>
                <a:lnTo>
                  <a:pt x="31" y="149"/>
                </a:lnTo>
                <a:lnTo>
                  <a:pt x="19" y="134"/>
                </a:lnTo>
                <a:lnTo>
                  <a:pt x="8" y="119"/>
                </a:lnTo>
                <a:lnTo>
                  <a:pt x="1" y="103"/>
                </a:lnTo>
                <a:lnTo>
                  <a:pt x="0" y="87"/>
                </a:lnTo>
                <a:lnTo>
                  <a:pt x="4" y="71"/>
                </a:lnTo>
                <a:lnTo>
                  <a:pt x="13" y="52"/>
                </a:lnTo>
                <a:lnTo>
                  <a:pt x="29" y="31"/>
                </a:lnTo>
                <a:lnTo>
                  <a:pt x="48" y="14"/>
                </a:lnTo>
                <a:lnTo>
                  <a:pt x="67" y="4"/>
                </a:lnTo>
                <a:lnTo>
                  <a:pt x="85" y="0"/>
                </a:lnTo>
                <a:close/>
              </a:path>
            </a:pathLst>
          </a:custGeom>
          <a:solidFill>
            <a:srgbClr val="E5D0C1"/>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6" name="Rectangle 45"/>
          <p:cNvSpPr>
            <a:spLocks noChangeArrowheads="1"/>
          </p:cNvSpPr>
          <p:nvPr/>
        </p:nvSpPr>
        <p:spPr bwMode="auto">
          <a:xfrm>
            <a:off x="8757828" y="5297064"/>
            <a:ext cx="1288419" cy="76593"/>
          </a:xfrm>
          <a:prstGeom prst="rect">
            <a:avLst/>
          </a:prstGeom>
          <a:solidFill>
            <a:srgbClr val="FFFFFF"/>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7" name="Rectangle 46"/>
          <p:cNvSpPr>
            <a:spLocks noChangeArrowheads="1"/>
          </p:cNvSpPr>
          <p:nvPr/>
        </p:nvSpPr>
        <p:spPr bwMode="auto">
          <a:xfrm>
            <a:off x="8781554" y="5611174"/>
            <a:ext cx="1249221" cy="1375415"/>
          </a:xfrm>
          <a:prstGeom prst="rect">
            <a:avLst/>
          </a:prstGeom>
          <a:solidFill>
            <a:srgbClr val="96539E"/>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8" name="Rectangle 47"/>
          <p:cNvSpPr>
            <a:spLocks noChangeArrowheads="1"/>
          </p:cNvSpPr>
          <p:nvPr/>
        </p:nvSpPr>
        <p:spPr bwMode="auto">
          <a:xfrm>
            <a:off x="8832100"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49" name="Rectangle 48"/>
          <p:cNvSpPr>
            <a:spLocks noChangeArrowheads="1"/>
          </p:cNvSpPr>
          <p:nvPr/>
        </p:nvSpPr>
        <p:spPr bwMode="auto">
          <a:xfrm>
            <a:off x="8931128"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0" name="Rectangle 49"/>
          <p:cNvSpPr>
            <a:spLocks noChangeArrowheads="1"/>
          </p:cNvSpPr>
          <p:nvPr/>
        </p:nvSpPr>
        <p:spPr bwMode="auto">
          <a:xfrm>
            <a:off x="9030159"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1" name="Rectangle 50"/>
          <p:cNvSpPr>
            <a:spLocks noChangeArrowheads="1"/>
          </p:cNvSpPr>
          <p:nvPr/>
        </p:nvSpPr>
        <p:spPr bwMode="auto">
          <a:xfrm>
            <a:off x="9131252"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2" name="Rectangle 51"/>
          <p:cNvSpPr>
            <a:spLocks noChangeArrowheads="1"/>
          </p:cNvSpPr>
          <p:nvPr/>
        </p:nvSpPr>
        <p:spPr bwMode="auto">
          <a:xfrm>
            <a:off x="9230282"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3" name="Rectangle 52"/>
          <p:cNvSpPr>
            <a:spLocks noChangeArrowheads="1"/>
          </p:cNvSpPr>
          <p:nvPr/>
        </p:nvSpPr>
        <p:spPr bwMode="auto">
          <a:xfrm>
            <a:off x="9329310"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4" name="Rectangle 53"/>
          <p:cNvSpPr>
            <a:spLocks noChangeArrowheads="1"/>
          </p:cNvSpPr>
          <p:nvPr/>
        </p:nvSpPr>
        <p:spPr bwMode="auto">
          <a:xfrm>
            <a:off x="9429375"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5" name="Rectangle 54"/>
          <p:cNvSpPr>
            <a:spLocks noChangeArrowheads="1"/>
          </p:cNvSpPr>
          <p:nvPr/>
        </p:nvSpPr>
        <p:spPr bwMode="auto">
          <a:xfrm>
            <a:off x="9529434"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6" name="Rectangle 55"/>
          <p:cNvSpPr>
            <a:spLocks noChangeArrowheads="1"/>
          </p:cNvSpPr>
          <p:nvPr/>
        </p:nvSpPr>
        <p:spPr bwMode="auto">
          <a:xfrm>
            <a:off x="9628463"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7" name="Rectangle 56"/>
          <p:cNvSpPr>
            <a:spLocks noChangeArrowheads="1"/>
          </p:cNvSpPr>
          <p:nvPr/>
        </p:nvSpPr>
        <p:spPr bwMode="auto">
          <a:xfrm>
            <a:off x="9728526"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8" name="Rectangle 57"/>
          <p:cNvSpPr>
            <a:spLocks noChangeArrowheads="1"/>
          </p:cNvSpPr>
          <p:nvPr/>
        </p:nvSpPr>
        <p:spPr bwMode="auto">
          <a:xfrm>
            <a:off x="9828587"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59" name="Rectangle 58"/>
          <p:cNvSpPr>
            <a:spLocks noChangeArrowheads="1"/>
          </p:cNvSpPr>
          <p:nvPr/>
        </p:nvSpPr>
        <p:spPr bwMode="auto">
          <a:xfrm>
            <a:off x="9928649" y="5649907"/>
            <a:ext cx="60673" cy="1336682"/>
          </a:xfrm>
          <a:prstGeom prst="rect">
            <a:avLst/>
          </a:prstGeom>
          <a:solidFill>
            <a:srgbClr val="96539E">
              <a:lumMod val="75000"/>
            </a:srgbClr>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60" name="Rectangle 59"/>
          <p:cNvSpPr>
            <a:spLocks noChangeArrowheads="1"/>
          </p:cNvSpPr>
          <p:nvPr/>
        </p:nvSpPr>
        <p:spPr bwMode="auto">
          <a:xfrm>
            <a:off x="8672209" y="5360505"/>
            <a:ext cx="1528772" cy="286258"/>
          </a:xfrm>
          <a:prstGeom prst="rect">
            <a:avLst/>
          </a:prstGeom>
          <a:solidFill>
            <a:srgbClr val="EEB219"/>
          </a:solidFill>
          <a:ln w="0">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61" name="Freeform 60"/>
          <p:cNvSpPr>
            <a:spLocks/>
          </p:cNvSpPr>
          <p:nvPr/>
        </p:nvSpPr>
        <p:spPr bwMode="auto">
          <a:xfrm>
            <a:off x="9946221" y="5406607"/>
            <a:ext cx="180000" cy="180000"/>
          </a:xfrm>
          <a:custGeom>
            <a:avLst/>
            <a:gdLst/>
            <a:ahLst/>
            <a:cxnLst>
              <a:cxn ang="0">
                <a:pos x="97" y="0"/>
              </a:cxn>
              <a:cxn ang="0">
                <a:pos x="123" y="4"/>
              </a:cxn>
              <a:cxn ang="0">
                <a:pos x="146" y="14"/>
              </a:cxn>
              <a:cxn ang="0">
                <a:pos x="166" y="28"/>
              </a:cxn>
              <a:cxn ang="0">
                <a:pos x="181" y="49"/>
              </a:cxn>
              <a:cxn ang="0">
                <a:pos x="190" y="72"/>
              </a:cxn>
              <a:cxn ang="0">
                <a:pos x="195" y="97"/>
              </a:cxn>
              <a:cxn ang="0">
                <a:pos x="190" y="123"/>
              </a:cxn>
              <a:cxn ang="0">
                <a:pos x="181" y="146"/>
              </a:cxn>
              <a:cxn ang="0">
                <a:pos x="166" y="166"/>
              </a:cxn>
              <a:cxn ang="0">
                <a:pos x="146" y="181"/>
              </a:cxn>
              <a:cxn ang="0">
                <a:pos x="123" y="191"/>
              </a:cxn>
              <a:cxn ang="0">
                <a:pos x="97" y="195"/>
              </a:cxn>
              <a:cxn ang="0">
                <a:pos x="71" y="191"/>
              </a:cxn>
              <a:cxn ang="0">
                <a:pos x="48" y="181"/>
              </a:cxn>
              <a:cxn ang="0">
                <a:pos x="28" y="166"/>
              </a:cxn>
              <a:cxn ang="0">
                <a:pos x="13" y="146"/>
              </a:cxn>
              <a:cxn ang="0">
                <a:pos x="4" y="123"/>
              </a:cxn>
              <a:cxn ang="0">
                <a:pos x="0" y="97"/>
              </a:cxn>
              <a:cxn ang="0">
                <a:pos x="4" y="72"/>
              </a:cxn>
              <a:cxn ang="0">
                <a:pos x="13" y="49"/>
              </a:cxn>
              <a:cxn ang="0">
                <a:pos x="28" y="28"/>
              </a:cxn>
              <a:cxn ang="0">
                <a:pos x="48" y="14"/>
              </a:cxn>
              <a:cxn ang="0">
                <a:pos x="71" y="4"/>
              </a:cxn>
              <a:cxn ang="0">
                <a:pos x="97" y="0"/>
              </a:cxn>
            </a:cxnLst>
            <a:rect l="0" t="0" r="r" b="b"/>
            <a:pathLst>
              <a:path w="195" h="195">
                <a:moveTo>
                  <a:pt x="97" y="0"/>
                </a:moveTo>
                <a:lnTo>
                  <a:pt x="123" y="4"/>
                </a:lnTo>
                <a:lnTo>
                  <a:pt x="146" y="14"/>
                </a:lnTo>
                <a:lnTo>
                  <a:pt x="166" y="28"/>
                </a:lnTo>
                <a:lnTo>
                  <a:pt x="181" y="49"/>
                </a:lnTo>
                <a:lnTo>
                  <a:pt x="190" y="72"/>
                </a:lnTo>
                <a:lnTo>
                  <a:pt x="195" y="97"/>
                </a:lnTo>
                <a:lnTo>
                  <a:pt x="190" y="123"/>
                </a:lnTo>
                <a:lnTo>
                  <a:pt x="181" y="146"/>
                </a:lnTo>
                <a:lnTo>
                  <a:pt x="166" y="166"/>
                </a:lnTo>
                <a:lnTo>
                  <a:pt x="146" y="181"/>
                </a:lnTo>
                <a:lnTo>
                  <a:pt x="123" y="191"/>
                </a:lnTo>
                <a:lnTo>
                  <a:pt x="97" y="195"/>
                </a:lnTo>
                <a:lnTo>
                  <a:pt x="71" y="191"/>
                </a:lnTo>
                <a:lnTo>
                  <a:pt x="48" y="181"/>
                </a:lnTo>
                <a:lnTo>
                  <a:pt x="28" y="166"/>
                </a:lnTo>
                <a:lnTo>
                  <a:pt x="13" y="146"/>
                </a:lnTo>
                <a:lnTo>
                  <a:pt x="4" y="123"/>
                </a:lnTo>
                <a:lnTo>
                  <a:pt x="0" y="97"/>
                </a:lnTo>
                <a:lnTo>
                  <a:pt x="4" y="72"/>
                </a:lnTo>
                <a:lnTo>
                  <a:pt x="13" y="49"/>
                </a:lnTo>
                <a:lnTo>
                  <a:pt x="28" y="28"/>
                </a:lnTo>
                <a:lnTo>
                  <a:pt x="48" y="14"/>
                </a:lnTo>
                <a:lnTo>
                  <a:pt x="71" y="4"/>
                </a:lnTo>
                <a:lnTo>
                  <a:pt x="97" y="0"/>
                </a:lnTo>
                <a:close/>
              </a:path>
            </a:pathLst>
          </a:custGeom>
          <a:solidFill>
            <a:srgbClr val="FCF4E8"/>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62" name="Freeform 61"/>
          <p:cNvSpPr>
            <a:spLocks/>
          </p:cNvSpPr>
          <p:nvPr/>
        </p:nvSpPr>
        <p:spPr bwMode="auto">
          <a:xfrm>
            <a:off x="9991575" y="5463403"/>
            <a:ext cx="38168" cy="27852"/>
          </a:xfrm>
          <a:custGeom>
            <a:avLst/>
            <a:gdLst/>
            <a:ahLst/>
            <a:cxnLst>
              <a:cxn ang="0">
                <a:pos x="19" y="0"/>
              </a:cxn>
              <a:cxn ang="0">
                <a:pos x="24" y="1"/>
              </a:cxn>
              <a:cxn ang="0">
                <a:pos x="30" y="4"/>
              </a:cxn>
              <a:cxn ang="0">
                <a:pos x="32" y="7"/>
              </a:cxn>
              <a:cxn ang="0">
                <a:pos x="35" y="12"/>
              </a:cxn>
              <a:cxn ang="0">
                <a:pos x="37" y="17"/>
              </a:cxn>
              <a:cxn ang="0">
                <a:pos x="35" y="24"/>
              </a:cxn>
              <a:cxn ang="0">
                <a:pos x="30" y="32"/>
              </a:cxn>
              <a:cxn ang="0">
                <a:pos x="24" y="35"/>
              </a:cxn>
              <a:cxn ang="0">
                <a:pos x="19" y="36"/>
              </a:cxn>
              <a:cxn ang="0">
                <a:pos x="12" y="35"/>
              </a:cxn>
              <a:cxn ang="0">
                <a:pos x="8" y="32"/>
              </a:cxn>
              <a:cxn ang="0">
                <a:pos x="4" y="28"/>
              </a:cxn>
              <a:cxn ang="0">
                <a:pos x="1" y="24"/>
              </a:cxn>
              <a:cxn ang="0">
                <a:pos x="0" y="17"/>
              </a:cxn>
              <a:cxn ang="0">
                <a:pos x="1" y="12"/>
              </a:cxn>
              <a:cxn ang="0">
                <a:pos x="4" y="7"/>
              </a:cxn>
              <a:cxn ang="0">
                <a:pos x="12" y="1"/>
              </a:cxn>
              <a:cxn ang="0">
                <a:pos x="19" y="0"/>
              </a:cxn>
            </a:cxnLst>
            <a:rect l="0" t="0" r="r" b="b"/>
            <a:pathLst>
              <a:path w="37" h="36">
                <a:moveTo>
                  <a:pt x="19" y="0"/>
                </a:moveTo>
                <a:lnTo>
                  <a:pt x="24" y="1"/>
                </a:lnTo>
                <a:lnTo>
                  <a:pt x="30" y="4"/>
                </a:lnTo>
                <a:lnTo>
                  <a:pt x="32" y="7"/>
                </a:lnTo>
                <a:lnTo>
                  <a:pt x="35" y="12"/>
                </a:lnTo>
                <a:lnTo>
                  <a:pt x="37" y="17"/>
                </a:lnTo>
                <a:lnTo>
                  <a:pt x="35" y="24"/>
                </a:lnTo>
                <a:lnTo>
                  <a:pt x="30" y="32"/>
                </a:lnTo>
                <a:lnTo>
                  <a:pt x="24" y="35"/>
                </a:lnTo>
                <a:lnTo>
                  <a:pt x="19" y="36"/>
                </a:lnTo>
                <a:lnTo>
                  <a:pt x="12" y="35"/>
                </a:lnTo>
                <a:lnTo>
                  <a:pt x="8" y="32"/>
                </a:lnTo>
                <a:lnTo>
                  <a:pt x="4" y="28"/>
                </a:lnTo>
                <a:lnTo>
                  <a:pt x="1" y="24"/>
                </a:lnTo>
                <a:lnTo>
                  <a:pt x="0" y="17"/>
                </a:lnTo>
                <a:lnTo>
                  <a:pt x="1" y="12"/>
                </a:lnTo>
                <a:lnTo>
                  <a:pt x="4" y="7"/>
                </a:lnTo>
                <a:lnTo>
                  <a:pt x="12" y="1"/>
                </a:lnTo>
                <a:lnTo>
                  <a:pt x="19" y="0"/>
                </a:lnTo>
                <a:close/>
              </a:path>
            </a:pathLst>
          </a:custGeom>
          <a:solidFill>
            <a:srgbClr val="0036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63" name="Freeform 62"/>
          <p:cNvSpPr>
            <a:spLocks/>
          </p:cNvSpPr>
          <p:nvPr/>
        </p:nvSpPr>
        <p:spPr bwMode="auto">
          <a:xfrm>
            <a:off x="10046247" y="5463403"/>
            <a:ext cx="37136" cy="27852"/>
          </a:xfrm>
          <a:custGeom>
            <a:avLst/>
            <a:gdLst/>
            <a:ahLst/>
            <a:cxnLst>
              <a:cxn ang="0">
                <a:pos x="17" y="0"/>
              </a:cxn>
              <a:cxn ang="0">
                <a:pos x="24" y="1"/>
              </a:cxn>
              <a:cxn ang="0">
                <a:pos x="32" y="7"/>
              </a:cxn>
              <a:cxn ang="0">
                <a:pos x="35" y="12"/>
              </a:cxn>
              <a:cxn ang="0">
                <a:pos x="36" y="17"/>
              </a:cxn>
              <a:cxn ang="0">
                <a:pos x="35" y="24"/>
              </a:cxn>
              <a:cxn ang="0">
                <a:pos x="32" y="28"/>
              </a:cxn>
              <a:cxn ang="0">
                <a:pos x="28" y="32"/>
              </a:cxn>
              <a:cxn ang="0">
                <a:pos x="24" y="35"/>
              </a:cxn>
              <a:cxn ang="0">
                <a:pos x="17" y="36"/>
              </a:cxn>
              <a:cxn ang="0">
                <a:pos x="12" y="35"/>
              </a:cxn>
              <a:cxn ang="0">
                <a:pos x="7" y="32"/>
              </a:cxn>
              <a:cxn ang="0">
                <a:pos x="1" y="24"/>
              </a:cxn>
              <a:cxn ang="0">
                <a:pos x="0" y="17"/>
              </a:cxn>
              <a:cxn ang="0">
                <a:pos x="1" y="12"/>
              </a:cxn>
              <a:cxn ang="0">
                <a:pos x="4" y="7"/>
              </a:cxn>
              <a:cxn ang="0">
                <a:pos x="7" y="4"/>
              </a:cxn>
              <a:cxn ang="0">
                <a:pos x="12" y="1"/>
              </a:cxn>
              <a:cxn ang="0">
                <a:pos x="17" y="0"/>
              </a:cxn>
            </a:cxnLst>
            <a:rect l="0" t="0" r="r" b="b"/>
            <a:pathLst>
              <a:path w="36" h="36">
                <a:moveTo>
                  <a:pt x="17" y="0"/>
                </a:moveTo>
                <a:lnTo>
                  <a:pt x="24" y="1"/>
                </a:lnTo>
                <a:lnTo>
                  <a:pt x="32" y="7"/>
                </a:lnTo>
                <a:lnTo>
                  <a:pt x="35" y="12"/>
                </a:lnTo>
                <a:lnTo>
                  <a:pt x="36" y="17"/>
                </a:lnTo>
                <a:lnTo>
                  <a:pt x="35" y="24"/>
                </a:lnTo>
                <a:lnTo>
                  <a:pt x="32" y="28"/>
                </a:lnTo>
                <a:lnTo>
                  <a:pt x="28" y="32"/>
                </a:lnTo>
                <a:lnTo>
                  <a:pt x="24" y="35"/>
                </a:lnTo>
                <a:lnTo>
                  <a:pt x="17" y="36"/>
                </a:lnTo>
                <a:lnTo>
                  <a:pt x="12" y="35"/>
                </a:lnTo>
                <a:lnTo>
                  <a:pt x="7" y="32"/>
                </a:lnTo>
                <a:lnTo>
                  <a:pt x="1" y="24"/>
                </a:lnTo>
                <a:lnTo>
                  <a:pt x="0" y="17"/>
                </a:lnTo>
                <a:lnTo>
                  <a:pt x="1" y="12"/>
                </a:lnTo>
                <a:lnTo>
                  <a:pt x="4" y="7"/>
                </a:lnTo>
                <a:lnTo>
                  <a:pt x="7" y="4"/>
                </a:lnTo>
                <a:lnTo>
                  <a:pt x="12" y="1"/>
                </a:lnTo>
                <a:lnTo>
                  <a:pt x="17" y="0"/>
                </a:lnTo>
                <a:close/>
              </a:path>
            </a:pathLst>
          </a:custGeom>
          <a:solidFill>
            <a:srgbClr val="0036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64" name="Freeform 63"/>
          <p:cNvSpPr>
            <a:spLocks/>
          </p:cNvSpPr>
          <p:nvPr/>
        </p:nvSpPr>
        <p:spPr bwMode="auto">
          <a:xfrm>
            <a:off x="9991575" y="5501313"/>
            <a:ext cx="38168" cy="27852"/>
          </a:xfrm>
          <a:custGeom>
            <a:avLst/>
            <a:gdLst/>
            <a:ahLst/>
            <a:cxnLst>
              <a:cxn ang="0">
                <a:pos x="19" y="0"/>
              </a:cxn>
              <a:cxn ang="0">
                <a:pos x="24" y="1"/>
              </a:cxn>
              <a:cxn ang="0">
                <a:pos x="30" y="4"/>
              </a:cxn>
              <a:cxn ang="0">
                <a:pos x="35" y="12"/>
              </a:cxn>
              <a:cxn ang="0">
                <a:pos x="37" y="19"/>
              </a:cxn>
              <a:cxn ang="0">
                <a:pos x="35" y="24"/>
              </a:cxn>
              <a:cxn ang="0">
                <a:pos x="32" y="29"/>
              </a:cxn>
              <a:cxn ang="0">
                <a:pos x="30" y="32"/>
              </a:cxn>
              <a:cxn ang="0">
                <a:pos x="24" y="35"/>
              </a:cxn>
              <a:cxn ang="0">
                <a:pos x="19" y="36"/>
              </a:cxn>
              <a:cxn ang="0">
                <a:pos x="12" y="35"/>
              </a:cxn>
              <a:cxn ang="0">
                <a:pos x="4" y="29"/>
              </a:cxn>
              <a:cxn ang="0">
                <a:pos x="1" y="24"/>
              </a:cxn>
              <a:cxn ang="0">
                <a:pos x="0" y="19"/>
              </a:cxn>
              <a:cxn ang="0">
                <a:pos x="1" y="12"/>
              </a:cxn>
              <a:cxn ang="0">
                <a:pos x="4" y="8"/>
              </a:cxn>
              <a:cxn ang="0">
                <a:pos x="8" y="4"/>
              </a:cxn>
              <a:cxn ang="0">
                <a:pos x="12" y="1"/>
              </a:cxn>
              <a:cxn ang="0">
                <a:pos x="19" y="0"/>
              </a:cxn>
            </a:cxnLst>
            <a:rect l="0" t="0" r="r" b="b"/>
            <a:pathLst>
              <a:path w="37" h="36">
                <a:moveTo>
                  <a:pt x="19" y="0"/>
                </a:moveTo>
                <a:lnTo>
                  <a:pt x="24" y="1"/>
                </a:lnTo>
                <a:lnTo>
                  <a:pt x="30" y="4"/>
                </a:lnTo>
                <a:lnTo>
                  <a:pt x="35" y="12"/>
                </a:lnTo>
                <a:lnTo>
                  <a:pt x="37" y="19"/>
                </a:lnTo>
                <a:lnTo>
                  <a:pt x="35" y="24"/>
                </a:lnTo>
                <a:lnTo>
                  <a:pt x="32" y="29"/>
                </a:lnTo>
                <a:lnTo>
                  <a:pt x="30" y="32"/>
                </a:lnTo>
                <a:lnTo>
                  <a:pt x="24" y="35"/>
                </a:lnTo>
                <a:lnTo>
                  <a:pt x="19" y="36"/>
                </a:lnTo>
                <a:lnTo>
                  <a:pt x="12" y="35"/>
                </a:lnTo>
                <a:lnTo>
                  <a:pt x="4" y="29"/>
                </a:lnTo>
                <a:lnTo>
                  <a:pt x="1" y="24"/>
                </a:lnTo>
                <a:lnTo>
                  <a:pt x="0" y="19"/>
                </a:lnTo>
                <a:lnTo>
                  <a:pt x="1" y="12"/>
                </a:lnTo>
                <a:lnTo>
                  <a:pt x="4" y="8"/>
                </a:lnTo>
                <a:lnTo>
                  <a:pt x="8" y="4"/>
                </a:lnTo>
                <a:lnTo>
                  <a:pt x="12" y="1"/>
                </a:lnTo>
                <a:lnTo>
                  <a:pt x="19" y="0"/>
                </a:lnTo>
                <a:close/>
              </a:path>
            </a:pathLst>
          </a:custGeom>
          <a:solidFill>
            <a:srgbClr val="0036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
        <p:nvSpPr>
          <p:cNvPr id="65" name="Freeform 64"/>
          <p:cNvSpPr>
            <a:spLocks/>
          </p:cNvSpPr>
          <p:nvPr/>
        </p:nvSpPr>
        <p:spPr bwMode="auto">
          <a:xfrm>
            <a:off x="10046247" y="5501313"/>
            <a:ext cx="37136" cy="27852"/>
          </a:xfrm>
          <a:custGeom>
            <a:avLst/>
            <a:gdLst/>
            <a:ahLst/>
            <a:cxnLst>
              <a:cxn ang="0">
                <a:pos x="17" y="0"/>
              </a:cxn>
              <a:cxn ang="0">
                <a:pos x="24" y="1"/>
              </a:cxn>
              <a:cxn ang="0">
                <a:pos x="28" y="4"/>
              </a:cxn>
              <a:cxn ang="0">
                <a:pos x="32" y="8"/>
              </a:cxn>
              <a:cxn ang="0">
                <a:pos x="35" y="12"/>
              </a:cxn>
              <a:cxn ang="0">
                <a:pos x="36" y="19"/>
              </a:cxn>
              <a:cxn ang="0">
                <a:pos x="35" y="24"/>
              </a:cxn>
              <a:cxn ang="0">
                <a:pos x="32" y="29"/>
              </a:cxn>
              <a:cxn ang="0">
                <a:pos x="24" y="35"/>
              </a:cxn>
              <a:cxn ang="0">
                <a:pos x="17" y="36"/>
              </a:cxn>
              <a:cxn ang="0">
                <a:pos x="12" y="35"/>
              </a:cxn>
              <a:cxn ang="0">
                <a:pos x="7" y="32"/>
              </a:cxn>
              <a:cxn ang="0">
                <a:pos x="4" y="29"/>
              </a:cxn>
              <a:cxn ang="0">
                <a:pos x="1" y="24"/>
              </a:cxn>
              <a:cxn ang="0">
                <a:pos x="0" y="19"/>
              </a:cxn>
              <a:cxn ang="0">
                <a:pos x="1" y="12"/>
              </a:cxn>
              <a:cxn ang="0">
                <a:pos x="7" y="4"/>
              </a:cxn>
              <a:cxn ang="0">
                <a:pos x="12" y="1"/>
              </a:cxn>
              <a:cxn ang="0">
                <a:pos x="17" y="0"/>
              </a:cxn>
            </a:cxnLst>
            <a:rect l="0" t="0" r="r" b="b"/>
            <a:pathLst>
              <a:path w="36" h="36">
                <a:moveTo>
                  <a:pt x="17" y="0"/>
                </a:moveTo>
                <a:lnTo>
                  <a:pt x="24" y="1"/>
                </a:lnTo>
                <a:lnTo>
                  <a:pt x="28" y="4"/>
                </a:lnTo>
                <a:lnTo>
                  <a:pt x="32" y="8"/>
                </a:lnTo>
                <a:lnTo>
                  <a:pt x="35" y="12"/>
                </a:lnTo>
                <a:lnTo>
                  <a:pt x="36" y="19"/>
                </a:lnTo>
                <a:lnTo>
                  <a:pt x="35" y="24"/>
                </a:lnTo>
                <a:lnTo>
                  <a:pt x="32" y="29"/>
                </a:lnTo>
                <a:lnTo>
                  <a:pt x="24" y="35"/>
                </a:lnTo>
                <a:lnTo>
                  <a:pt x="17" y="36"/>
                </a:lnTo>
                <a:lnTo>
                  <a:pt x="12" y="35"/>
                </a:lnTo>
                <a:lnTo>
                  <a:pt x="7" y="32"/>
                </a:lnTo>
                <a:lnTo>
                  <a:pt x="4" y="29"/>
                </a:lnTo>
                <a:lnTo>
                  <a:pt x="1" y="24"/>
                </a:lnTo>
                <a:lnTo>
                  <a:pt x="0" y="19"/>
                </a:lnTo>
                <a:lnTo>
                  <a:pt x="1" y="12"/>
                </a:lnTo>
                <a:lnTo>
                  <a:pt x="7" y="4"/>
                </a:lnTo>
                <a:lnTo>
                  <a:pt x="12" y="1"/>
                </a:lnTo>
                <a:lnTo>
                  <a:pt x="17" y="0"/>
                </a:lnTo>
                <a:close/>
              </a:path>
            </a:pathLst>
          </a:custGeom>
          <a:solidFill>
            <a:srgbClr val="003652"/>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Roboto"/>
              <a:ea typeface="+mn-ea"/>
              <a:cs typeface="+mn-cs"/>
            </a:endParaRPr>
          </a:p>
        </p:txBody>
      </p:sp>
    </p:spTree>
    <p:extLst>
      <p:ext uri="{BB962C8B-B14F-4D97-AF65-F5344CB8AC3E}">
        <p14:creationId xmlns:p14="http://schemas.microsoft.com/office/powerpoint/2010/main" val="235489933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436475"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0" y="3492500"/>
            <a:ext cx="12436475" cy="3494088"/>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6"/>
          <p:cNvSpPr txBox="1">
            <a:spLocks/>
          </p:cNvSpPr>
          <p:nvPr/>
        </p:nvSpPr>
        <p:spPr>
          <a:xfrm>
            <a:off x="401640" y="3733701"/>
            <a:ext cx="6469060" cy="865757"/>
          </a:xfrm>
          <a:prstGeom prst="rect">
            <a:avLst/>
          </a:prstGeom>
        </p:spPr>
        <p:txBody>
          <a:bodyPr vert="horz" lIns="93260" tIns="46630" rIns="93260" bIns="4663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0" normalizeH="0" baseline="0" noProof="0" dirty="0">
                <a:ln>
                  <a:noFill/>
                </a:ln>
                <a:solidFill>
                  <a:schemeClr val="accent4"/>
                </a:solidFill>
                <a:effectLst/>
                <a:uLnTx/>
                <a:uFillTx/>
                <a:latin typeface="Segoe UI Light"/>
                <a:ea typeface="+mj-ea"/>
                <a:cs typeface="+mj-cs"/>
              </a:rPr>
              <a:t>In 2016 …</a:t>
            </a:r>
          </a:p>
        </p:txBody>
      </p:sp>
      <p:sp>
        <p:nvSpPr>
          <p:cNvPr id="6" name="Rectangle 5"/>
          <p:cNvSpPr/>
          <p:nvPr/>
        </p:nvSpPr>
        <p:spPr>
          <a:xfrm>
            <a:off x="401640" y="4670348"/>
            <a:ext cx="6469060" cy="1323439"/>
          </a:xfrm>
          <a:prstGeom prst="rect">
            <a:avLst/>
          </a:prstGeom>
        </p:spPr>
        <p:txBody>
          <a:bodyPr wrap="square">
            <a:spAutoFit/>
          </a:bodyPr>
          <a:lstStyle/>
          <a:p>
            <a:pPr lvl="0" defTabSz="932688">
              <a:defRPr/>
            </a:pPr>
            <a:r>
              <a:rPr lang="en-US" sz="2000" kern="0" spc="30" dirty="0">
                <a:solidFill>
                  <a:schemeClr val="bg1"/>
                </a:solidFill>
                <a:latin typeface="Segoe UI Light" panose="020B0502040204020203" pitchFamily="34" charset="0"/>
              </a:rPr>
              <a:t>Employees use an average of </a:t>
            </a:r>
            <a:r>
              <a:rPr lang="en-US" sz="2000" b="1" kern="0" spc="30" dirty="0">
                <a:solidFill>
                  <a:schemeClr val="bg1"/>
                </a:solidFill>
              </a:rPr>
              <a:t>3 different devices</a:t>
            </a:r>
            <a:r>
              <a:rPr lang="en-US" sz="2000" kern="0" spc="30" dirty="0">
                <a:solidFill>
                  <a:schemeClr val="bg1"/>
                </a:solidFill>
                <a:latin typeface="Segoe UI Light" panose="020B0502040204020203" pitchFamily="34" charset="0"/>
              </a:rPr>
              <a:t> in</a:t>
            </a:r>
            <a:br>
              <a:rPr lang="en-US" sz="2000" kern="0" spc="30" dirty="0">
                <a:solidFill>
                  <a:schemeClr val="bg1"/>
                </a:solidFill>
                <a:latin typeface="Segoe UI Light" panose="020B0502040204020203" pitchFamily="34" charset="0"/>
              </a:rPr>
            </a:br>
            <a:r>
              <a:rPr lang="en-US" sz="2000" kern="0" spc="30" dirty="0">
                <a:solidFill>
                  <a:schemeClr val="bg1"/>
                </a:solidFill>
                <a:latin typeface="Segoe UI Light" panose="020B0502040204020203" pitchFamily="34" charset="0"/>
              </a:rPr>
              <a:t>their daily routine today, and this will</a:t>
            </a:r>
            <a:r>
              <a:rPr lang="en-US" sz="2000" kern="0" spc="30" dirty="0">
                <a:solidFill>
                  <a:schemeClr val="bg1"/>
                </a:solidFill>
                <a:latin typeface="+mj-lt"/>
              </a:rPr>
              <a:t> increase to 5 or</a:t>
            </a:r>
            <a:br>
              <a:rPr lang="en-US" sz="2000" kern="0" spc="30" dirty="0">
                <a:solidFill>
                  <a:schemeClr val="bg1"/>
                </a:solidFill>
                <a:latin typeface="+mj-lt"/>
              </a:rPr>
            </a:br>
            <a:r>
              <a:rPr lang="en-US" sz="2000" kern="0" spc="30" dirty="0">
                <a:solidFill>
                  <a:schemeClr val="bg1"/>
                </a:solidFill>
                <a:latin typeface="+mj-lt"/>
              </a:rPr>
              <a:t>6 </a:t>
            </a:r>
            <a:r>
              <a:rPr lang="en-US" sz="2000" kern="0" spc="30" dirty="0">
                <a:solidFill>
                  <a:schemeClr val="bg1"/>
                </a:solidFill>
                <a:latin typeface="Segoe UI Light" panose="020B0502040204020203" pitchFamily="34" charset="0"/>
              </a:rPr>
              <a:t>devices as new technologies like </a:t>
            </a:r>
            <a:r>
              <a:rPr lang="en-US" sz="2000" kern="0" spc="30" dirty="0" err="1">
                <a:solidFill>
                  <a:schemeClr val="bg1"/>
                </a:solidFill>
                <a:latin typeface="Segoe UI Light" panose="020B0502040204020203" pitchFamily="34" charset="0"/>
              </a:rPr>
              <a:t>IoT</a:t>
            </a:r>
            <a:r>
              <a:rPr lang="en-US" sz="2000" kern="0" spc="30" dirty="0">
                <a:solidFill>
                  <a:schemeClr val="bg1"/>
                </a:solidFill>
                <a:latin typeface="Segoe UI Light" panose="020B0502040204020203" pitchFamily="34" charset="0"/>
              </a:rPr>
              <a:t> and wearables become more mainstream.</a:t>
            </a:r>
            <a:endParaRPr kumimoji="0" lang="en-US" sz="2000" b="0" i="0" u="none" strike="noStrike" kern="0" cap="none" spc="0" normalizeH="0" baseline="0" noProof="0" dirty="0">
              <a:ln>
                <a:noFill/>
              </a:ln>
              <a:solidFill>
                <a:schemeClr val="bg1"/>
              </a:solidFill>
              <a:effectLst/>
              <a:uLnTx/>
              <a:uFillTx/>
              <a:latin typeface="Segoe UI Light" panose="020B0502040204020203" pitchFamily="34" charset="0"/>
            </a:endParaRPr>
          </a:p>
        </p:txBody>
      </p:sp>
      <p:sp>
        <p:nvSpPr>
          <p:cNvPr id="8" name="Title 9"/>
          <p:cNvSpPr txBox="1">
            <a:spLocks/>
          </p:cNvSpPr>
          <p:nvPr/>
        </p:nvSpPr>
        <p:spPr>
          <a:xfrm>
            <a:off x="274639" y="1631950"/>
            <a:ext cx="6705597" cy="1860550"/>
          </a:xfrm>
          <a:prstGeom prst="rect">
            <a:avLst/>
          </a:prstGeom>
        </p:spPr>
        <p:txBody>
          <a:bodyPr vert="horz" wrap="square" lIns="146261" tIns="91413" rIns="146261" bIns="91413" rtlCol="0" anchor="t">
            <a:noAutofit/>
          </a:bodyPr>
          <a:lstStyle>
            <a:lvl1pPr algn="l" defTabSz="932293" rtl="0" eaLnBrk="1" latinLnBrk="0" hangingPunct="1">
              <a:lnSpc>
                <a:spcPct val="90000"/>
              </a:lnSpc>
              <a:spcBef>
                <a:spcPct val="0"/>
              </a:spcBef>
              <a:buNone/>
              <a:defRPr lang="en-US" sz="51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293" rtl="0" eaLnBrk="1" fontAlgn="auto" latinLnBrk="0" hangingPunct="1">
              <a:lnSpc>
                <a:spcPct val="90000"/>
              </a:lnSpc>
              <a:spcBef>
                <a:spcPct val="0"/>
              </a:spcBef>
              <a:spcAft>
                <a:spcPts val="0"/>
              </a:spcAft>
              <a:buClrTx/>
              <a:buSzTx/>
              <a:buFontTx/>
              <a:buNone/>
              <a:tabLst/>
              <a:defRPr/>
            </a:pPr>
            <a:r>
              <a:rPr kumimoji="0" lang="en-US" sz="4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Enterprises are going</a:t>
            </a:r>
            <a:br>
              <a:rPr kumimoji="0" lang="en-US" sz="4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br>
            <a:r>
              <a:rPr kumimoji="0" lang="en-US" sz="42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mobile on multiple platforms</a:t>
            </a:r>
          </a:p>
        </p:txBody>
      </p:sp>
      <p:sp>
        <p:nvSpPr>
          <p:cNvPr id="16" name="Rectangle 15"/>
          <p:cNvSpPr/>
          <p:nvPr/>
        </p:nvSpPr>
        <p:spPr>
          <a:xfrm>
            <a:off x="427037" y="6475446"/>
            <a:ext cx="5124624" cy="217880"/>
          </a:xfrm>
          <a:prstGeom prst="rect">
            <a:avLst/>
          </a:prstGeom>
        </p:spPr>
        <p:txBody>
          <a:bodyPr wrap="square">
            <a:spAutoFit/>
          </a:bodyPr>
          <a:lstStyle/>
          <a:p>
            <a:pPr lvl="0" defTabSz="932688">
              <a:defRPr/>
            </a:pPr>
            <a:r>
              <a:rPr kumimoji="0" lang="en-US" sz="816" b="0" i="0" u="none" strike="noStrike" kern="0" cap="none" spc="0" normalizeH="0" baseline="0" noProof="0" dirty="0">
                <a:ln>
                  <a:noFill/>
                </a:ln>
                <a:solidFill>
                  <a:schemeClr val="bg1"/>
                </a:solidFill>
                <a:effectLst/>
                <a:uLnTx/>
                <a:uFillTx/>
                <a:latin typeface="Segoe UI Light" panose="020B0502040204020203" pitchFamily="34" charset="0"/>
              </a:rPr>
              <a:t>*</a:t>
            </a:r>
            <a:r>
              <a:rPr lang="en-US" sz="816" kern="0" dirty="0">
                <a:solidFill>
                  <a:schemeClr val="bg1"/>
                </a:solidFill>
                <a:latin typeface="Segoe UI Light" panose="020B0502040204020203" pitchFamily="34" charset="0"/>
              </a:rPr>
              <a:t>Source: Gartner (http://www.gartner.com/newsroom/id/3076817)</a:t>
            </a:r>
            <a:endParaRPr kumimoji="0" lang="en-US" sz="816" b="0" i="0" u="none" strike="noStrike" kern="0" cap="none" spc="0" normalizeH="0" baseline="0" noProof="0" dirty="0">
              <a:ln>
                <a:noFill/>
              </a:ln>
              <a:solidFill>
                <a:schemeClr val="bg1"/>
              </a:solidFill>
              <a:effectLst/>
              <a:uLnTx/>
              <a:uFillTx/>
              <a:latin typeface="Segoe UI Light" panose="020B0502040204020203" pitchFamily="34" charset="0"/>
            </a:endParaRPr>
          </a:p>
        </p:txBody>
      </p:sp>
      <p:pic>
        <p:nvPicPr>
          <p:cNvPr id="7" name="Picture 6"/>
          <p:cNvPicPr>
            <a:picLocks noChangeAspect="1"/>
          </p:cNvPicPr>
          <p:nvPr/>
        </p:nvPicPr>
        <p:blipFill>
          <a:blip r:embed="rId3"/>
          <a:stretch>
            <a:fillRect/>
          </a:stretch>
        </p:blipFill>
        <p:spPr>
          <a:xfrm>
            <a:off x="7093671" y="3025247"/>
            <a:ext cx="4919898" cy="3475021"/>
          </a:xfrm>
          <a:prstGeom prst="rect">
            <a:avLst/>
          </a:prstGeom>
        </p:spPr>
      </p:pic>
    </p:spTree>
    <p:extLst>
      <p:ext uri="{BB962C8B-B14F-4D97-AF65-F5344CB8AC3E}">
        <p14:creationId xmlns:p14="http://schemas.microsoft.com/office/powerpoint/2010/main" val="389435339"/>
      </p:ext>
    </p:extLst>
  </p:cSld>
  <p:clrMapOvr>
    <a:masterClrMapping/>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bwMode="auto">
          <a:xfrm>
            <a:off x="0" y="0"/>
            <a:ext cx="12436475" cy="6986588"/>
          </a:xfrm>
          <a:prstGeom prst="rect">
            <a:avLst/>
          </a:prstGeom>
          <a:solidFill>
            <a:srgbClr val="0093E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Bent Arrow 82"/>
          <p:cNvSpPr/>
          <p:nvPr/>
        </p:nvSpPr>
        <p:spPr bwMode="auto">
          <a:xfrm flipH="1">
            <a:off x="2179637" y="3151057"/>
            <a:ext cx="3886199" cy="3482207"/>
          </a:xfrm>
          <a:prstGeom prst="bentArrow">
            <a:avLst>
              <a:gd name="adj1" fmla="val 25000"/>
              <a:gd name="adj2" fmla="val 12444"/>
              <a:gd name="adj3" fmla="val 12921"/>
              <a:gd name="adj4" fmla="val 4375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pic>
        <p:nvPicPr>
          <p:cNvPr id="85" name="Picture 8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5637" y="2578894"/>
            <a:ext cx="2715962" cy="2182849"/>
          </a:xfrm>
          <a:prstGeom prst="rect">
            <a:avLst/>
          </a:prstGeom>
        </p:spPr>
      </p:pic>
      <p:grpSp>
        <p:nvGrpSpPr>
          <p:cNvPr id="60" name="Group 59"/>
          <p:cNvGrpSpPr/>
          <p:nvPr/>
        </p:nvGrpSpPr>
        <p:grpSpPr>
          <a:xfrm>
            <a:off x="5761037" y="5360857"/>
            <a:ext cx="861508" cy="1149768"/>
            <a:chOff x="835910" y="4221820"/>
            <a:chExt cx="511681" cy="682890"/>
          </a:xfrm>
          <a:solidFill>
            <a:schemeClr val="tx2"/>
          </a:solidFill>
        </p:grpSpPr>
        <p:sp>
          <p:nvSpPr>
            <p:cNvPr id="61" name="Freeform 5"/>
            <p:cNvSpPr>
              <a:spLocks noEditPoints="1"/>
            </p:cNvSpPr>
            <p:nvPr/>
          </p:nvSpPr>
          <p:spPr bwMode="auto">
            <a:xfrm>
              <a:off x="835910" y="4509762"/>
              <a:ext cx="321406" cy="394948"/>
            </a:xfrm>
            <a:custGeom>
              <a:avLst/>
              <a:gdLst>
                <a:gd name="T0" fmla="*/ 0 w 826"/>
                <a:gd name="T1" fmla="*/ 0 h 1015"/>
                <a:gd name="T2" fmla="*/ 0 w 826"/>
                <a:gd name="T3" fmla="*/ 1015 h 1015"/>
                <a:gd name="T4" fmla="*/ 268 w 826"/>
                <a:gd name="T5" fmla="*/ 1015 h 1015"/>
                <a:gd name="T6" fmla="*/ 268 w 826"/>
                <a:gd name="T7" fmla="*/ 806 h 1015"/>
                <a:gd name="T8" fmla="*/ 375 w 826"/>
                <a:gd name="T9" fmla="*/ 806 h 1015"/>
                <a:gd name="T10" fmla="*/ 375 w 826"/>
                <a:gd name="T11" fmla="*/ 1015 h 1015"/>
                <a:gd name="T12" fmla="*/ 453 w 826"/>
                <a:gd name="T13" fmla="*/ 1015 h 1015"/>
                <a:gd name="T14" fmla="*/ 453 w 826"/>
                <a:gd name="T15" fmla="*/ 806 h 1015"/>
                <a:gd name="T16" fmla="*/ 563 w 826"/>
                <a:gd name="T17" fmla="*/ 806 h 1015"/>
                <a:gd name="T18" fmla="*/ 563 w 826"/>
                <a:gd name="T19" fmla="*/ 1015 h 1015"/>
                <a:gd name="T20" fmla="*/ 826 w 826"/>
                <a:gd name="T21" fmla="*/ 1015 h 1015"/>
                <a:gd name="T22" fmla="*/ 826 w 826"/>
                <a:gd name="T23" fmla="*/ 0 h 1015"/>
                <a:gd name="T24" fmla="*/ 0 w 826"/>
                <a:gd name="T25" fmla="*/ 0 h 1015"/>
                <a:gd name="T26" fmla="*/ 748 w 826"/>
                <a:gd name="T27" fmla="*/ 740 h 1015"/>
                <a:gd name="T28" fmla="*/ 83 w 826"/>
                <a:gd name="T29" fmla="*/ 740 h 1015"/>
                <a:gd name="T30" fmla="*/ 83 w 826"/>
                <a:gd name="T31" fmla="*/ 633 h 1015"/>
                <a:gd name="T32" fmla="*/ 748 w 826"/>
                <a:gd name="T33" fmla="*/ 633 h 1015"/>
                <a:gd name="T34" fmla="*/ 748 w 826"/>
                <a:gd name="T35" fmla="*/ 740 h 1015"/>
                <a:gd name="T36" fmla="*/ 748 w 826"/>
                <a:gd name="T37" fmla="*/ 555 h 1015"/>
                <a:gd name="T38" fmla="*/ 83 w 826"/>
                <a:gd name="T39" fmla="*/ 555 h 1015"/>
                <a:gd name="T40" fmla="*/ 83 w 826"/>
                <a:gd name="T41" fmla="*/ 448 h 1015"/>
                <a:gd name="T42" fmla="*/ 748 w 826"/>
                <a:gd name="T43" fmla="*/ 448 h 1015"/>
                <a:gd name="T44" fmla="*/ 748 w 826"/>
                <a:gd name="T45" fmla="*/ 555 h 1015"/>
                <a:gd name="T46" fmla="*/ 748 w 826"/>
                <a:gd name="T47" fmla="*/ 372 h 1015"/>
                <a:gd name="T48" fmla="*/ 83 w 826"/>
                <a:gd name="T49" fmla="*/ 372 h 1015"/>
                <a:gd name="T50" fmla="*/ 83 w 826"/>
                <a:gd name="T51" fmla="*/ 266 h 1015"/>
                <a:gd name="T52" fmla="*/ 748 w 826"/>
                <a:gd name="T53" fmla="*/ 266 h 1015"/>
                <a:gd name="T54" fmla="*/ 748 w 826"/>
                <a:gd name="T55" fmla="*/ 372 h 1015"/>
                <a:gd name="T56" fmla="*/ 748 w 826"/>
                <a:gd name="T57" fmla="*/ 187 h 1015"/>
                <a:gd name="T58" fmla="*/ 83 w 826"/>
                <a:gd name="T59" fmla="*/ 187 h 1015"/>
                <a:gd name="T60" fmla="*/ 83 w 826"/>
                <a:gd name="T61" fmla="*/ 81 h 1015"/>
                <a:gd name="T62" fmla="*/ 748 w 826"/>
                <a:gd name="T63" fmla="*/ 81 h 1015"/>
                <a:gd name="T64" fmla="*/ 748 w 826"/>
                <a:gd name="T65" fmla="*/ 187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6" h="1015">
                  <a:moveTo>
                    <a:pt x="0" y="0"/>
                  </a:moveTo>
                  <a:lnTo>
                    <a:pt x="0" y="1015"/>
                  </a:lnTo>
                  <a:lnTo>
                    <a:pt x="268" y="1015"/>
                  </a:lnTo>
                  <a:lnTo>
                    <a:pt x="268" y="806"/>
                  </a:lnTo>
                  <a:lnTo>
                    <a:pt x="375" y="806"/>
                  </a:lnTo>
                  <a:lnTo>
                    <a:pt x="375" y="1015"/>
                  </a:lnTo>
                  <a:lnTo>
                    <a:pt x="453" y="1015"/>
                  </a:lnTo>
                  <a:lnTo>
                    <a:pt x="453" y="806"/>
                  </a:lnTo>
                  <a:lnTo>
                    <a:pt x="563" y="806"/>
                  </a:lnTo>
                  <a:lnTo>
                    <a:pt x="563" y="1015"/>
                  </a:lnTo>
                  <a:lnTo>
                    <a:pt x="826" y="1015"/>
                  </a:lnTo>
                  <a:lnTo>
                    <a:pt x="826" y="0"/>
                  </a:lnTo>
                  <a:lnTo>
                    <a:pt x="0" y="0"/>
                  </a:lnTo>
                  <a:close/>
                  <a:moveTo>
                    <a:pt x="748" y="740"/>
                  </a:moveTo>
                  <a:lnTo>
                    <a:pt x="83" y="740"/>
                  </a:lnTo>
                  <a:lnTo>
                    <a:pt x="83" y="633"/>
                  </a:lnTo>
                  <a:lnTo>
                    <a:pt x="748" y="633"/>
                  </a:lnTo>
                  <a:lnTo>
                    <a:pt x="748" y="740"/>
                  </a:lnTo>
                  <a:close/>
                  <a:moveTo>
                    <a:pt x="748" y="555"/>
                  </a:moveTo>
                  <a:lnTo>
                    <a:pt x="83" y="555"/>
                  </a:lnTo>
                  <a:lnTo>
                    <a:pt x="83" y="448"/>
                  </a:lnTo>
                  <a:lnTo>
                    <a:pt x="748" y="448"/>
                  </a:lnTo>
                  <a:lnTo>
                    <a:pt x="748" y="555"/>
                  </a:lnTo>
                  <a:close/>
                  <a:moveTo>
                    <a:pt x="748" y="372"/>
                  </a:moveTo>
                  <a:lnTo>
                    <a:pt x="83" y="372"/>
                  </a:lnTo>
                  <a:lnTo>
                    <a:pt x="83" y="266"/>
                  </a:lnTo>
                  <a:lnTo>
                    <a:pt x="748" y="266"/>
                  </a:lnTo>
                  <a:lnTo>
                    <a:pt x="748" y="372"/>
                  </a:lnTo>
                  <a:close/>
                  <a:moveTo>
                    <a:pt x="748" y="187"/>
                  </a:moveTo>
                  <a:lnTo>
                    <a:pt x="83" y="187"/>
                  </a:lnTo>
                  <a:lnTo>
                    <a:pt x="83" y="81"/>
                  </a:lnTo>
                  <a:lnTo>
                    <a:pt x="748" y="81"/>
                  </a:lnTo>
                  <a:lnTo>
                    <a:pt x="748" y="18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62" name="Freeform 6"/>
            <p:cNvSpPr>
              <a:spLocks noEditPoints="1"/>
            </p:cNvSpPr>
            <p:nvPr/>
          </p:nvSpPr>
          <p:spPr bwMode="auto">
            <a:xfrm>
              <a:off x="1026963" y="4221820"/>
              <a:ext cx="320628" cy="682890"/>
            </a:xfrm>
            <a:custGeom>
              <a:avLst/>
              <a:gdLst>
                <a:gd name="T0" fmla="*/ 0 w 824"/>
                <a:gd name="T1" fmla="*/ 0 h 1755"/>
                <a:gd name="T2" fmla="*/ 0 w 824"/>
                <a:gd name="T3" fmla="*/ 686 h 1755"/>
                <a:gd name="T4" fmla="*/ 81 w 824"/>
                <a:gd name="T5" fmla="*/ 686 h 1755"/>
                <a:gd name="T6" fmla="*/ 81 w 824"/>
                <a:gd name="T7" fmla="*/ 636 h 1755"/>
                <a:gd name="T8" fmla="*/ 748 w 824"/>
                <a:gd name="T9" fmla="*/ 636 h 1755"/>
                <a:gd name="T10" fmla="*/ 748 w 824"/>
                <a:gd name="T11" fmla="*/ 742 h 1755"/>
                <a:gd name="T12" fmla="*/ 414 w 824"/>
                <a:gd name="T13" fmla="*/ 742 h 1755"/>
                <a:gd name="T14" fmla="*/ 414 w 824"/>
                <a:gd name="T15" fmla="*/ 821 h 1755"/>
                <a:gd name="T16" fmla="*/ 748 w 824"/>
                <a:gd name="T17" fmla="*/ 821 h 1755"/>
                <a:gd name="T18" fmla="*/ 748 w 824"/>
                <a:gd name="T19" fmla="*/ 927 h 1755"/>
                <a:gd name="T20" fmla="*/ 414 w 824"/>
                <a:gd name="T21" fmla="*/ 927 h 1755"/>
                <a:gd name="T22" fmla="*/ 414 w 824"/>
                <a:gd name="T23" fmla="*/ 1006 h 1755"/>
                <a:gd name="T24" fmla="*/ 748 w 824"/>
                <a:gd name="T25" fmla="*/ 1006 h 1755"/>
                <a:gd name="T26" fmla="*/ 748 w 824"/>
                <a:gd name="T27" fmla="*/ 1112 h 1755"/>
                <a:gd name="T28" fmla="*/ 414 w 824"/>
                <a:gd name="T29" fmla="*/ 1112 h 1755"/>
                <a:gd name="T30" fmla="*/ 414 w 824"/>
                <a:gd name="T31" fmla="*/ 1188 h 1755"/>
                <a:gd name="T32" fmla="*/ 748 w 824"/>
                <a:gd name="T33" fmla="*/ 1188 h 1755"/>
                <a:gd name="T34" fmla="*/ 748 w 824"/>
                <a:gd name="T35" fmla="*/ 1295 h 1755"/>
                <a:gd name="T36" fmla="*/ 414 w 824"/>
                <a:gd name="T37" fmla="*/ 1295 h 1755"/>
                <a:gd name="T38" fmla="*/ 414 w 824"/>
                <a:gd name="T39" fmla="*/ 1373 h 1755"/>
                <a:gd name="T40" fmla="*/ 748 w 824"/>
                <a:gd name="T41" fmla="*/ 1373 h 1755"/>
                <a:gd name="T42" fmla="*/ 748 w 824"/>
                <a:gd name="T43" fmla="*/ 1480 h 1755"/>
                <a:gd name="T44" fmla="*/ 414 w 824"/>
                <a:gd name="T45" fmla="*/ 1480 h 1755"/>
                <a:gd name="T46" fmla="*/ 414 w 824"/>
                <a:gd name="T47" fmla="*/ 1755 h 1755"/>
                <a:gd name="T48" fmla="*/ 454 w 824"/>
                <a:gd name="T49" fmla="*/ 1755 h 1755"/>
                <a:gd name="T50" fmla="*/ 454 w 824"/>
                <a:gd name="T51" fmla="*/ 1546 h 1755"/>
                <a:gd name="T52" fmla="*/ 561 w 824"/>
                <a:gd name="T53" fmla="*/ 1546 h 1755"/>
                <a:gd name="T54" fmla="*/ 561 w 824"/>
                <a:gd name="T55" fmla="*/ 1755 h 1755"/>
                <a:gd name="T56" fmla="*/ 824 w 824"/>
                <a:gd name="T57" fmla="*/ 1755 h 1755"/>
                <a:gd name="T58" fmla="*/ 824 w 824"/>
                <a:gd name="T59" fmla="*/ 0 h 1755"/>
                <a:gd name="T60" fmla="*/ 0 w 824"/>
                <a:gd name="T61" fmla="*/ 0 h 1755"/>
                <a:gd name="T62" fmla="*/ 748 w 824"/>
                <a:gd name="T63" fmla="*/ 558 h 1755"/>
                <a:gd name="T64" fmla="*/ 81 w 824"/>
                <a:gd name="T65" fmla="*/ 558 h 1755"/>
                <a:gd name="T66" fmla="*/ 81 w 824"/>
                <a:gd name="T67" fmla="*/ 451 h 1755"/>
                <a:gd name="T68" fmla="*/ 748 w 824"/>
                <a:gd name="T69" fmla="*/ 451 h 1755"/>
                <a:gd name="T70" fmla="*/ 748 w 824"/>
                <a:gd name="T71" fmla="*/ 558 h 1755"/>
                <a:gd name="T72" fmla="*/ 748 w 824"/>
                <a:gd name="T73" fmla="*/ 375 h 1755"/>
                <a:gd name="T74" fmla="*/ 81 w 824"/>
                <a:gd name="T75" fmla="*/ 375 h 1755"/>
                <a:gd name="T76" fmla="*/ 81 w 824"/>
                <a:gd name="T77" fmla="*/ 268 h 1755"/>
                <a:gd name="T78" fmla="*/ 748 w 824"/>
                <a:gd name="T79" fmla="*/ 268 h 1755"/>
                <a:gd name="T80" fmla="*/ 748 w 824"/>
                <a:gd name="T81" fmla="*/ 375 h 1755"/>
                <a:gd name="T82" fmla="*/ 748 w 824"/>
                <a:gd name="T83" fmla="*/ 190 h 1755"/>
                <a:gd name="T84" fmla="*/ 81 w 824"/>
                <a:gd name="T85" fmla="*/ 190 h 1755"/>
                <a:gd name="T86" fmla="*/ 81 w 824"/>
                <a:gd name="T87" fmla="*/ 83 h 1755"/>
                <a:gd name="T88" fmla="*/ 748 w 824"/>
                <a:gd name="T89" fmla="*/ 83 h 1755"/>
                <a:gd name="T90" fmla="*/ 748 w 824"/>
                <a:gd name="T91" fmla="*/ 190 h 1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24" h="1755">
                  <a:moveTo>
                    <a:pt x="0" y="0"/>
                  </a:moveTo>
                  <a:lnTo>
                    <a:pt x="0" y="686"/>
                  </a:lnTo>
                  <a:lnTo>
                    <a:pt x="81" y="686"/>
                  </a:lnTo>
                  <a:lnTo>
                    <a:pt x="81" y="636"/>
                  </a:lnTo>
                  <a:lnTo>
                    <a:pt x="748" y="636"/>
                  </a:lnTo>
                  <a:lnTo>
                    <a:pt x="748" y="742"/>
                  </a:lnTo>
                  <a:lnTo>
                    <a:pt x="414" y="742"/>
                  </a:lnTo>
                  <a:lnTo>
                    <a:pt x="414" y="821"/>
                  </a:lnTo>
                  <a:lnTo>
                    <a:pt x="748" y="821"/>
                  </a:lnTo>
                  <a:lnTo>
                    <a:pt x="748" y="927"/>
                  </a:lnTo>
                  <a:lnTo>
                    <a:pt x="414" y="927"/>
                  </a:lnTo>
                  <a:lnTo>
                    <a:pt x="414" y="1006"/>
                  </a:lnTo>
                  <a:lnTo>
                    <a:pt x="748" y="1006"/>
                  </a:lnTo>
                  <a:lnTo>
                    <a:pt x="748" y="1112"/>
                  </a:lnTo>
                  <a:lnTo>
                    <a:pt x="414" y="1112"/>
                  </a:lnTo>
                  <a:lnTo>
                    <a:pt x="414" y="1188"/>
                  </a:lnTo>
                  <a:lnTo>
                    <a:pt x="748" y="1188"/>
                  </a:lnTo>
                  <a:lnTo>
                    <a:pt x="748" y="1295"/>
                  </a:lnTo>
                  <a:lnTo>
                    <a:pt x="414" y="1295"/>
                  </a:lnTo>
                  <a:lnTo>
                    <a:pt x="414" y="1373"/>
                  </a:lnTo>
                  <a:lnTo>
                    <a:pt x="748" y="1373"/>
                  </a:lnTo>
                  <a:lnTo>
                    <a:pt x="748" y="1480"/>
                  </a:lnTo>
                  <a:lnTo>
                    <a:pt x="414" y="1480"/>
                  </a:lnTo>
                  <a:lnTo>
                    <a:pt x="414" y="1755"/>
                  </a:lnTo>
                  <a:lnTo>
                    <a:pt x="454" y="1755"/>
                  </a:lnTo>
                  <a:lnTo>
                    <a:pt x="454" y="1546"/>
                  </a:lnTo>
                  <a:lnTo>
                    <a:pt x="561" y="1546"/>
                  </a:lnTo>
                  <a:lnTo>
                    <a:pt x="561" y="1755"/>
                  </a:lnTo>
                  <a:lnTo>
                    <a:pt x="824" y="1755"/>
                  </a:lnTo>
                  <a:lnTo>
                    <a:pt x="824" y="0"/>
                  </a:lnTo>
                  <a:lnTo>
                    <a:pt x="0" y="0"/>
                  </a:lnTo>
                  <a:close/>
                  <a:moveTo>
                    <a:pt x="748" y="558"/>
                  </a:moveTo>
                  <a:lnTo>
                    <a:pt x="81" y="558"/>
                  </a:lnTo>
                  <a:lnTo>
                    <a:pt x="81" y="451"/>
                  </a:lnTo>
                  <a:lnTo>
                    <a:pt x="748" y="451"/>
                  </a:lnTo>
                  <a:lnTo>
                    <a:pt x="748" y="558"/>
                  </a:lnTo>
                  <a:close/>
                  <a:moveTo>
                    <a:pt x="748" y="375"/>
                  </a:moveTo>
                  <a:lnTo>
                    <a:pt x="81" y="375"/>
                  </a:lnTo>
                  <a:lnTo>
                    <a:pt x="81" y="268"/>
                  </a:lnTo>
                  <a:lnTo>
                    <a:pt x="748" y="268"/>
                  </a:lnTo>
                  <a:lnTo>
                    <a:pt x="748" y="375"/>
                  </a:lnTo>
                  <a:close/>
                  <a:moveTo>
                    <a:pt x="748" y="190"/>
                  </a:moveTo>
                  <a:lnTo>
                    <a:pt x="81" y="190"/>
                  </a:lnTo>
                  <a:lnTo>
                    <a:pt x="81" y="83"/>
                  </a:lnTo>
                  <a:lnTo>
                    <a:pt x="748" y="83"/>
                  </a:lnTo>
                  <a:lnTo>
                    <a:pt x="748" y="19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68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
        <p:nvSpPr>
          <p:cNvPr id="88" name="Rectangle 87"/>
          <p:cNvSpPr/>
          <p:nvPr/>
        </p:nvSpPr>
        <p:spPr>
          <a:xfrm>
            <a:off x="8732837" y="4864894"/>
            <a:ext cx="3703638" cy="680400"/>
          </a:xfrm>
          <a:prstGeom prst="rect">
            <a:avLst/>
          </a:prstGeom>
          <a:noFill/>
          <a:ln w="25400" cap="flat" cmpd="sng" algn="ctr">
            <a:noFill/>
            <a:prstDash val="solid"/>
          </a:ln>
          <a:effectLst/>
        </p:spPr>
        <p:txBody>
          <a:bodyPr lIns="182880" rIns="182880" rtlCol="0" anchor="ctr"/>
          <a:lstStyle/>
          <a:p>
            <a:pPr lvl="0" algn="ctr" defTabSz="407757">
              <a:lnSpc>
                <a:spcPct val="120000"/>
              </a:lnSpc>
              <a:buClr>
                <a:srgbClr val="000000"/>
              </a:buClr>
              <a:defRPr/>
            </a:pPr>
            <a:r>
              <a:rPr lang="en-US" sz="1600" kern="0" dirty="0">
                <a:solidFill>
                  <a:srgbClr val="FFFFFF"/>
                </a:solidFill>
                <a:latin typeface="Segoe UI Light"/>
                <a:cs typeface="Segoe UI Semibold" panose="020B0702040204020203" pitchFamily="34" charset="0"/>
              </a:rPr>
              <a:t>Deliver mobile applications with</a:t>
            </a:r>
            <a:br>
              <a:rPr lang="en-US" sz="1600" kern="0" dirty="0">
                <a:solidFill>
                  <a:srgbClr val="FFFFFF"/>
                </a:solidFill>
                <a:latin typeface="Segoe UI Light"/>
                <a:cs typeface="Segoe UI Semibold" panose="020B0702040204020203" pitchFamily="34" charset="0"/>
              </a:rPr>
            </a:br>
            <a:r>
              <a:rPr lang="en-US" sz="1600" kern="0" dirty="0">
                <a:solidFill>
                  <a:srgbClr val="FFFFFF"/>
                </a:solidFill>
                <a:latin typeface="Segoe UI Light"/>
                <a:cs typeface="Segoe UI Semibold" panose="020B0702040204020203" pitchFamily="34" charset="0"/>
              </a:rPr>
              <a:t>digital-era agility + velocity</a:t>
            </a:r>
          </a:p>
        </p:txBody>
      </p:sp>
      <p:sp>
        <p:nvSpPr>
          <p:cNvPr id="71" name="Title 67"/>
          <p:cNvSpPr>
            <a:spLocks noGrp="1"/>
          </p:cNvSpPr>
          <p:nvPr>
            <p:ph type="title"/>
          </p:nvPr>
        </p:nvSpPr>
        <p:spPr>
          <a:xfrm>
            <a:off x="274640" y="294942"/>
            <a:ext cx="11889564" cy="916534"/>
          </a:xfrm>
        </p:spPr>
        <p:txBody>
          <a:bodyPr/>
          <a:lstStyle/>
          <a:p>
            <a:r>
              <a:rPr lang="de-DE" dirty="0"/>
              <a:t>How Microsoft can help</a:t>
            </a:r>
          </a:p>
        </p:txBody>
      </p:sp>
      <p:sp>
        <p:nvSpPr>
          <p:cNvPr id="97" name="Bent Arrow 96"/>
          <p:cNvSpPr/>
          <p:nvPr/>
        </p:nvSpPr>
        <p:spPr bwMode="auto">
          <a:xfrm>
            <a:off x="6370638" y="3151057"/>
            <a:ext cx="3886199" cy="3482207"/>
          </a:xfrm>
          <a:prstGeom prst="bentArrow">
            <a:avLst>
              <a:gd name="adj1" fmla="val 25000"/>
              <a:gd name="adj2" fmla="val 12444"/>
              <a:gd name="adj3" fmla="val 12921"/>
              <a:gd name="adj4" fmla="val 4375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pic>
        <p:nvPicPr>
          <p:cNvPr id="94" name="Picture 93" descr="Hybr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720" y="863731"/>
            <a:ext cx="5671034" cy="4610763"/>
          </a:xfrm>
          <a:prstGeom prst="rect">
            <a:avLst/>
          </a:prstGeom>
        </p:spPr>
      </p:pic>
      <p:pic>
        <p:nvPicPr>
          <p:cNvPr id="91" name="Picture 90"/>
          <p:cNvPicPr>
            <a:picLocks noChangeAspect="1"/>
          </p:cNvPicPr>
          <p:nvPr/>
        </p:nvPicPr>
        <p:blipFill rotWithShape="1">
          <a:blip r:embed="rId5"/>
          <a:srcRect b="22105"/>
          <a:stretch/>
        </p:blipFill>
        <p:spPr>
          <a:xfrm>
            <a:off x="3672937" y="5010402"/>
            <a:ext cx="5090601" cy="1985025"/>
          </a:xfrm>
          <a:prstGeom prst="rect">
            <a:avLst/>
          </a:prstGeom>
        </p:spPr>
      </p:pic>
      <p:pic>
        <p:nvPicPr>
          <p:cNvPr id="87" name="Picture 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85424" y="1664494"/>
            <a:ext cx="3276413" cy="3276600"/>
          </a:xfrm>
          <a:prstGeom prst="rect">
            <a:avLst/>
          </a:prstGeom>
        </p:spPr>
      </p:pic>
      <p:pic>
        <p:nvPicPr>
          <p:cNvPr id="102" name="Picture 101"/>
          <p:cNvPicPr>
            <a:picLocks noChangeAspect="1"/>
          </p:cNvPicPr>
          <p:nvPr/>
        </p:nvPicPr>
        <p:blipFill rotWithShape="1">
          <a:blip r:embed="rId7">
            <a:lum bright="70000" contrast="-70000"/>
          </a:blip>
          <a:srcRect r="44359" b="54837"/>
          <a:stretch/>
        </p:blipFill>
        <p:spPr>
          <a:xfrm>
            <a:off x="1273794" y="3290488"/>
            <a:ext cx="695178" cy="583806"/>
          </a:xfrm>
          <a:prstGeom prst="rect">
            <a:avLst/>
          </a:prstGeom>
        </p:spPr>
      </p:pic>
      <p:sp>
        <p:nvSpPr>
          <p:cNvPr id="104" name="Freeform 103"/>
          <p:cNvSpPr>
            <a:spLocks noChangeAspect="1" noEditPoints="1"/>
          </p:cNvSpPr>
          <p:nvPr/>
        </p:nvSpPr>
        <p:spPr bwMode="black">
          <a:xfrm>
            <a:off x="871852" y="3380613"/>
            <a:ext cx="398605" cy="396986"/>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5" name="Picture 104"/>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2021472" y="3346132"/>
            <a:ext cx="615365" cy="393616"/>
          </a:xfrm>
          <a:prstGeom prst="rect">
            <a:avLst/>
          </a:prstGeom>
        </p:spPr>
      </p:pic>
      <p:pic>
        <p:nvPicPr>
          <p:cNvPr id="107" name="Picture 106"/>
          <p:cNvPicPr>
            <a:picLocks noChangeAspect="1"/>
          </p:cNvPicPr>
          <p:nvPr/>
        </p:nvPicPr>
        <p:blipFill>
          <a:blip r:embed="rId10"/>
          <a:stretch>
            <a:fillRect/>
          </a:stretch>
        </p:blipFill>
        <p:spPr>
          <a:xfrm>
            <a:off x="5363490" y="5931694"/>
            <a:ext cx="1709495" cy="1054894"/>
          </a:xfrm>
          <a:prstGeom prst="rect">
            <a:avLst/>
          </a:prstGeom>
        </p:spPr>
      </p:pic>
      <p:sp>
        <p:nvSpPr>
          <p:cNvPr id="108" name="Rectangle 107"/>
          <p:cNvSpPr/>
          <p:nvPr/>
        </p:nvSpPr>
        <p:spPr>
          <a:xfrm>
            <a:off x="0" y="4864894"/>
            <a:ext cx="3436591" cy="680400"/>
          </a:xfrm>
          <a:prstGeom prst="rect">
            <a:avLst/>
          </a:prstGeom>
          <a:noFill/>
          <a:ln w="25400" cap="flat" cmpd="sng" algn="ctr">
            <a:noFill/>
            <a:prstDash val="solid"/>
          </a:ln>
          <a:effectLst/>
        </p:spPr>
        <p:txBody>
          <a:bodyPr lIns="182880" rIns="182880" rtlCol="0" anchor="ctr"/>
          <a:lstStyle/>
          <a:p>
            <a:pPr lvl="0" algn="ctr" defTabSz="407757">
              <a:lnSpc>
                <a:spcPct val="120000"/>
              </a:lnSpc>
              <a:buClr>
                <a:srgbClr val="000000"/>
              </a:buClr>
              <a:defRPr/>
            </a:pPr>
            <a:r>
              <a:rPr lang="en-US" sz="1600" kern="0" dirty="0">
                <a:solidFill>
                  <a:srgbClr val="FFFFFF"/>
                </a:solidFill>
                <a:latin typeface="Segoe UI Light"/>
                <a:cs typeface="Segoe UI Semibold" panose="020B0702040204020203" pitchFamily="34" charset="0"/>
              </a:rPr>
              <a:t>Create rich, cross-platform</a:t>
            </a:r>
          </a:p>
          <a:p>
            <a:pPr lvl="0" algn="ctr" defTabSz="407757">
              <a:lnSpc>
                <a:spcPct val="120000"/>
              </a:lnSpc>
              <a:buClr>
                <a:srgbClr val="000000"/>
              </a:buClr>
              <a:defRPr/>
            </a:pPr>
            <a:r>
              <a:rPr lang="en-US" sz="1600" kern="0" dirty="0">
                <a:solidFill>
                  <a:srgbClr val="FFFFFF"/>
                </a:solidFill>
                <a:latin typeface="Segoe UI Light"/>
                <a:cs typeface="Segoe UI Semibold" panose="020B0702040204020203" pitchFamily="34" charset="0"/>
              </a:rPr>
              <a:t>mobile experiences</a:t>
            </a:r>
          </a:p>
        </p:txBody>
      </p:sp>
      <p:sp>
        <p:nvSpPr>
          <p:cNvPr id="109" name="Rectangle 108"/>
          <p:cNvSpPr/>
          <p:nvPr/>
        </p:nvSpPr>
        <p:spPr>
          <a:xfrm>
            <a:off x="4499942" y="5169693"/>
            <a:ext cx="3436591" cy="753161"/>
          </a:xfrm>
          <a:prstGeom prst="rect">
            <a:avLst/>
          </a:prstGeom>
          <a:noFill/>
          <a:ln w="25400" cap="flat" cmpd="sng" algn="ctr">
            <a:noFill/>
            <a:prstDash val="solid"/>
          </a:ln>
          <a:effectLst/>
        </p:spPr>
        <p:txBody>
          <a:bodyPr lIns="182880" rIns="182880" rtlCol="0" anchor="ctr"/>
          <a:lstStyle/>
          <a:p>
            <a:pPr lvl="0" algn="ctr" defTabSz="407757">
              <a:lnSpc>
                <a:spcPct val="120000"/>
              </a:lnSpc>
              <a:buClr>
                <a:srgbClr val="000000"/>
              </a:buClr>
              <a:defRPr/>
            </a:pPr>
            <a:r>
              <a:rPr lang="en-US" sz="1600" kern="0" dirty="0">
                <a:solidFill>
                  <a:srgbClr val="FFFFFF"/>
                </a:solidFill>
                <a:latin typeface="Segoe UI Light"/>
                <a:cs typeface="Segoe UI Semibold" panose="020B0702040204020203" pitchFamily="34" charset="0"/>
              </a:rPr>
              <a:t>Extend business data</a:t>
            </a:r>
            <a:br>
              <a:rPr lang="en-US" sz="1600" kern="0" dirty="0">
                <a:solidFill>
                  <a:srgbClr val="FFFFFF"/>
                </a:solidFill>
                <a:latin typeface="Segoe UI Light"/>
                <a:cs typeface="Segoe UI Semibold" panose="020B0702040204020203" pitchFamily="34" charset="0"/>
              </a:rPr>
            </a:br>
            <a:r>
              <a:rPr lang="en-US" sz="1600" kern="0" dirty="0">
                <a:solidFill>
                  <a:srgbClr val="FFFFFF"/>
                </a:solidFill>
                <a:latin typeface="Segoe UI Light"/>
                <a:cs typeface="Segoe UI Semibold" panose="020B0702040204020203" pitchFamily="34" charset="0"/>
              </a:rPr>
              <a:t>and LOB applications to mobile</a:t>
            </a:r>
          </a:p>
        </p:txBody>
      </p:sp>
      <p:sp>
        <p:nvSpPr>
          <p:cNvPr id="22" name="Rounded Rectangle 21"/>
          <p:cNvSpPr/>
          <p:nvPr/>
        </p:nvSpPr>
        <p:spPr>
          <a:xfrm>
            <a:off x="4822989" y="2959894"/>
            <a:ext cx="2790497" cy="838200"/>
          </a:xfrm>
          <a:prstGeom prst="roundRect">
            <a:avLst/>
          </a:prstGeom>
          <a:solidFill>
            <a:srgbClr val="0070C0"/>
          </a:solidFill>
          <a:ln w="3175" cap="flat" cmpd="sng" algn="ctr">
            <a:noFill/>
            <a:prstDash val="solid"/>
            <a:miter lim="800000"/>
          </a:ln>
          <a:effectLst/>
        </p:spPr>
        <p:txBody>
          <a:bodyPr rtlCol="0" anchor="ctr"/>
          <a:lstStyle/>
          <a:p>
            <a:pPr marL="0" marR="0" lvl="0" indent="0" algn="ctr" defTabSz="914363"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mj-lt"/>
                <a:ea typeface="Segoe UI Semilight" charset="0"/>
                <a:cs typeface="Segoe UI Semilight" charset="0"/>
              </a:rPr>
              <a:t>Enterprise</a:t>
            </a:r>
            <a:br>
              <a:rPr kumimoji="0" lang="en-US" sz="2400" b="0" i="0" u="none" strike="noStrike" kern="0" cap="none" spc="0" normalizeH="0" baseline="0" noProof="0" dirty="0">
                <a:ln>
                  <a:noFill/>
                </a:ln>
                <a:solidFill>
                  <a:prstClr val="white"/>
                </a:solidFill>
                <a:effectLst/>
                <a:uLnTx/>
                <a:uFillTx/>
                <a:latin typeface="+mj-lt"/>
                <a:ea typeface="Segoe UI Semilight" charset="0"/>
                <a:cs typeface="Segoe UI Semilight" charset="0"/>
              </a:rPr>
            </a:br>
            <a:r>
              <a:rPr kumimoji="0" lang="en-US" sz="2400" b="0" i="0" u="none" strike="noStrike" kern="0" cap="none" spc="0" normalizeH="0" baseline="0" noProof="0" dirty="0">
                <a:ln>
                  <a:noFill/>
                </a:ln>
                <a:solidFill>
                  <a:prstClr val="white"/>
                </a:solidFill>
                <a:effectLst/>
                <a:uLnTx/>
                <a:uFillTx/>
                <a:latin typeface="+mj-lt"/>
                <a:ea typeface="Segoe UI Semilight" charset="0"/>
                <a:cs typeface="Segoe UI Semilight" charset="0"/>
              </a:rPr>
              <a:t>Cloud Platform</a:t>
            </a:r>
          </a:p>
        </p:txBody>
      </p:sp>
    </p:spTree>
    <p:extLst>
      <p:ext uri="{BB962C8B-B14F-4D97-AF65-F5344CB8AC3E}">
        <p14:creationId xmlns:p14="http://schemas.microsoft.com/office/powerpoint/2010/main" val="145710564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Slides with speaker notes for a comprehensive L100 overview of mobile challenges as well as how our end-to-end Microsoft Mobile DevOps Solution can help customers overcome issues.  60-75 minutes.</DocumentDescription>
    <hd9637eefc984b85b6097c6374e15725 xmlns="230e9df3-be65-4c73-a93b-d1236ebd677e">
      <Terms xmlns="http://schemas.microsoft.com/office/infopath/2007/PartnerControl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Michael Köster</DisplayName>
        <AccountId>151</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ContentID xmlns="230e9df3-be65-4c73-a93b-d1236ebd677e" xsi:nil="true"/>
    <Coowner xmlns="230e9df3-be65-4c73-a93b-d1236ebd677e">
      <UserInfo>
        <DisplayName>i:0#.f|membership|v-vicebo@microsoft.com</DisplayName>
        <AccountId>2943</AccountId>
        <AccountType/>
      </UserInfo>
      <UserInfo>
        <DisplayName>i:0#.f|membership|v-caicha@microsoft.com</DisplayName>
        <AccountId>637</AccountId>
        <AccountType/>
      </UserInfo>
      <UserInfo>
        <DisplayName>i:0#.f|membership|ansethu@microsoft.com</DisplayName>
        <AccountId>61171</AccountId>
        <AccountType/>
      </UserInfo>
      <UserInfo>
        <DisplayName>i:0#.f|membership|v-adbors@microsoft.com</DisplayName>
        <AccountId>512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Info xmlns="http://schemas.microsoft.com/office/infopath/2007/PartnerControls">
          <TermName xmlns="http://schemas.microsoft.com/office/infopath/2007/PartnerControls">mobile applications</TermName>
          <TermId xmlns="http://schemas.microsoft.com/office/infopath/2007/PartnerControls">bce2861e-944e-4351-88e3-b1e3619f8c2a</TermId>
        </TermInfo>
        <TermInfo xmlns="http://schemas.microsoft.com/office/infopath/2007/PartnerControls">
          <TermName xmlns="http://schemas.microsoft.com/office/infopath/2007/PartnerControls">Cloud solution</TermName>
          <TermId xmlns="http://schemas.microsoft.com/office/infopath/2007/PartnerControls">0929d41d-96df-43c2-b356-ca5860199ab0</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https://microsoft.sharepoint.com/sites/Infopedia_G01KC/Media/Thumbnails/G01KC-1-17948/mobiledevops.jpg</Url>
      <Description>/sites/Infopedia_G01KC/Media/Thumbnails/G01KC-1-17948/mobiledevops.jpg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Mobile Applications solution</TermName>
          <TermId xmlns="http://schemas.microsoft.com/office/infopath/2007/PartnerControls">eeab9ddb-52b8-4de6-80fb-796c7f337d7a</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TaxCatchAll xmlns="230e9df3-be65-4c73-a93b-d1236ebd677e">
      <Value>5</Value>
      <Value>30</Value>
      <Value>368</Value>
      <Value>1403</Value>
      <Value>348</Value>
      <Value>534</Value>
      <Value>346</Value>
      <Value>345</Value>
      <Value>21</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G01KC-99682991-18176</_dlc_DocId>
    <_dlc_DocIdUrl xmlns="230e9df3-be65-4c73-a93b-d1236ebd677e">
      <Url>https://microsoft.sharepoint.com/sites/Infopedia_G01KC/_layouts/15/DocIdRedir.aspx?ID=G01KC-99682991-18176</Url>
      <Description>G01KC-99682991-18176</Description>
    </_dlc_DocIdUrl>
  </documentManagement>
</p:properties>
</file>

<file path=customXml/item3.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8" ma:contentTypeDescription="A document content type used by Infopedia." ma:contentTypeScope="" ma:versionID="2681224d2537e8db76e4bedd657bef1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52d0082b4b66a3746776ed3f601a30bc"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6C4ED4-7FDF-439D-A5F4-BC26C652EEF6}">
  <ds:schemaRefs>
    <ds:schemaRef ds:uri="http://schemas.microsoft.com/sharepoint/event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purl.org/dc/dcmitype/"/>
    <ds:schemaRef ds:uri="http://schemas.microsoft.com/office/2006/documentManagement/types"/>
    <ds:schemaRef ds:uri="2478d1b8-79bf-461f-b8e8-704d21601f1a"/>
    <ds:schemaRef ds:uri="http://purl.org/dc/elements/1.1/"/>
    <ds:schemaRef ds:uri="http://schemas.microsoft.com/office/infopath/2007/PartnerControls"/>
    <ds:schemaRef ds:uri="http://schemas.openxmlformats.org/package/2006/metadata/core-properties"/>
    <ds:schemaRef ds:uri="b3bc04a5-d503-43b1-b98c-a8cf663329d9"/>
    <ds:schemaRef ds:uri="230E9DF3-BE65-4C73-A93B-D1236EBD677E"/>
    <ds:schemaRef ds:uri="http://purl.org/dc/terms/"/>
    <ds:schemaRef ds:uri="230e9df3-be65-4c73-a93b-d1236ebd677e"/>
    <ds:schemaRef ds:uri="http://schemas.microsoft.com/sharepoint/v3"/>
    <ds:schemaRef ds:uri="http://www.w3.org/XML/1998/namespace"/>
  </ds:schemaRefs>
</ds:datastoreItem>
</file>

<file path=customXml/itemProps3.xml><?xml version="1.0" encoding="utf-8"?>
<ds:datastoreItem xmlns:ds="http://schemas.openxmlformats.org/officeDocument/2006/customXml" ds:itemID="{7F48DD6D-C771-4C85-A6B9-EA01FA2584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5F1FA50B-F782-4D18-B10A-617F93F21456}">
  <ds:schemaRefs>
    <ds:schemaRef ds:uri="Microsoft.SharePoint.Taxonomy.ContentTypeSync"/>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203</TotalTime>
  <Words>10496</Words>
  <Application>Microsoft Macintosh PowerPoint</Application>
  <PresentationFormat>Custom</PresentationFormat>
  <Paragraphs>795</Paragraphs>
  <Slides>45</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Calibri</vt:lpstr>
      <vt:lpstr>Helvetica</vt:lpstr>
      <vt:lpstr>MS PGothic</vt:lpstr>
      <vt:lpstr>Open Sans</vt:lpstr>
      <vt:lpstr>Roboto</vt:lpstr>
      <vt:lpstr>Segoe UI</vt:lpstr>
      <vt:lpstr>Segoe UI Light</vt:lpstr>
      <vt:lpstr>Segoe UI Semibold</vt:lpstr>
      <vt:lpstr>Segoe UI Semilight</vt:lpstr>
      <vt:lpstr>Symbol</vt:lpstr>
      <vt:lpstr>Wingdings</vt:lpstr>
      <vt:lpstr>Arial</vt:lpstr>
      <vt:lpstr>Template (March 2016)</vt:lpstr>
      <vt:lpstr>PowerPoint Presentation</vt:lpstr>
      <vt:lpstr>PowerPoint Presentation</vt:lpstr>
      <vt:lpstr>Mobile is transforming how we live and work …</vt:lpstr>
      <vt:lpstr>Mobile has happened ...</vt:lpstr>
      <vt:lpstr>PowerPoint Presentation</vt:lpstr>
      <vt:lpstr>PowerPoint Presentation</vt:lpstr>
      <vt:lpstr>The appification of modern business</vt:lpstr>
      <vt:lpstr>PowerPoint Presentation</vt:lpstr>
      <vt:lpstr>How Microsoft can help</vt:lpstr>
      <vt:lpstr>PowerPoint Presentation</vt:lpstr>
      <vt:lpstr>PowerPoint Presentation</vt:lpstr>
      <vt:lpstr>PowerPoint Presentation</vt:lpstr>
      <vt:lpstr>PowerPoint Presentation</vt:lpstr>
      <vt:lpstr>Platform silos</vt:lpstr>
      <vt:lpstr>Platform silos</vt:lpstr>
      <vt:lpstr>Write once, run anywhere</vt:lpstr>
      <vt:lpstr>Write once, run anywhere</vt:lpstr>
      <vt:lpstr>Cross-platform native with Xamarin</vt:lpstr>
      <vt:lpstr>Cross-platform native</vt:lpstr>
      <vt:lpstr>Summary: mobile client approaches</vt:lpstr>
      <vt:lpstr>PowerPoint Presentation</vt:lpstr>
      <vt:lpstr>PowerPoint Presentation</vt:lpstr>
      <vt:lpstr>The converged DevOps lifecycle</vt:lpstr>
      <vt:lpstr>PowerPoint Presentation</vt:lpstr>
      <vt:lpstr>App factory mindset</vt:lpstr>
      <vt:lpstr>Mobile app continuous delivery</vt:lpstr>
      <vt:lpstr>Challenge: Build and deploy faster</vt:lpstr>
      <vt:lpstr>Solution: Continuous delivery</vt:lpstr>
      <vt:lpstr>Challenge: Mobile app testing &amp; QA</vt:lpstr>
      <vt:lpstr>Mobile platform fragmentation</vt:lpstr>
      <vt:lpstr>Solution: App and user testing</vt:lpstr>
      <vt:lpstr>The business impact of good testing practices</vt:lpstr>
      <vt:lpstr>Monitor and improve</vt:lpstr>
      <vt:lpstr>PowerPoint Presentation</vt:lpstr>
      <vt:lpstr>The Microsoft Mobile DevOps Solution</vt:lpstr>
      <vt:lpstr>PowerPoint Presentation</vt:lpstr>
      <vt:lpstr>Microsoft supports your choice</vt:lpstr>
      <vt:lpstr>PowerPoint Presentation</vt:lpstr>
      <vt:lpstr>PowerPoint Presentation</vt:lpstr>
      <vt:lpstr>PowerPoint Presentation</vt:lpstr>
      <vt:lpstr>Mobile backend as a service with App Service</vt:lpstr>
      <vt:lpstr>PowerPoint Presentation</vt:lpstr>
      <vt:lpstr>PowerPoint Presentation</vt:lpstr>
      <vt:lpstr>TESTS for</vt:lpstr>
      <vt:lpstr> for</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DevOps Level 100 Deck</dc:title>
  <dc:subject>Connect (); // 2015</dc:subject>
  <dc:creator>Mindseye</dc:creator>
  <cp:keywords/>
  <dc:description>Template: Jordan Cayabyab, Artitudes Design
Formatting: 
Audience Type:</dc:description>
  <cp:lastModifiedBy>Michael John Pena</cp:lastModifiedBy>
  <cp:revision>1880</cp:revision>
  <dcterms:created xsi:type="dcterms:W3CDTF">2014-06-18T20:55:12Z</dcterms:created>
  <dcterms:modified xsi:type="dcterms:W3CDTF">2017-02-21T12:30:31Z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Industries">
    <vt:lpwstr/>
  </property>
  <property fmtid="{D5CDD505-2E9C-101B-9397-08002B2CF9AE}" pid="16" name="Roles">
    <vt:lpwstr/>
  </property>
  <property fmtid="{D5CDD505-2E9C-101B-9397-08002B2CF9AE}" pid="17" name="Competitors">
    <vt:lpwstr/>
  </property>
  <property fmtid="{D5CDD505-2E9C-101B-9397-08002B2CF9AE}" pid="18" name="SMSGDomain">
    <vt:lpwstr>21;#Cloud and Enterprise|adc2fe87-c79a-4ded-a449-3f86b954069d;#345;#Developer Tools Domain|58c4098f-5b04-404d-a0e5-4dc5be632145</vt:lpwstr>
  </property>
  <property fmtid="{D5CDD505-2E9C-101B-9397-08002B2CF9AE}" pid="19" name="BusinessArchitecture">
    <vt:lpwstr>534;#Mobile Applications solution|eeab9ddb-52b8-4de6-80fb-796c7f337d7a</vt:lpwstr>
  </property>
  <property fmtid="{D5CDD505-2E9C-101B-9397-08002B2CF9AE}" pid="20" name="Products">
    <vt:lpwstr>346;#software development tools|24853bda-fb66-4716-8bc8-88d26fdb57cb;#1403;#mobile applications|bce2861e-944e-4351-88e3-b1e3619f8c2a;#368;#Cloud solution|0929d41d-96df-43c2-b356-ca5860199ab0</vt:lpwstr>
  </property>
  <property fmtid="{D5CDD505-2E9C-101B-9397-08002B2CF9AE}" pid="21" name="Segments">
    <vt:lpwstr/>
  </property>
  <property fmtid="{D5CDD505-2E9C-101B-9397-08002B2CF9AE}" pid="22" name="ActivitiesAndPrograms">
    <vt:lpwstr/>
  </property>
  <property fmtid="{D5CDD505-2E9C-101B-9397-08002B2CF9AE}" pid="23" name="Partners">
    <vt:lpwstr/>
  </property>
  <property fmtid="{D5CDD505-2E9C-101B-9397-08002B2CF9AE}" pid="24" name="Topics">
    <vt:lpwstr>30;#hub subset|c6bfd112-b986-4a0a-aa8d-90e767bfdfa6</vt:lpwstr>
  </property>
  <property fmtid="{D5CDD505-2E9C-101B-9397-08002B2CF9AE}" pid="25" name="Groups">
    <vt:lpwstr>348;#Developer Platform and Tools Marketing|b117718f-aa6c-411f-b6a8-3da180b0b2c7</vt:lpwstr>
  </property>
  <property fmtid="{D5CDD505-2E9C-101B-9397-08002B2CF9AE}" pid="26" name="_dlc_policyId">
    <vt:lpwstr/>
  </property>
  <property fmtid="{D5CDD505-2E9C-101B-9397-08002B2CF9AE}" pid="27" name="ItemRetentionFormula">
    <vt:lpwstr/>
  </property>
  <property fmtid="{D5CDD505-2E9C-101B-9397-08002B2CF9AE}" pid="28" name="_dlc_DocIdItemGuid">
    <vt:lpwstr>9ad749ef-ab4f-4f93-9d2d-93f108a09feb</vt:lpwstr>
  </property>
  <property fmtid="{D5CDD505-2E9C-101B-9397-08002B2CF9AE}" pid="29" name="of67e5d4b76f4a9db8769983fda9cec0">
    <vt:lpwstr/>
  </property>
  <property fmtid="{D5CDD505-2E9C-101B-9397-08002B2CF9AE}" pid="30" name="NewsType">
    <vt:lpwstr/>
  </property>
  <property fmtid="{D5CDD505-2E9C-101B-9397-08002B2CF9AE}" pid="31" name="ItemType">
    <vt:lpwstr/>
  </property>
  <property fmtid="{D5CDD505-2E9C-101B-9397-08002B2CF9AE}" pid="32" name="Confidentiality">
    <vt:lpwstr>5;#Microsoft confidential|461efa83-0283-486a-a8d5-943328f3693f</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EnterpriseDomainTags">
    <vt:lpwstr/>
  </property>
  <property fmtid="{D5CDD505-2E9C-101B-9397-08002B2CF9AE}" pid="37" name="j3562c58ee414e028925bc902cfc01a1">
    <vt:lpwstr/>
  </property>
  <property fmtid="{D5CDD505-2E9C-101B-9397-08002B2CF9AE}" pid="38" name="l6f004f21209409da86a713c0f24627d">
    <vt:lpwstr/>
  </property>
  <property fmtid="{D5CDD505-2E9C-101B-9397-08002B2CF9AE}" pid="39" name="la4444b61d19467597d63190b69ac227">
    <vt:lpwstr/>
  </property>
  <property fmtid="{D5CDD505-2E9C-101B-9397-08002B2CF9AE}" pid="40" name="MSProductsTaxHTField0">
    <vt:lpwstr/>
  </property>
  <property fmtid="{D5CDD505-2E9C-101B-9397-08002B2CF9AE}" pid="41" name="Languages">
    <vt:lpwstr/>
  </property>
  <property fmtid="{D5CDD505-2E9C-101B-9397-08002B2CF9AE}" pid="42" name="e8080b0481964c759b2c36ae49591b31">
    <vt:lpwstr/>
  </property>
  <property fmtid="{D5CDD505-2E9C-101B-9397-08002B2CF9AE}" pid="43" name="TechnicalLevel">
    <vt:lpwstr/>
  </property>
  <property fmtid="{D5CDD505-2E9C-101B-9397-08002B2CF9AE}" pid="44" name="ldac8aee9d1f469e8cd8c3f8d6a615f2">
    <vt:lpwstr/>
  </property>
  <property fmtid="{D5CDD505-2E9C-101B-9397-08002B2CF9AE}" pid="45" name="EmployeeRole">
    <vt:lpwstr/>
  </property>
  <property fmtid="{D5CDD505-2E9C-101B-9397-08002B2CF9AE}" pid="46" name="NewsTopic">
    <vt:lpwstr/>
  </property>
  <property fmtid="{D5CDD505-2E9C-101B-9397-08002B2CF9AE}" pid="47" name="NewsSource">
    <vt:lpwstr/>
  </property>
  <property fmtid="{D5CDD505-2E9C-101B-9397-08002B2CF9AE}" pid="48" name="SMSGTags">
    <vt:lpwstr/>
  </property>
  <property fmtid="{D5CDD505-2E9C-101B-9397-08002B2CF9AE}" pid="49" name="MSPhysicalGeography">
    <vt:lpwstr/>
  </property>
  <property fmtid="{D5CDD505-2E9C-101B-9397-08002B2CF9AE}" pid="50" name="_docset_NoMedatataSyncRequired">
    <vt:lpwstr>False</vt:lpwstr>
  </property>
</Properties>
</file>